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handoutMasterIdLst>
    <p:handoutMasterId r:id="rId6"/>
  </p:handoutMasterIdLst>
  <p:sldIdLst>
    <p:sldId id="783" r:id="rId2"/>
    <p:sldId id="784" r:id="rId3"/>
    <p:sldId id="785"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32" autoAdjust="0"/>
    <p:restoredTop sz="94136" autoAdjust="0"/>
  </p:normalViewPr>
  <p:slideViewPr>
    <p:cSldViewPr snapToGrid="0" snapToObjects="1">
      <p:cViewPr>
        <p:scale>
          <a:sx n="60" d="100"/>
          <a:sy n="60" d="100"/>
        </p:scale>
        <p:origin x="-240" y="-16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206506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ommunity.icann.org/x/_5lEB"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049000-6541-E64D-94D0-B63E8F41AF44}"/>
              </a:ext>
            </a:extLst>
          </p:cNvPr>
          <p:cNvSpPr>
            <a:spLocks noGrp="1"/>
          </p:cNvSpPr>
          <p:nvPr>
            <p:ph type="title"/>
          </p:nvPr>
        </p:nvSpPr>
        <p:spPr/>
        <p:txBody>
          <a:bodyPr/>
          <a:lstStyle/>
          <a:p>
            <a:r>
              <a:rPr lang="en-US" dirty="0"/>
              <a:t>Subgroup 2 – Anything New</a:t>
            </a:r>
          </a:p>
        </p:txBody>
      </p:sp>
      <p:sp>
        <p:nvSpPr>
          <p:cNvPr id="4" name="Text Placeholder 3">
            <a:extLst>
              <a:ext uri="{FF2B5EF4-FFF2-40B4-BE49-F238E27FC236}">
                <a16:creationId xmlns:a16="http://schemas.microsoft.com/office/drawing/2014/main" xmlns="" id="{64675753-4680-CC42-ABA4-932D28B1C1F7}"/>
              </a:ext>
            </a:extLst>
          </p:cNvPr>
          <p:cNvSpPr>
            <a:spLocks noGrp="1"/>
          </p:cNvSpPr>
          <p:nvPr>
            <p:ph type="body" sz="quarter" idx="11"/>
          </p:nvPr>
        </p:nvSpPr>
        <p:spPr/>
        <p:txBody>
          <a:bodyPr/>
          <a:lstStyle/>
          <a:p>
            <a:r>
              <a:rPr lang="en-US" dirty="0"/>
              <a:t>Agenda item #3</a:t>
            </a:r>
          </a:p>
          <a:p>
            <a:endParaRPr lang="en-US" dirty="0"/>
          </a:p>
          <a:p>
            <a:r>
              <a:rPr lang="en-US" dirty="0"/>
              <a:t>Time: 10:30-11:30</a:t>
            </a:r>
          </a:p>
          <a:p>
            <a:endParaRPr lang="en-US" dirty="0"/>
          </a:p>
          <a:p>
            <a:r>
              <a:rPr lang="en-US" dirty="0"/>
              <a:t>Presenter: Stephanie Perrin</a:t>
            </a:r>
          </a:p>
          <a:p>
            <a:endParaRPr lang="en-US" dirty="0"/>
          </a:p>
          <a:p>
            <a:r>
              <a:rPr lang="en-US" dirty="0"/>
              <a:t>Subgroup Members: </a:t>
            </a:r>
            <a:r>
              <a:rPr lang="en-US" dirty="0" smtClean="0"/>
              <a:t>Stephanie, Alan, Susan</a:t>
            </a:r>
            <a:endParaRPr lang="en-US" dirty="0"/>
          </a:p>
          <a:p>
            <a:endParaRPr lang="en-US" dirty="0"/>
          </a:p>
          <a:p>
            <a:r>
              <a:rPr lang="en-US" dirty="0"/>
              <a:t>Subgroup Wiki: </a:t>
            </a:r>
            <a:r>
              <a:rPr lang="en-US" dirty="0" smtClean="0">
                <a:hlinkClick r:id="rId2"/>
              </a:rPr>
              <a:t>https</a:t>
            </a:r>
            <a:r>
              <a:rPr lang="en-US" dirty="0">
                <a:hlinkClick r:id="rId2"/>
              </a:rPr>
              <a:t>://community.icann.org/x/_5lEB</a:t>
            </a:r>
            <a:endParaRPr lang="en-US" dirty="0"/>
          </a:p>
        </p:txBody>
      </p:sp>
    </p:spTree>
    <p:extLst>
      <p:ext uri="{BB962C8B-B14F-4D97-AF65-F5344CB8AC3E}">
        <p14:creationId xmlns:p14="http://schemas.microsoft.com/office/powerpoint/2010/main" val="69482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Subgroup 2 – Anything New</a:t>
            </a:r>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616696" cy="5693866"/>
          </a:xfrm>
          <a:prstGeom prst="rect">
            <a:avLst/>
          </a:prstGeom>
        </p:spPr>
        <p:txBody>
          <a:bodyPr wrap="square">
            <a:spAutoFit/>
          </a:bodyPr>
          <a:lstStyle/>
          <a:p>
            <a:r>
              <a:rPr lang="en-US" b="1" i="1" dirty="0">
                <a:solidFill>
                  <a:schemeClr val="accent6">
                    <a:lumMod val="50000"/>
                  </a:schemeClr>
                </a:solidFill>
              </a:rPr>
              <a:t>Objective</a:t>
            </a:r>
          </a:p>
          <a:p>
            <a:r>
              <a:rPr lang="en-US" sz="1600" i="1" dirty="0" smtClean="0">
                <a:solidFill>
                  <a:schemeClr val="accent6">
                    <a:lumMod val="50000"/>
                  </a:schemeClr>
                </a:solidFill>
              </a:rPr>
              <a:t>Consistent </a:t>
            </a:r>
            <a:r>
              <a:rPr lang="en-US" sz="1600" i="1" dirty="0">
                <a:solidFill>
                  <a:schemeClr val="accent6">
                    <a:lumMod val="50000"/>
                  </a:schemeClr>
                </a:solidFill>
              </a:rPr>
              <a:t>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b="1" dirty="0"/>
          </a:p>
          <a:p>
            <a:r>
              <a:rPr lang="en-US" b="1" dirty="0"/>
              <a:t>Questions the subgroup attempted to answer when assessing this objective:</a:t>
            </a:r>
          </a:p>
          <a:p>
            <a:pPr marL="342900" indent="-342900">
              <a:buFont typeface="+mj-lt"/>
              <a:buAutoNum type="arabicPeriod"/>
            </a:pPr>
            <a:r>
              <a:rPr lang="en-US" dirty="0"/>
              <a:t>For </a:t>
            </a:r>
            <a:r>
              <a:rPr lang="en-US" dirty="0" smtClean="0"/>
              <a:t>significant </a:t>
            </a:r>
            <a:r>
              <a:rPr lang="en-US" dirty="0"/>
              <a:t>new areas </a:t>
            </a:r>
            <a:r>
              <a:rPr lang="en-US" dirty="0" smtClean="0"/>
              <a:t>of WHOIS (RDS) only</a:t>
            </a:r>
            <a:r>
              <a:rPr lang="en-US" dirty="0"/>
              <a:t>, </a:t>
            </a:r>
            <a:r>
              <a:rPr lang="en-US" dirty="0" smtClean="0"/>
              <a:t>answer </a:t>
            </a:r>
            <a:r>
              <a:rPr lang="en-US" dirty="0"/>
              <a:t>these questions:</a:t>
            </a:r>
          </a:p>
          <a:p>
            <a:pPr marL="800100" lvl="1" indent="-342900">
              <a:buFont typeface="+mj-lt"/>
              <a:buAutoNum type="alphaLcParenR"/>
            </a:pPr>
            <a:r>
              <a:rPr lang="en-US" dirty="0" smtClean="0"/>
              <a:t>Have </a:t>
            </a:r>
            <a:r>
              <a:rPr lang="en-US" dirty="0"/>
              <a:t>these been implemented properly? What challenges have staff faced in the implementation? </a:t>
            </a:r>
          </a:p>
          <a:p>
            <a:pPr marL="800100" lvl="1" indent="-342900">
              <a:buFont typeface="+mj-lt"/>
              <a:buAutoNum type="alphaLcParenR"/>
            </a:pPr>
            <a:r>
              <a:rPr lang="en-US" dirty="0" smtClean="0"/>
              <a:t>Are </a:t>
            </a:r>
            <a:r>
              <a:rPr lang="en-US" dirty="0"/>
              <a:t>Registrars/Registries implementing these in a timely manner?</a:t>
            </a:r>
          </a:p>
          <a:p>
            <a:pPr marL="800100" lvl="1" indent="-342900">
              <a:buFont typeface="+mj-lt"/>
              <a:buAutoNum type="alphaLcParenR"/>
            </a:pPr>
            <a:r>
              <a:rPr lang="en-US" dirty="0" smtClean="0"/>
              <a:t>Are </a:t>
            </a:r>
            <a:r>
              <a:rPr lang="en-US" dirty="0"/>
              <a:t>any measurable steps that should be taken to make these new policies and procedures more effective?</a:t>
            </a:r>
          </a:p>
          <a:p>
            <a:pPr marL="742950" lvl="1" indent="-285750">
              <a:buFont typeface="Arial" panose="020B0604020202020204" pitchFamily="34" charset="0"/>
              <a:buChar char="•"/>
            </a:pPr>
            <a:endParaRPr lang="en-US" dirty="0"/>
          </a:p>
          <a:p>
            <a:r>
              <a:rPr lang="fr-FR" b="1" dirty="0"/>
              <a:t>Research and background materials used to answer questions:</a:t>
            </a:r>
          </a:p>
          <a:p>
            <a:pPr marL="285750" indent="-285750">
              <a:buFont typeface="Arial" panose="020B0604020202020204" pitchFamily="34" charset="0"/>
              <a:buChar char="•"/>
            </a:pPr>
            <a:r>
              <a:rPr lang="en-US" dirty="0" smtClean="0"/>
              <a:t>ICANN </a:t>
            </a:r>
            <a:r>
              <a:rPr lang="en-US" dirty="0"/>
              <a:t>web page on WHOIS </a:t>
            </a:r>
            <a:r>
              <a:rPr lang="en-US" dirty="0" smtClean="0"/>
              <a:t>Policies (see Findings for list)</a:t>
            </a:r>
            <a:endParaRPr lang="en-US" i="1" dirty="0"/>
          </a:p>
          <a:p>
            <a:pPr marL="285750" indent="-285750">
              <a:buFont typeface="Arial" panose="020B0604020202020204" pitchFamily="34" charset="0"/>
              <a:buChar char="•"/>
            </a:pPr>
            <a:r>
              <a:rPr lang="en-US" dirty="0" smtClean="0"/>
              <a:t>Inventory </a:t>
            </a:r>
            <a:r>
              <a:rPr lang="en-US" dirty="0"/>
              <a:t>of New and Changes Made to WHOIS Policies and Procedures Since the First WHOIS Review Team Completed Its Work in </a:t>
            </a:r>
            <a:r>
              <a:rPr lang="en-US" dirty="0" smtClean="0"/>
              <a:t>2012</a:t>
            </a:r>
            <a:endParaRPr lang="fr-FR" dirty="0"/>
          </a:p>
        </p:txBody>
      </p:sp>
    </p:spTree>
    <p:extLst>
      <p:ext uri="{BB962C8B-B14F-4D97-AF65-F5344CB8AC3E}">
        <p14:creationId xmlns:p14="http://schemas.microsoft.com/office/powerpoint/2010/main" val="349902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Subgroup 2 – Anything New</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4247317"/>
          </a:xfrm>
          <a:prstGeom prst="rect">
            <a:avLst/>
          </a:prstGeom>
        </p:spPr>
        <p:txBody>
          <a:bodyPr wrap="square">
            <a:spAutoFit/>
          </a:bodyPr>
          <a:lstStyle/>
          <a:p>
            <a:r>
              <a:rPr lang="en-US" b="1" dirty="0"/>
              <a:t>Describe your methodology to answer questions and analyze the materials</a:t>
            </a:r>
          </a:p>
          <a:p>
            <a:pPr marL="285750" indent="-285750">
              <a:buFont typeface="Arial" panose="020B0604020202020204" pitchFamily="34" charset="0"/>
              <a:buChar char="•"/>
            </a:pPr>
            <a:r>
              <a:rPr lang="en-US" dirty="0"/>
              <a:t>To conducts its research, all members of this subgroup reviewed </a:t>
            </a:r>
            <a:r>
              <a:rPr lang="en-US" dirty="0" smtClean="0"/>
              <a:t>&amp; prioritized the </a:t>
            </a:r>
            <a:r>
              <a:rPr lang="en-US" dirty="0"/>
              <a:t>inventoried WHOIS policy and procedure </a:t>
            </a:r>
            <a:r>
              <a:rPr lang="en-US" dirty="0" smtClean="0"/>
              <a:t>materials</a:t>
            </a:r>
          </a:p>
          <a:p>
            <a:pPr marL="285750" indent="-285750">
              <a:buFont typeface="Arial" panose="020B0604020202020204" pitchFamily="34" charset="0"/>
              <a:buChar char="•"/>
            </a:pPr>
            <a:r>
              <a:rPr lang="en-US" i="1" dirty="0" smtClean="0">
                <a:solidFill>
                  <a:srgbClr val="FF0000"/>
                </a:solidFill>
              </a:rPr>
              <a:t>[Expand on </a:t>
            </a:r>
            <a:r>
              <a:rPr lang="en-US" i="1" dirty="0">
                <a:solidFill>
                  <a:srgbClr val="FF0000"/>
                </a:solidFill>
              </a:rPr>
              <a:t>Methodology here]</a:t>
            </a:r>
            <a:r>
              <a:rPr lang="en-US" dirty="0"/>
              <a:t/>
            </a:r>
            <a:br>
              <a:rPr lang="en-US" dirty="0"/>
            </a:br>
            <a:endParaRPr lang="en-US" i="1" dirty="0"/>
          </a:p>
          <a:p>
            <a:r>
              <a:rPr lang="en-US" b="1" dirty="0"/>
              <a:t>Based on the analysis, what are the main findings?</a:t>
            </a:r>
          </a:p>
          <a:p>
            <a:pPr marL="285750" indent="-285750">
              <a:buFont typeface="Arial" panose="020B0604020202020204" pitchFamily="34" charset="0"/>
              <a:buChar char="•"/>
            </a:pPr>
            <a:r>
              <a:rPr lang="en-US" i="1" dirty="0" smtClean="0">
                <a:solidFill>
                  <a:srgbClr val="FF0000"/>
                </a:solidFill>
              </a:rPr>
              <a:t>[Include summary of Findings </a:t>
            </a:r>
            <a:r>
              <a:rPr lang="en-US" i="1" dirty="0" smtClean="0">
                <a:solidFill>
                  <a:srgbClr val="FF0000"/>
                </a:solidFill>
              </a:rPr>
              <a:t>here, listing policies and procedures that were considered and (for each) the subgroup’s analysis of need for review]</a:t>
            </a:r>
            <a:endParaRPr lang="en-US" i="1" dirty="0">
              <a:solidFill>
                <a:srgbClr val="FF0000"/>
              </a:solidFill>
            </a:endParaRPr>
          </a:p>
          <a:p>
            <a:endParaRPr lang="en-US" b="1" dirty="0"/>
          </a:p>
          <a:p>
            <a:r>
              <a:rPr lang="en-US" b="1" dirty="0"/>
              <a:t>Based on findings, the subgroup identified the following problems/issues</a:t>
            </a:r>
          </a:p>
          <a:p>
            <a:pPr marL="285750" indent="-285750">
              <a:buFont typeface="Arial" panose="020B0604020202020204" pitchFamily="34" charset="0"/>
              <a:buChar char="•"/>
            </a:pPr>
            <a:r>
              <a:rPr lang="en-US" i="1" dirty="0">
                <a:solidFill>
                  <a:srgbClr val="FF0000"/>
                </a:solidFill>
              </a:rPr>
              <a:t>[Include Problem/Issue here or state None Identified]</a:t>
            </a:r>
          </a:p>
          <a:p>
            <a:endParaRPr lang="en-US" i="1" dirty="0"/>
          </a:p>
          <a:p>
            <a:r>
              <a:rPr lang="en-US" b="1" dirty="0"/>
              <a:t>To address the above problems/issues, the subgroup proposes the following recommendations (if any)</a:t>
            </a:r>
          </a:p>
          <a:p>
            <a:pPr marL="285750" indent="-285750">
              <a:buFont typeface="Arial" panose="020B0604020202020204" pitchFamily="34" charset="0"/>
              <a:buChar char="•"/>
            </a:pPr>
            <a:r>
              <a:rPr lang="en-US" i="1" dirty="0" smtClean="0"/>
              <a:t>None proposed yet</a:t>
            </a:r>
            <a:endParaRPr lang="en-US" i="1" dirty="0"/>
          </a:p>
        </p:txBody>
      </p:sp>
    </p:spTree>
    <p:extLst>
      <p:ext uri="{BB962C8B-B14F-4D97-AF65-F5344CB8AC3E}">
        <p14:creationId xmlns:p14="http://schemas.microsoft.com/office/powerpoint/2010/main" val="82378457"/>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5442</TotalTime>
  <Words>303</Words>
  <Application>Microsoft Office PowerPoint</Application>
  <PresentationFormat>On-screen Show (4:3)</PresentationFormat>
  <Paragraphs>36</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ICANNPPT_Arial_4x3_June 2017_potx</vt:lpstr>
      <vt:lpstr>Subgroup 2 – Anything New</vt:lpstr>
      <vt:lpstr>Subgroup 2 – Anything New</vt:lpstr>
      <vt:lpstr>Subgroup 2 – Anything New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391</cp:revision>
  <cp:lastPrinted>2018-04-03T14:12:40Z</cp:lastPrinted>
  <dcterms:created xsi:type="dcterms:W3CDTF">2017-05-30T19:34:16Z</dcterms:created>
  <dcterms:modified xsi:type="dcterms:W3CDTF">2018-04-10T04:36:47Z</dcterms:modified>
</cp:coreProperties>
</file>