
<file path=[Content_Types].xml><?xml version="1.0" encoding="utf-8"?>
<Types xmlns="http://schemas.openxmlformats.org/package/2006/content-types">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792" r:id="rId2"/>
    <p:sldId id="793" r:id="rId3"/>
    <p:sldId id="794" r:id="rId4"/>
    <p:sldId id="796" r:id="rId5"/>
    <p:sldId id="798" r:id="rId6"/>
    <p:sldId id="801" r:id="rId7"/>
    <p:sldId id="802" r:id="rId8"/>
    <p:sldId id="799" r:id="rId9"/>
    <p:sldId id="800" r:id="rId10"/>
    <p:sldId id="803" r:id="rId11"/>
    <p:sldId id="804" r:id="rId12"/>
    <p:sldId id="805" r:id="rId13"/>
    <p:sldId id="806" r:id="rId14"/>
    <p:sldId id="797" r:id="rId15"/>
    <p:sldId id="807" r:id="rId16"/>
    <p:sldId id="795" r:id="rId17"/>
    <p:sldId id="813" r:id="rId18"/>
    <p:sldId id="808" r:id="rId19"/>
    <p:sldId id="814" r:id="rId20"/>
    <p:sldId id="809" r:id="rId21"/>
    <p:sldId id="810" r:id="rId22"/>
    <p:sldId id="812" r:id="rId23"/>
    <p:sldId id="815" r:id="rId24"/>
    <p:sldId id="816" r:id="rId25"/>
    <p:sldId id="81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8432" autoAdjust="0"/>
    <p:restoredTop sz="94136" autoAdjust="0"/>
  </p:normalViewPr>
  <p:slideViewPr>
    <p:cSldViewPr snapToGrid="0" snapToObjects="1">
      <p:cViewPr>
        <p:scale>
          <a:sx n="80" d="100"/>
          <a:sy n="80" d="100"/>
        </p:scale>
        <p:origin x="-1554" y="-16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pPr/>
              <a:t>4/12/2018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pPr/>
              <a:t>‹#›</a:t>
            </a:fld>
            <a:endParaRPr lang="en-US"/>
          </a:p>
        </p:txBody>
      </p:sp>
    </p:spTree>
    <p:extLst>
      <p:ext uri="{BB962C8B-B14F-4D97-AF65-F5344CB8AC3E}">
        <p14:creationId xmlns=""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pPr/>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pPr/>
              <a:t>‹#›</a:t>
            </a:fld>
            <a:endParaRPr lang="en-US"/>
          </a:p>
        </p:txBody>
      </p:sp>
    </p:spTree>
    <p:extLst>
      <p:ext uri="{BB962C8B-B14F-4D97-AF65-F5344CB8AC3E}">
        <p14:creationId xmlns=""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3</a:t>
            </a:fld>
            <a:endParaRPr lang="en-US"/>
          </a:p>
        </p:txBody>
      </p:sp>
    </p:spTree>
    <p:extLst>
      <p:ext uri="{BB962C8B-B14F-4D97-AF65-F5344CB8AC3E}">
        <p14:creationId xmlns="" xmlns:p14="http://schemas.microsoft.com/office/powerpoint/2010/main" val="59912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a:solidFill>
                  <a:schemeClr val="bg1"/>
                </a:solidFill>
                <a:latin typeface="+mn-lt"/>
                <a:cs typeface="Arial"/>
              </a:rPr>
              <a:t>Visit us at </a:t>
            </a:r>
            <a:r>
              <a:rPr lang="en-US" sz="2000" b="1">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3"/>
                </a:rPr>
                <a:t>flickr.com/</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 xmlns:p14="http://schemas.microsoft.com/office/powerpoint/2010/main" val="1961933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2018/4/12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6"/>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 id="2147483762" r:id="rId54"/>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ommunity.icann.org/x/6plEB"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cann.org/en/system/files/files/sac-058-en.pdf" TargetMode="External"/><Relationship Id="rId2" Type="http://schemas.openxmlformats.org/officeDocument/2006/relationships/hyperlink" Target="https://whois.icann.org/en/whoisars" TargetMode="External"/><Relationship Id="rId1" Type="http://schemas.openxmlformats.org/officeDocument/2006/relationships/slideLayout" Target="../slideLayouts/slideLayout6.xml"/><Relationship Id="rId5" Type="http://schemas.openxmlformats.org/officeDocument/2006/relationships/hyperlink" Target="https://whois.icann.org/en/whois-ars-phase-2-reporting" TargetMode="External"/><Relationship Id="rId4" Type="http://schemas.openxmlformats.org/officeDocument/2006/relationships/hyperlink" Target="https://whois.icann.org/en/whois-ars-phase-1-report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hyperlink" Target="https://whois.icann.org/en/whoisars-contractual-compliance-metrics" TargetMode="Externa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hyperlink" Target="https://whois.icann.org/en/file/improvements-annual-report-12dec14-en" TargetMode="External"/><Relationship Id="rId2" Type="http://schemas.openxmlformats.org/officeDocument/2006/relationships/hyperlink" Target="https://whois.icann.org/en/file/improvements-annual-report-04nov13-en" TargetMode="External"/><Relationship Id="rId1" Type="http://schemas.openxmlformats.org/officeDocument/2006/relationships/slideLayout" Target="../slideLayouts/slideLayout6.xml"/><Relationship Id="rId5" Type="http://schemas.openxmlformats.org/officeDocument/2006/relationships/hyperlink" Target="https://whois.icann.org/en/file/2016-annual-report-whois-improvements" TargetMode="External"/><Relationship Id="rId4" Type="http://schemas.openxmlformats.org/officeDocument/2006/relationships/hyperlink" Target="https://whois.icann.org/en/file/2015-annual-report-whois-improvement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hois.icann.org/en/file/improvements-annual-report-04nov13-enhttps:/whois.icann.org/en/file/improvements-annual-report-04nov13-e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icann.org/en/system/files/files/wdrp-implementation-30nov04-en.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icann.org/en/system/files/files/annual-2017-30jan18-en.pdf" TargetMode="External"/><Relationship Id="rId2" Type="http://schemas.openxmlformats.org/officeDocument/2006/relationships/hyperlink" Target="https://www.icann.org/en/system/files/files/annual-2016-31jan17-en.pdf" TargetMode="Externa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icann.org/en/system/files/files/wdrp-implementation-30nov04-en.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slidex.tips/download/phishing-trends-report"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community.icann.org/download/attachments/71604714/Data%20Accuracy%20Subgroup_Additional%20Questions_GDD%20response.pdf?version=1&amp;modificationDate=1522440548000&amp;api=v2" TargetMode="External"/><Relationship Id="rId2" Type="http://schemas.openxmlformats.org/officeDocument/2006/relationships/hyperlink" Target="https://whois.icann.org/en/whoisars-contractual-compliance-metric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icann.org/x/6plEB"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338F15B-5792-294B-898A-C32E2B719094}"/>
              </a:ext>
            </a:extLst>
          </p:cNvPr>
          <p:cNvSpPr>
            <a:spLocks noGrp="1"/>
          </p:cNvSpPr>
          <p:nvPr>
            <p:ph type="title"/>
          </p:nvPr>
        </p:nvSpPr>
        <p:spPr/>
        <p:txBody>
          <a:bodyPr/>
          <a:lstStyle/>
          <a:p>
            <a:r>
              <a:rPr lang="en-US" dirty="0"/>
              <a:t>WHOIS1 Recs #5-9: Data Accuracy</a:t>
            </a:r>
          </a:p>
        </p:txBody>
      </p:sp>
      <p:sp>
        <p:nvSpPr>
          <p:cNvPr id="4" name="Text Placeholder 3">
            <a:extLst>
              <a:ext uri="{FF2B5EF4-FFF2-40B4-BE49-F238E27FC236}">
                <a16:creationId xmlns:a16="http://schemas.microsoft.com/office/drawing/2014/main" xmlns="" id="{63833594-1C73-944C-83E2-7C13E468D885}"/>
              </a:ext>
            </a:extLst>
          </p:cNvPr>
          <p:cNvSpPr>
            <a:spLocks noGrp="1"/>
          </p:cNvSpPr>
          <p:nvPr>
            <p:ph type="body" sz="quarter" idx="11"/>
          </p:nvPr>
        </p:nvSpPr>
        <p:spPr/>
        <p:txBody>
          <a:bodyPr/>
          <a:lstStyle/>
          <a:p>
            <a:r>
              <a:rPr lang="en-US" dirty="0"/>
              <a:t>Agenda item #9 </a:t>
            </a:r>
          </a:p>
          <a:p>
            <a:endParaRPr lang="en-US" dirty="0"/>
          </a:p>
          <a:p>
            <a:r>
              <a:rPr lang="en-US" dirty="0"/>
              <a:t>Time: 11:30-12:30</a:t>
            </a:r>
          </a:p>
          <a:p>
            <a:endParaRPr lang="en-US" dirty="0"/>
          </a:p>
          <a:p>
            <a:r>
              <a:rPr lang="en-US" dirty="0"/>
              <a:t>Presenter: Lili Sun</a:t>
            </a:r>
          </a:p>
          <a:p>
            <a:endParaRPr lang="en-US" dirty="0"/>
          </a:p>
          <a:p>
            <a:r>
              <a:rPr lang="en-US" dirty="0"/>
              <a:t>Subgroup Members: </a:t>
            </a:r>
            <a:r>
              <a:rPr lang="en-US" dirty="0" smtClean="0"/>
              <a:t>Lili, </a:t>
            </a:r>
            <a:r>
              <a:rPr lang="en-US" dirty="0" err="1" smtClean="0"/>
              <a:t>Cathrin</a:t>
            </a:r>
            <a:r>
              <a:rPr lang="en-US" dirty="0" smtClean="0"/>
              <a:t>, Dmitry, Erika</a:t>
            </a:r>
            <a:endParaRPr lang="en-US" dirty="0"/>
          </a:p>
          <a:p>
            <a:endParaRPr lang="en-US" dirty="0"/>
          </a:p>
          <a:p>
            <a:r>
              <a:rPr lang="en-US" dirty="0"/>
              <a:t>Subgroup Wiki: </a:t>
            </a:r>
            <a:r>
              <a:rPr lang="en-US" dirty="0">
                <a:hlinkClick r:id="rId2"/>
              </a:rPr>
              <a:t>https://community.icann.org/x/6plEB</a:t>
            </a:r>
            <a:endParaRPr lang="en-US" dirty="0"/>
          </a:p>
        </p:txBody>
      </p:sp>
    </p:spTree>
    <p:extLst>
      <p:ext uri="{BB962C8B-B14F-4D97-AF65-F5344CB8AC3E}">
        <p14:creationId xmlns="" xmlns:p14="http://schemas.microsoft.com/office/powerpoint/2010/main" val="277865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WHOIS1 Recs #5-9 – Data Accuracy</a:t>
            </a:r>
            <a:endParaRPr lang="zh-CN" altLang="en-US" dirty="0"/>
          </a:p>
        </p:txBody>
      </p:sp>
      <p:sp>
        <p:nvSpPr>
          <p:cNvPr id="3" name="矩形 2"/>
          <p:cNvSpPr/>
          <p:nvPr/>
        </p:nvSpPr>
        <p:spPr>
          <a:xfrm>
            <a:off x="374904" y="1128157"/>
            <a:ext cx="8507839" cy="3970318"/>
          </a:xfrm>
          <a:prstGeom prst="rect">
            <a:avLst/>
          </a:prstGeom>
        </p:spPr>
        <p:txBody>
          <a:bodyPr wrap="square">
            <a:spAutoFit/>
          </a:bodyPr>
          <a:lstStyle/>
          <a:p>
            <a:r>
              <a:rPr lang="en-US" i="1" dirty="0" smtClean="0"/>
              <a:t>ICANN </a:t>
            </a:r>
            <a:r>
              <a:rPr lang="en-US" i="1" dirty="0" smtClean="0"/>
              <a:t>initiated the </a:t>
            </a:r>
            <a:r>
              <a:rPr lang="en-US" i="1" u="sng" dirty="0" smtClean="0">
                <a:hlinkClick r:id="rId2"/>
              </a:rPr>
              <a:t>Accuracy Reporting System</a:t>
            </a:r>
            <a:r>
              <a:rPr lang="en-US" i="1" dirty="0" smtClean="0"/>
              <a:t> (ARS) project, with the aim to "proactively identify inaccurate </a:t>
            </a:r>
            <a:r>
              <a:rPr lang="en-US" i="1" dirty="0" err="1" smtClean="0"/>
              <a:t>gTLD</a:t>
            </a:r>
            <a:r>
              <a:rPr lang="en-US" i="1" dirty="0" smtClean="0"/>
              <a:t> registration data, explore the use of automated tools, forward potentially inaccurate records to registrars for action, and publicly report on the resulting actions to encourage improvement." </a:t>
            </a:r>
            <a:endParaRPr lang="en-US" i="1" dirty="0" smtClean="0"/>
          </a:p>
          <a:p>
            <a:endParaRPr lang="en-US" i="1" dirty="0" smtClean="0"/>
          </a:p>
          <a:p>
            <a:pPr>
              <a:buNone/>
            </a:pPr>
            <a:r>
              <a:rPr lang="en-US" dirty="0" smtClean="0"/>
              <a:t>The ARS was designed to be implemented through three Phases based on the types of validations described in the </a:t>
            </a:r>
            <a:r>
              <a:rPr lang="en-US" u="sng" dirty="0" smtClean="0">
                <a:hlinkClick r:id="rId3"/>
              </a:rPr>
              <a:t>SAC058 Report</a:t>
            </a:r>
            <a:r>
              <a:rPr lang="en-US" dirty="0" smtClean="0"/>
              <a:t> (syntax, operability, and identity). </a:t>
            </a:r>
            <a:endParaRPr lang="zh-CN" altLang="en-US" dirty="0" smtClean="0"/>
          </a:p>
          <a:p>
            <a:pPr>
              <a:buNone/>
            </a:pPr>
            <a:endParaRPr lang="zh-CN" altLang="en-US" dirty="0" smtClean="0"/>
          </a:p>
          <a:p>
            <a:r>
              <a:rPr lang="en-US" dirty="0" smtClean="0"/>
              <a:t>(1) </a:t>
            </a:r>
            <a:r>
              <a:rPr lang="en-US" u="sng" dirty="0" smtClean="0">
                <a:hlinkClick r:id="rId4"/>
              </a:rPr>
              <a:t>Phase 1</a:t>
            </a:r>
            <a:r>
              <a:rPr lang="en-US" dirty="0" smtClean="0"/>
              <a:t>: Syntax Accuracy (completed in August 2015)</a:t>
            </a:r>
            <a:endParaRPr lang="zh-CN" altLang="en-US" dirty="0" smtClean="0"/>
          </a:p>
          <a:p>
            <a:r>
              <a:rPr lang="en-US" dirty="0" smtClean="0"/>
              <a:t>(2) </a:t>
            </a:r>
            <a:r>
              <a:rPr lang="en-US" u="sng" dirty="0" smtClean="0">
                <a:hlinkClick r:id="rId5"/>
              </a:rPr>
              <a:t>Phase 2</a:t>
            </a:r>
            <a:r>
              <a:rPr lang="en-US" dirty="0" smtClean="0"/>
              <a:t>: Syntax + Operability Accuracy (ongoing, 5 Cycles till December 2017)</a:t>
            </a:r>
            <a:endParaRPr lang="zh-CN" altLang="en-US" dirty="0" smtClean="0"/>
          </a:p>
          <a:p>
            <a:r>
              <a:rPr lang="en-US" dirty="0" smtClean="0"/>
              <a:t>(3) Phase 3: Syntax + Operability + Identity Accuracy (not started yet)</a:t>
            </a:r>
            <a:endParaRPr lang="zh-CN" altLang="en-US" dirty="0" smtClean="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97258"/>
          </a:xfrm>
        </p:spPr>
        <p:txBody>
          <a:bodyPr/>
          <a:lstStyle/>
          <a:p>
            <a:endParaRPr lang="zh-CN" altLang="en-US" dirty="0"/>
          </a:p>
        </p:txBody>
      </p:sp>
      <p:sp>
        <p:nvSpPr>
          <p:cNvPr id="3" name="内容占位符 2"/>
          <p:cNvSpPr>
            <a:spLocks noGrp="1"/>
          </p:cNvSpPr>
          <p:nvPr>
            <p:ph idx="1"/>
          </p:nvPr>
        </p:nvSpPr>
        <p:spPr>
          <a:xfrm>
            <a:off x="457200" y="771896"/>
            <a:ext cx="8229600" cy="5354267"/>
          </a:xfrm>
        </p:spPr>
        <p:txBody>
          <a:bodyPr/>
          <a:lstStyle/>
          <a:p>
            <a:r>
              <a:rPr lang="en-US" dirty="0" smtClean="0"/>
              <a:t>syntax and operability accuracy by region</a:t>
            </a:r>
            <a:endParaRPr lang="zh-CN" altLang="en-US" dirty="0"/>
          </a:p>
        </p:txBody>
      </p:sp>
      <p:pic>
        <p:nvPicPr>
          <p:cNvPr id="4" name="图片 3"/>
          <p:cNvPicPr/>
          <p:nvPr/>
        </p:nvPicPr>
        <p:blipFill>
          <a:blip r:embed="rId2"/>
          <a:srcRect/>
          <a:stretch>
            <a:fillRect/>
          </a:stretch>
        </p:blipFill>
        <p:spPr bwMode="auto">
          <a:xfrm>
            <a:off x="368845" y="1656241"/>
            <a:ext cx="8429684" cy="464344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内容占位符 4"/>
          <p:cNvSpPr>
            <a:spLocks noGrp="1"/>
          </p:cNvSpPr>
          <p:nvPr>
            <p:ph idx="1"/>
          </p:nvPr>
        </p:nvSpPr>
        <p:spPr>
          <a:xfrm>
            <a:off x="457199" y="1600200"/>
            <a:ext cx="8584609" cy="4525963"/>
          </a:xfrm>
        </p:spPr>
        <p:txBody>
          <a:bodyPr/>
          <a:lstStyle/>
          <a:p>
            <a:r>
              <a:rPr lang="en-US" sz="2800" dirty="0" smtClean="0"/>
              <a:t>Phase 2 </a:t>
            </a:r>
            <a:r>
              <a:rPr lang="en-US" sz="2800" u="sng" dirty="0" smtClean="0">
                <a:hlinkClick r:id="rId2"/>
              </a:rPr>
              <a:t>WHOIS ARS Contractual Compliance Metrics</a:t>
            </a:r>
            <a:r>
              <a:rPr lang="en-US" sz="2800" dirty="0" smtClean="0"/>
              <a:t> are summarized as below</a:t>
            </a:r>
            <a:endParaRPr lang="zh-CN" altLang="en-US" sz="2800" dirty="0"/>
          </a:p>
        </p:txBody>
      </p:sp>
      <p:graphicFrame>
        <p:nvGraphicFramePr>
          <p:cNvPr id="6" name="内容占位符 3"/>
          <p:cNvGraphicFramePr>
            <a:graphicFrameLocks/>
          </p:cNvGraphicFramePr>
          <p:nvPr/>
        </p:nvGraphicFramePr>
        <p:xfrm>
          <a:off x="71406" y="2981340"/>
          <a:ext cx="8970403" cy="2590800"/>
        </p:xfrm>
        <a:graphic>
          <a:graphicData uri="http://schemas.openxmlformats.org/drawingml/2006/table">
            <a:tbl>
              <a:tblPr/>
              <a:tblGrid>
                <a:gridCol w="4775429"/>
                <a:gridCol w="1104706"/>
                <a:gridCol w="1104706"/>
                <a:gridCol w="961288"/>
                <a:gridCol w="1024274"/>
              </a:tblGrid>
              <a:tr h="255826">
                <a:tc>
                  <a:txBody>
                    <a:bodyPr/>
                    <a:lstStyle/>
                    <a:p>
                      <a:pPr>
                        <a:spcAft>
                          <a:spcPts val="0"/>
                        </a:spcAft>
                      </a:pPr>
                      <a:endParaRPr lang="en-US" sz="1700" dirty="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Cycle 1</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Cycle 2</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Cycle 3</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Cycle 4</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26">
                <a:tc>
                  <a:txBody>
                    <a:bodyPr/>
                    <a:lstStyle/>
                    <a:p>
                      <a:pPr>
                        <a:spcAft>
                          <a:spcPts val="0"/>
                        </a:spcAft>
                      </a:pPr>
                      <a:r>
                        <a:rPr lang="en-US" sz="1700">
                          <a:latin typeface="Arial"/>
                          <a:ea typeface="宋体"/>
                          <a:cs typeface="Times New Roman"/>
                        </a:rPr>
                        <a:t>Sample records</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10,000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12,000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12,000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12,000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26">
                <a:tc>
                  <a:txBody>
                    <a:bodyPr/>
                    <a:lstStyle/>
                    <a:p>
                      <a:pPr>
                        <a:spcAft>
                          <a:spcPts val="0"/>
                        </a:spcAft>
                      </a:pPr>
                      <a:r>
                        <a:rPr lang="en-US" sz="1700">
                          <a:latin typeface="Arial"/>
                          <a:ea typeface="宋体"/>
                          <a:cs typeface="Times New Roman"/>
                        </a:rPr>
                        <a:t>Tickets created</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2,688</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4,001</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4,552</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4,681</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26">
                <a:tc>
                  <a:txBody>
                    <a:bodyPr/>
                    <a:lstStyle/>
                    <a:p>
                      <a:pPr>
                        <a:spcAft>
                          <a:spcPts val="0"/>
                        </a:spcAft>
                      </a:pPr>
                      <a:r>
                        <a:rPr lang="en-US" sz="1700">
                          <a:latin typeface="Arial"/>
                          <a:ea typeface="宋体"/>
                          <a:cs typeface="Times New Roman"/>
                        </a:rPr>
                        <a:t>Tickets went to 1st or further notice</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1,362</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1,524</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1,897</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1,668</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54">
                <a:tc>
                  <a:txBody>
                    <a:bodyPr/>
                    <a:lstStyle/>
                    <a:p>
                      <a:pPr>
                        <a:spcAft>
                          <a:spcPts val="0"/>
                        </a:spcAft>
                      </a:pPr>
                      <a:r>
                        <a:rPr lang="en-US" sz="1700">
                          <a:latin typeface="Arial"/>
                          <a:ea typeface="宋体"/>
                          <a:cs typeface="Times New Roman"/>
                        </a:rPr>
                        <a:t>Tickets related domains were suspended or canceled</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60.1%</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60.6%</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65%</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72.6%</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54">
                <a:tc>
                  <a:txBody>
                    <a:bodyPr/>
                    <a:lstStyle/>
                    <a:p>
                      <a:pPr>
                        <a:spcAft>
                          <a:spcPts val="0"/>
                        </a:spcAft>
                      </a:pPr>
                      <a:r>
                        <a:rPr lang="en-US" sz="1700">
                          <a:latin typeface="Arial"/>
                          <a:ea typeface="宋体"/>
                          <a:cs typeface="Times New Roman"/>
                        </a:rPr>
                        <a:t>Tickets led to changing or updating of WHOIS data by registrar</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28.2%</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25.4%</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21.5%</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14.9%</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26">
                <a:tc>
                  <a:txBody>
                    <a:bodyPr/>
                    <a:lstStyle/>
                    <a:p>
                      <a:pPr>
                        <a:spcAft>
                          <a:spcPts val="0"/>
                        </a:spcAft>
                      </a:pPr>
                      <a:r>
                        <a:rPr lang="en-US" sz="1700">
                          <a:latin typeface="Arial"/>
                          <a:ea typeface="宋体"/>
                          <a:cs typeface="Times New Roman"/>
                        </a:rPr>
                        <a:t>Registrars received a Notice of Breach</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4</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26">
                <a:tc>
                  <a:txBody>
                    <a:bodyPr/>
                    <a:lstStyle/>
                    <a:p>
                      <a:pPr>
                        <a:spcAft>
                          <a:spcPts val="0"/>
                        </a:spcAft>
                      </a:pPr>
                      <a:r>
                        <a:rPr lang="en-US" sz="1700" dirty="0">
                          <a:latin typeface="Arial"/>
                          <a:ea typeface="宋体"/>
                          <a:cs typeface="Times New Roman"/>
                        </a:rPr>
                        <a:t>Registrar suspended or terminated</a:t>
                      </a:r>
                      <a:endParaRPr lang="zh-CN" sz="1700" dirty="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1</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dirty="0">
                          <a:latin typeface="Arial"/>
                          <a:ea typeface="宋体"/>
                          <a:cs typeface="Times New Roman"/>
                        </a:rPr>
                        <a:t>0</a:t>
                      </a:r>
                      <a:endParaRPr lang="zh-CN" sz="1700" dirty="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a:latin typeface="Arial"/>
                          <a:ea typeface="宋体"/>
                          <a:cs typeface="Times New Roman"/>
                        </a:rPr>
                        <a:t>0</a:t>
                      </a:r>
                      <a:endParaRPr lang="zh-CN" sz="170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700" dirty="0">
                          <a:latin typeface="Arial"/>
                          <a:ea typeface="宋体"/>
                          <a:cs typeface="Times New Roman"/>
                        </a:rPr>
                        <a:t>0</a:t>
                      </a:r>
                      <a:endParaRPr lang="zh-CN" sz="1700" dirty="0">
                        <a:latin typeface="Arial"/>
                        <a:ea typeface="宋体"/>
                        <a:cs typeface="Times New Roman"/>
                      </a:endParaRPr>
                    </a:p>
                  </a:txBody>
                  <a:tcPr marL="104656" marR="104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椭圆 6"/>
          <p:cNvSpPr/>
          <p:nvPr/>
        </p:nvSpPr>
        <p:spPr>
          <a:xfrm>
            <a:off x="4786314" y="3929066"/>
            <a:ext cx="4286248"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3139321"/>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p>
          <a:p>
            <a:pPr marL="285750" indent="-285750">
              <a:buFont typeface="Arial" panose="020B0604020202020204" pitchFamily="34" charset="0"/>
              <a:buChar char="•"/>
            </a:pPr>
            <a:r>
              <a:rPr lang="en-US" dirty="0" smtClean="0"/>
              <a:t>ICANN has published Annual Report on WHOIS Improvements for </a:t>
            </a:r>
            <a:r>
              <a:rPr lang="en-US" u="sng" dirty="0" smtClean="0">
                <a:hlinkClick r:id="rId2"/>
              </a:rPr>
              <a:t>2013</a:t>
            </a:r>
            <a:r>
              <a:rPr lang="en-US" dirty="0" smtClean="0"/>
              <a:t>, </a:t>
            </a:r>
            <a:r>
              <a:rPr lang="en-US" u="sng" dirty="0" smtClean="0">
                <a:hlinkClick r:id="rId3"/>
              </a:rPr>
              <a:t>2014</a:t>
            </a:r>
            <a:r>
              <a:rPr lang="en-US" dirty="0" smtClean="0"/>
              <a:t>, </a:t>
            </a:r>
            <a:r>
              <a:rPr lang="en-US" u="sng" dirty="0" smtClean="0">
                <a:hlinkClick r:id="rId4"/>
              </a:rPr>
              <a:t>2015</a:t>
            </a:r>
            <a:r>
              <a:rPr lang="en-US" dirty="0" smtClean="0"/>
              <a:t> and </a:t>
            </a:r>
            <a:r>
              <a:rPr lang="en-US" u="sng" dirty="0" smtClean="0">
                <a:hlinkClick r:id="rId5"/>
              </a:rPr>
              <a:t>2016</a:t>
            </a:r>
            <a:r>
              <a:rPr lang="en-US" dirty="0" smtClean="0"/>
              <a:t>, which outlined the progress of all WHOIS policy related working streams</a:t>
            </a:r>
            <a:r>
              <a:rPr lang="en-US" dirty="0" smtClean="0"/>
              <a:t>. But </a:t>
            </a:r>
            <a:r>
              <a:rPr lang="en-US" b="1" dirty="0" smtClean="0">
                <a:solidFill>
                  <a:srgbClr val="FF0000"/>
                </a:solidFill>
              </a:rPr>
              <a:t>NO</a:t>
            </a:r>
            <a:r>
              <a:rPr lang="en-US" dirty="0" smtClean="0"/>
              <a:t> </a:t>
            </a:r>
            <a:r>
              <a:rPr lang="en-US" dirty="0" smtClean="0"/>
              <a:t>measured reduction in WHOIS data that fall into the accuracy groups Substantial Failure and Full Failure was provided by ICANN.</a:t>
            </a:r>
          </a:p>
          <a:p>
            <a:pPr marL="285750" indent="-285750">
              <a:buFont typeface="Arial" panose="020B0604020202020204" pitchFamily="34" charset="0"/>
              <a:buChar char="•"/>
            </a:pPr>
            <a:r>
              <a:rPr lang="en-US" dirty="0" smtClean="0">
                <a:solidFill>
                  <a:schemeClr val="bg1">
                    <a:lumMod val="85000"/>
                  </a:schemeClr>
                </a:solidFill>
              </a:rPr>
              <a:t>It was indicated in </a:t>
            </a:r>
            <a:r>
              <a:rPr lang="en-US" u="sng" dirty="0" smtClean="0">
                <a:solidFill>
                  <a:schemeClr val="bg1">
                    <a:lumMod val="85000"/>
                  </a:schemeClr>
                </a:solidFill>
              </a:rPr>
              <a:t>2013 WHOIS Improvements Annual Report</a:t>
            </a:r>
            <a:r>
              <a:rPr lang="en-US" dirty="0" smtClean="0">
                <a:solidFill>
                  <a:schemeClr val="bg1">
                    <a:lumMod val="85000"/>
                  </a:schemeClr>
                </a:solidFill>
              </a:rPr>
              <a:t> that due to feasibility issues, the Board's Resolution addressing Rec#9 (to track the impact of the annual WHOIS Data Reminder Policy (WDRP)) offered an alternative approach to achieving the intended result of this recommendation, which referred back to the implementation of Rec#5-7. This subgroup doesn’t think Board’s Resolution on this is convincing.</a:t>
            </a:r>
            <a:endParaRPr lang="en-US" b="1" dirty="0">
              <a:solidFill>
                <a:schemeClr val="bg1">
                  <a:lumMod val="85000"/>
                </a:schemeClr>
              </a:solidFill>
            </a:endParaRPr>
          </a:p>
        </p:txBody>
      </p:sp>
    </p:spTree>
    <p:extLst>
      <p:ext uri="{BB962C8B-B14F-4D97-AF65-F5344CB8AC3E}">
        <p14:creationId xmlns="" xmlns:p14="http://schemas.microsoft.com/office/powerpoint/2010/main" val="285490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3139321"/>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p>
          <a:p>
            <a:pPr marL="285750" indent="-285750">
              <a:buFont typeface="Arial" panose="020B0604020202020204" pitchFamily="34" charset="0"/>
              <a:buChar char="•"/>
            </a:pPr>
            <a:r>
              <a:rPr lang="en-US" dirty="0" smtClean="0">
                <a:solidFill>
                  <a:schemeClr val="bg1">
                    <a:lumMod val="85000"/>
                  </a:schemeClr>
                </a:solidFill>
              </a:rPr>
              <a:t>ICANN has published Annual Report on WHOIS Improvements for </a:t>
            </a:r>
            <a:r>
              <a:rPr lang="en-US" u="sng" dirty="0" smtClean="0">
                <a:solidFill>
                  <a:schemeClr val="bg1">
                    <a:lumMod val="85000"/>
                  </a:schemeClr>
                </a:solidFill>
              </a:rPr>
              <a:t>2013</a:t>
            </a:r>
            <a:r>
              <a:rPr lang="en-US" dirty="0" smtClean="0">
                <a:solidFill>
                  <a:schemeClr val="bg1">
                    <a:lumMod val="85000"/>
                  </a:schemeClr>
                </a:solidFill>
              </a:rPr>
              <a:t>, </a:t>
            </a:r>
            <a:r>
              <a:rPr lang="en-US" u="sng" dirty="0" smtClean="0">
                <a:solidFill>
                  <a:schemeClr val="bg1">
                    <a:lumMod val="85000"/>
                  </a:schemeClr>
                </a:solidFill>
              </a:rPr>
              <a:t>2014</a:t>
            </a:r>
            <a:r>
              <a:rPr lang="en-US" dirty="0" smtClean="0">
                <a:solidFill>
                  <a:schemeClr val="bg1">
                    <a:lumMod val="85000"/>
                  </a:schemeClr>
                </a:solidFill>
              </a:rPr>
              <a:t>, </a:t>
            </a:r>
            <a:r>
              <a:rPr lang="en-US" u="sng" dirty="0" smtClean="0">
                <a:solidFill>
                  <a:schemeClr val="bg1">
                    <a:lumMod val="85000"/>
                  </a:schemeClr>
                </a:solidFill>
              </a:rPr>
              <a:t>2015</a:t>
            </a:r>
            <a:r>
              <a:rPr lang="en-US" dirty="0" smtClean="0">
                <a:solidFill>
                  <a:schemeClr val="bg1">
                    <a:lumMod val="85000"/>
                  </a:schemeClr>
                </a:solidFill>
              </a:rPr>
              <a:t> and </a:t>
            </a:r>
            <a:r>
              <a:rPr lang="en-US" u="sng" dirty="0" smtClean="0">
                <a:solidFill>
                  <a:schemeClr val="bg1">
                    <a:lumMod val="85000"/>
                  </a:schemeClr>
                </a:solidFill>
              </a:rPr>
              <a:t>2016</a:t>
            </a:r>
            <a:r>
              <a:rPr lang="en-US" dirty="0" smtClean="0">
                <a:solidFill>
                  <a:schemeClr val="bg1">
                    <a:lumMod val="85000"/>
                  </a:schemeClr>
                </a:solidFill>
              </a:rPr>
              <a:t>, which outlined the progress of all WHOIS policy related working streams. But </a:t>
            </a:r>
            <a:r>
              <a:rPr lang="en-US" b="1" dirty="0" smtClean="0">
                <a:solidFill>
                  <a:schemeClr val="bg1">
                    <a:lumMod val="85000"/>
                  </a:schemeClr>
                </a:solidFill>
              </a:rPr>
              <a:t>NO</a:t>
            </a:r>
            <a:r>
              <a:rPr lang="en-US" dirty="0" smtClean="0">
                <a:solidFill>
                  <a:schemeClr val="bg1">
                    <a:lumMod val="85000"/>
                  </a:schemeClr>
                </a:solidFill>
              </a:rPr>
              <a:t> </a:t>
            </a:r>
            <a:r>
              <a:rPr lang="en-US" dirty="0" smtClean="0">
                <a:solidFill>
                  <a:schemeClr val="bg1">
                    <a:lumMod val="85000"/>
                  </a:schemeClr>
                </a:solidFill>
              </a:rPr>
              <a:t>measured reduction in WHOIS data that fall into the accuracy groups Substantial Failure and Full Failure was provided by ICANN.</a:t>
            </a:r>
          </a:p>
          <a:p>
            <a:pPr marL="285750" indent="-285750">
              <a:buFont typeface="Arial" panose="020B0604020202020204" pitchFamily="34" charset="0"/>
              <a:buChar char="•"/>
            </a:pPr>
            <a:r>
              <a:rPr lang="en-US" dirty="0" smtClean="0"/>
              <a:t>It was indicated in </a:t>
            </a:r>
            <a:r>
              <a:rPr lang="en-US" u="sng" dirty="0" smtClean="0">
                <a:hlinkClick r:id="rId2"/>
              </a:rPr>
              <a:t>2013 WHOIS Improvements Annual Report</a:t>
            </a:r>
            <a:r>
              <a:rPr lang="en-US" dirty="0" smtClean="0"/>
              <a:t> that due to feasibility issues, the Board's Resolution addressing Rec#9 (to track the impact of the annual WHOIS Data Reminder Policy (WDRP)) offered an alternative approach to achieving the intended result of this recommendation, which referred back to the implementation of Rec#5-7. This subgroup doesn’t think Board’s Resolution on this is convincing.</a:t>
            </a:r>
            <a:endParaRPr lang="en-US" b="1" dirty="0"/>
          </a:p>
        </p:txBody>
      </p:sp>
    </p:spTree>
    <p:extLst>
      <p:ext uri="{BB962C8B-B14F-4D97-AF65-F5344CB8AC3E}">
        <p14:creationId xmlns="" xmlns:p14="http://schemas.microsoft.com/office/powerpoint/2010/main" val="285490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WHOIS1 Recs #5-9 – Data Accuracy</a:t>
            </a:r>
            <a:endParaRPr lang="zh-CN" altLang="en-US" dirty="0"/>
          </a:p>
        </p:txBody>
      </p:sp>
      <p:sp>
        <p:nvSpPr>
          <p:cNvPr id="3" name="矩形 2"/>
          <p:cNvSpPr/>
          <p:nvPr/>
        </p:nvSpPr>
        <p:spPr>
          <a:xfrm>
            <a:off x="529278" y="937344"/>
            <a:ext cx="8012951" cy="2862322"/>
          </a:xfrm>
          <a:prstGeom prst="rect">
            <a:avLst/>
          </a:prstGeom>
        </p:spPr>
        <p:txBody>
          <a:bodyPr wrap="square">
            <a:spAutoFit/>
          </a:bodyPr>
          <a:lstStyle/>
          <a:p>
            <a:r>
              <a:rPr lang="en-US" u="sng" dirty="0" smtClean="0">
                <a:hlinkClick r:id="rId2"/>
              </a:rPr>
              <a:t>Implementation of the </a:t>
            </a:r>
            <a:r>
              <a:rPr lang="en-US" u="sng" dirty="0" err="1" smtClean="0">
                <a:hlinkClick r:id="rId2"/>
              </a:rPr>
              <a:t>Whois</a:t>
            </a:r>
            <a:r>
              <a:rPr lang="en-US" u="sng" dirty="0" smtClean="0">
                <a:hlinkClick r:id="rId2"/>
              </a:rPr>
              <a:t> Data Reminder Policy (WDRP) – 30 November 2004</a:t>
            </a:r>
            <a:endParaRPr lang="en-US" dirty="0" smtClean="0"/>
          </a:p>
          <a:p>
            <a:pPr lvl="1">
              <a:buFont typeface="Arial" pitchFamily="34" charset="0"/>
              <a:buChar char="•"/>
            </a:pPr>
            <a:r>
              <a:rPr lang="en-US" dirty="0" smtClean="0"/>
              <a:t>254 registrars (70% of all ICANN-accredited registrars at that time) responded to the “</a:t>
            </a:r>
            <a:r>
              <a:rPr lang="en-US" dirty="0" err="1" smtClean="0"/>
              <a:t>Whois</a:t>
            </a:r>
            <a:r>
              <a:rPr lang="en-US" dirty="0" smtClean="0"/>
              <a:t> Data Reminder Policy Survey and Compliance Audit.”</a:t>
            </a:r>
          </a:p>
          <a:p>
            <a:pPr lvl="1">
              <a:buFont typeface="Arial" pitchFamily="34" charset="0"/>
              <a:buChar char="•"/>
            </a:pPr>
            <a:r>
              <a:rPr lang="en-US" dirty="0" smtClean="0"/>
              <a:t>Only 44% (111 out of 254 ) of the </a:t>
            </a:r>
            <a:r>
              <a:rPr lang="en-US" dirty="0" err="1" smtClean="0"/>
              <a:t>respondant</a:t>
            </a:r>
            <a:r>
              <a:rPr lang="en-US" dirty="0" smtClean="0"/>
              <a:t> registrars did sent WDRP Notices, covered 50% or less of all registrations under sponsorship, and there were considerable WDRP Notices undeliverable. </a:t>
            </a:r>
          </a:p>
          <a:p>
            <a:pPr lvl="1">
              <a:buFont typeface="Arial" pitchFamily="34" charset="0"/>
              <a:buChar char="•"/>
            </a:pPr>
            <a:r>
              <a:rPr lang="en-US" dirty="0" smtClean="0"/>
              <a:t>Even with all the aspects above, there were still at least several thousands of WDRP Notices led to changes in registrant data. </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2862322"/>
          </a:xfrm>
          <a:prstGeom prst="rect">
            <a:avLst/>
          </a:prstGeom>
        </p:spPr>
        <p:txBody>
          <a:bodyPr wrap="square">
            <a:spAutoFit/>
          </a:bodyPr>
          <a:lstStyle/>
          <a:p>
            <a:r>
              <a:rPr lang="en-US" b="1" dirty="0" smtClean="0"/>
              <a:t>Based </a:t>
            </a:r>
            <a:r>
              <a:rPr lang="en-US" b="1" dirty="0"/>
              <a:t>on findings, the subgroup identified the following problems/issues</a:t>
            </a:r>
          </a:p>
          <a:p>
            <a:pPr marL="285750" indent="-285750">
              <a:buFont typeface="Arial" panose="020B0604020202020204" pitchFamily="34" charset="0"/>
              <a:buChar char="•"/>
            </a:pPr>
            <a:r>
              <a:rPr lang="en-US" dirty="0" smtClean="0"/>
              <a:t>Objective </a:t>
            </a:r>
            <a:r>
              <a:rPr lang="en-US" dirty="0"/>
              <a:t>of reliable </a:t>
            </a:r>
            <a:r>
              <a:rPr lang="en-US" dirty="0" smtClean="0"/>
              <a:t>WHOIS </a:t>
            </a:r>
            <a:r>
              <a:rPr lang="en-US" dirty="0"/>
              <a:t>data has not been </a:t>
            </a:r>
            <a:r>
              <a:rPr lang="en-US" dirty="0" smtClean="0"/>
              <a:t>achieved</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inaccuracy is believed to be largely under-reported </a:t>
            </a:r>
            <a:endParaRPr lang="en-US" dirty="0" smtClean="0">
              <a:solidFill>
                <a:schemeClr val="bg1">
                  <a:lumMod val="85000"/>
                </a:schemeClr>
              </a:solidFill>
            </a:endParaRPr>
          </a:p>
          <a:p>
            <a:pPr marL="285750" indent="-285750">
              <a:buFont typeface="Arial" panose="020B0604020202020204" pitchFamily="34" charset="0"/>
              <a:buChar char="•"/>
            </a:pPr>
            <a:r>
              <a:rPr lang="en-US" dirty="0" smtClean="0">
                <a:solidFill>
                  <a:schemeClr val="bg1">
                    <a:lumMod val="85000"/>
                  </a:schemeClr>
                </a:solidFill>
              </a:rPr>
              <a:t>Incentives </a:t>
            </a:r>
            <a:r>
              <a:rPr lang="en-US" dirty="0">
                <a:solidFill>
                  <a:schemeClr val="bg1">
                    <a:lumMod val="85000"/>
                  </a:schemeClr>
                </a:solidFill>
              </a:rPr>
              <a:t>for </a:t>
            </a:r>
            <a:r>
              <a:rPr lang="en-US" dirty="0" smtClean="0">
                <a:solidFill>
                  <a:schemeClr val="bg1">
                    <a:lumMod val="85000"/>
                  </a:schemeClr>
                </a:solidFill>
              </a:rPr>
              <a:t>registrants </a:t>
            </a:r>
            <a:r>
              <a:rPr lang="en-US" dirty="0">
                <a:solidFill>
                  <a:schemeClr val="bg1">
                    <a:lumMod val="85000"/>
                  </a:schemeClr>
                </a:solidFill>
              </a:rPr>
              <a:t>to provide accurate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and for registrars to validate and verify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are </a:t>
            </a:r>
            <a:r>
              <a:rPr lang="en-US" dirty="0" smtClean="0">
                <a:solidFill>
                  <a:schemeClr val="bg1">
                    <a:lumMod val="85000"/>
                  </a:schemeClr>
                </a:solidFill>
              </a:rPr>
              <a:t>missing</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accuracy of domain names </a:t>
            </a:r>
            <a:r>
              <a:rPr lang="en-US" dirty="0" smtClean="0">
                <a:solidFill>
                  <a:schemeClr val="bg1">
                    <a:lumMod val="85000"/>
                  </a:schemeClr>
                </a:solidFill>
              </a:rPr>
              <a:t>using </a:t>
            </a:r>
            <a:r>
              <a:rPr lang="en-US" dirty="0">
                <a:solidFill>
                  <a:schemeClr val="bg1">
                    <a:lumMod val="85000"/>
                  </a:schemeClr>
                </a:solidFill>
              </a:rPr>
              <a:t>Privacy and Proxy Services is </a:t>
            </a:r>
            <a:r>
              <a:rPr lang="en-US" dirty="0" smtClean="0">
                <a:solidFill>
                  <a:schemeClr val="bg1">
                    <a:lumMod val="85000"/>
                  </a:schemeClr>
                </a:solidFill>
              </a:rPr>
              <a:t>misty</a:t>
            </a:r>
          </a:p>
          <a:p>
            <a:pPr marL="285750" indent="-285750">
              <a:buFont typeface="Arial" panose="020B0604020202020204" pitchFamily="34" charset="0"/>
              <a:buChar char="•"/>
            </a:pPr>
            <a:endParaRPr lang="en-US" i="1" dirty="0"/>
          </a:p>
          <a:p>
            <a:r>
              <a:rPr lang="en-US" b="1" dirty="0">
                <a:solidFill>
                  <a:schemeClr val="bg1">
                    <a:lumMod val="85000"/>
                  </a:schemeClr>
                </a:solidFill>
              </a:rPr>
              <a:t>To address the above problems/issues, the subgroup proposes the following recommendations (if any)</a:t>
            </a:r>
          </a:p>
          <a:p>
            <a:pPr marL="285750" indent="-285750">
              <a:buFont typeface="Arial" panose="020B0604020202020204" pitchFamily="34" charset="0"/>
              <a:buChar char="•"/>
            </a:pPr>
            <a:r>
              <a:rPr lang="en-US" i="1" dirty="0" smtClean="0">
                <a:solidFill>
                  <a:schemeClr val="bg1">
                    <a:lumMod val="85000"/>
                  </a:schemeClr>
                </a:solidFill>
              </a:rPr>
              <a:t>None proposed yet</a:t>
            </a:r>
            <a:endParaRPr lang="en-US" i="1" dirty="0">
              <a:solidFill>
                <a:schemeClr val="bg1">
                  <a:lumMod val="85000"/>
                </a:schemeClr>
              </a:solidFill>
            </a:endParaRPr>
          </a:p>
        </p:txBody>
      </p:sp>
    </p:spTree>
    <p:extLst>
      <p:ext uri="{BB962C8B-B14F-4D97-AF65-F5344CB8AC3E}">
        <p14:creationId xmlns="" xmlns:p14="http://schemas.microsoft.com/office/powerpoint/2010/main" val="285490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2862322"/>
          </a:xfrm>
          <a:prstGeom prst="rect">
            <a:avLst/>
          </a:prstGeom>
        </p:spPr>
        <p:txBody>
          <a:bodyPr wrap="square">
            <a:spAutoFit/>
          </a:bodyPr>
          <a:lstStyle/>
          <a:p>
            <a:r>
              <a:rPr lang="en-US" b="1" dirty="0" smtClean="0"/>
              <a:t>Based </a:t>
            </a:r>
            <a:r>
              <a:rPr lang="en-US" b="1" dirty="0"/>
              <a:t>on findings, the subgroup identified the following problems/issues</a:t>
            </a:r>
          </a:p>
          <a:p>
            <a:pPr marL="285750" indent="-285750">
              <a:buFont typeface="Arial" panose="020B0604020202020204" pitchFamily="34" charset="0"/>
              <a:buChar char="•"/>
            </a:pPr>
            <a:r>
              <a:rPr lang="en-US" dirty="0" smtClean="0">
                <a:solidFill>
                  <a:schemeClr val="bg1">
                    <a:lumMod val="85000"/>
                  </a:schemeClr>
                </a:solidFill>
              </a:rPr>
              <a:t>Objective </a:t>
            </a:r>
            <a:r>
              <a:rPr lang="en-US" dirty="0">
                <a:solidFill>
                  <a:schemeClr val="bg1">
                    <a:lumMod val="85000"/>
                  </a:schemeClr>
                </a:solidFill>
              </a:rPr>
              <a:t>of reliable </a:t>
            </a:r>
            <a:r>
              <a:rPr lang="en-US" dirty="0" smtClean="0">
                <a:solidFill>
                  <a:schemeClr val="bg1">
                    <a:lumMod val="85000"/>
                  </a:schemeClr>
                </a:solidFill>
              </a:rPr>
              <a:t>WHOIS </a:t>
            </a:r>
            <a:r>
              <a:rPr lang="en-US" dirty="0">
                <a:solidFill>
                  <a:schemeClr val="bg1">
                    <a:lumMod val="85000"/>
                  </a:schemeClr>
                </a:solidFill>
              </a:rPr>
              <a:t>data has not been </a:t>
            </a:r>
            <a:r>
              <a:rPr lang="en-US" dirty="0" smtClean="0">
                <a:solidFill>
                  <a:schemeClr val="bg1">
                    <a:lumMod val="85000"/>
                  </a:schemeClr>
                </a:solidFill>
              </a:rPr>
              <a:t>achieved</a:t>
            </a:r>
          </a:p>
          <a:p>
            <a:pPr marL="285750" indent="-285750">
              <a:buFont typeface="Arial" panose="020B0604020202020204" pitchFamily="34" charset="0"/>
              <a:buChar char="•"/>
            </a:pPr>
            <a:r>
              <a:rPr lang="en-US" dirty="0" err="1" smtClean="0"/>
              <a:t>WHOIS</a:t>
            </a:r>
            <a:r>
              <a:rPr lang="en-US" dirty="0" smtClean="0"/>
              <a:t> </a:t>
            </a:r>
            <a:r>
              <a:rPr lang="en-US" dirty="0"/>
              <a:t>inaccuracy is believed to be largely under-reported </a:t>
            </a:r>
            <a:endParaRPr lang="en-US" dirty="0" smtClean="0"/>
          </a:p>
          <a:p>
            <a:pPr marL="285750" indent="-285750">
              <a:buFont typeface="Arial" panose="020B0604020202020204" pitchFamily="34" charset="0"/>
              <a:buChar char="•"/>
            </a:pPr>
            <a:r>
              <a:rPr lang="en-US" dirty="0" smtClean="0">
                <a:solidFill>
                  <a:schemeClr val="bg1">
                    <a:lumMod val="85000"/>
                  </a:schemeClr>
                </a:solidFill>
              </a:rPr>
              <a:t>Incentives </a:t>
            </a:r>
            <a:r>
              <a:rPr lang="en-US" dirty="0">
                <a:solidFill>
                  <a:schemeClr val="bg1">
                    <a:lumMod val="85000"/>
                  </a:schemeClr>
                </a:solidFill>
              </a:rPr>
              <a:t>for </a:t>
            </a:r>
            <a:r>
              <a:rPr lang="en-US" dirty="0" smtClean="0">
                <a:solidFill>
                  <a:schemeClr val="bg1">
                    <a:lumMod val="85000"/>
                  </a:schemeClr>
                </a:solidFill>
              </a:rPr>
              <a:t>registrants </a:t>
            </a:r>
            <a:r>
              <a:rPr lang="en-US" dirty="0">
                <a:solidFill>
                  <a:schemeClr val="bg1">
                    <a:lumMod val="85000"/>
                  </a:schemeClr>
                </a:solidFill>
              </a:rPr>
              <a:t>to provide accurate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and for registrars to validate and verify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are </a:t>
            </a:r>
            <a:r>
              <a:rPr lang="en-US" dirty="0" smtClean="0">
                <a:solidFill>
                  <a:schemeClr val="bg1">
                    <a:lumMod val="85000"/>
                  </a:schemeClr>
                </a:solidFill>
              </a:rPr>
              <a:t>missing</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accuracy of domain names </a:t>
            </a:r>
            <a:r>
              <a:rPr lang="en-US" dirty="0" smtClean="0">
                <a:solidFill>
                  <a:schemeClr val="bg1">
                    <a:lumMod val="85000"/>
                  </a:schemeClr>
                </a:solidFill>
              </a:rPr>
              <a:t>using </a:t>
            </a:r>
            <a:r>
              <a:rPr lang="en-US" dirty="0">
                <a:solidFill>
                  <a:schemeClr val="bg1">
                    <a:lumMod val="85000"/>
                  </a:schemeClr>
                </a:solidFill>
              </a:rPr>
              <a:t>Privacy and Proxy Services is </a:t>
            </a:r>
            <a:r>
              <a:rPr lang="en-US" dirty="0" smtClean="0">
                <a:solidFill>
                  <a:schemeClr val="bg1">
                    <a:lumMod val="85000"/>
                  </a:schemeClr>
                </a:solidFill>
              </a:rPr>
              <a:t>misty</a:t>
            </a:r>
          </a:p>
          <a:p>
            <a:pPr marL="285750" indent="-285750">
              <a:buFont typeface="Arial" panose="020B0604020202020204" pitchFamily="34" charset="0"/>
              <a:buChar char="•"/>
            </a:pPr>
            <a:endParaRPr lang="en-US" i="1" dirty="0"/>
          </a:p>
          <a:p>
            <a:r>
              <a:rPr lang="en-US" b="1" dirty="0">
                <a:solidFill>
                  <a:schemeClr val="bg1">
                    <a:lumMod val="85000"/>
                  </a:schemeClr>
                </a:solidFill>
              </a:rPr>
              <a:t>To address the above problems/issues, the subgroup proposes the following recommendations (if any)</a:t>
            </a:r>
          </a:p>
          <a:p>
            <a:pPr marL="285750" indent="-285750">
              <a:buFont typeface="Arial" panose="020B0604020202020204" pitchFamily="34" charset="0"/>
              <a:buChar char="•"/>
            </a:pPr>
            <a:r>
              <a:rPr lang="en-US" i="1" dirty="0" smtClean="0">
                <a:solidFill>
                  <a:schemeClr val="bg1">
                    <a:lumMod val="85000"/>
                  </a:schemeClr>
                </a:solidFill>
              </a:rPr>
              <a:t>None proposed yet</a:t>
            </a:r>
            <a:endParaRPr lang="en-US" i="1" dirty="0">
              <a:solidFill>
                <a:schemeClr val="bg1">
                  <a:lumMod val="85000"/>
                </a:schemeClr>
              </a:solidFill>
            </a:endParaRPr>
          </a:p>
        </p:txBody>
      </p:sp>
    </p:spTree>
    <p:extLst>
      <p:ext uri="{BB962C8B-B14F-4D97-AF65-F5344CB8AC3E}">
        <p14:creationId xmlns="" xmlns:p14="http://schemas.microsoft.com/office/powerpoint/2010/main" val="285490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WHOIS1 Recs #5-9 – Data Accuracy</a:t>
            </a:r>
            <a:endParaRPr lang="zh-CN" altLang="en-US" dirty="0"/>
          </a:p>
        </p:txBody>
      </p:sp>
      <p:sp>
        <p:nvSpPr>
          <p:cNvPr id="1025" name="Rectangle 1"/>
          <p:cNvSpPr>
            <a:spLocks noChangeArrowheads="1"/>
          </p:cNvSpPr>
          <p:nvPr/>
        </p:nvSpPr>
        <p:spPr bwMode="auto">
          <a:xfrm>
            <a:off x="374904" y="736290"/>
            <a:ext cx="8472207"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dirty="0" err="1" smtClean="0">
                <a:ln>
                  <a:noFill/>
                </a:ln>
                <a:solidFill>
                  <a:schemeClr val="tx1"/>
                </a:solidFill>
                <a:effectLst/>
                <a:latin typeface="Arial" pitchFamily="34" charset="0"/>
                <a:ea typeface="宋体" pitchFamily="2" charset="-122"/>
                <a:cs typeface="Arial" pitchFamily="34" charset="0"/>
              </a:rPr>
              <a:t>Whois</a:t>
            </a:r>
            <a:r>
              <a:rPr kumimoji="0" lang="en-US" altLang="zh-CN" b="1" i="0" u="none" strike="noStrike" cap="none" normalizeH="0" baseline="0" dirty="0" smtClean="0">
                <a:ln>
                  <a:noFill/>
                </a:ln>
                <a:solidFill>
                  <a:schemeClr val="tx1"/>
                </a:solidFill>
                <a:effectLst/>
                <a:latin typeface="Arial" pitchFamily="34" charset="0"/>
                <a:ea typeface="宋体" pitchFamily="2" charset="-122"/>
                <a:cs typeface="Arial" pitchFamily="34" charset="0"/>
              </a:rPr>
              <a:t> Inaccuracy Complaint Form allows Internet users to submit a complaint to ICANN regarding </a:t>
            </a:r>
            <a:r>
              <a:rPr kumimoji="0" lang="en-US" altLang="zh-CN" b="1" i="0" u="none" strike="noStrike" cap="none" normalizeH="0" baseline="0" dirty="0" smtClean="0">
                <a:ln>
                  <a:noFill/>
                </a:ln>
                <a:solidFill>
                  <a:srgbClr val="FF0000"/>
                </a:solidFill>
                <a:effectLst/>
                <a:latin typeface="Arial" pitchFamily="34" charset="0"/>
                <a:ea typeface="宋体" pitchFamily="2" charset="-122"/>
                <a:cs typeface="Arial" pitchFamily="34" charset="0"/>
              </a:rPr>
              <a:t>incomplete</a:t>
            </a:r>
            <a:r>
              <a:rPr kumimoji="0" lang="en-US" altLang="zh-CN" b="1" i="0" u="none" strike="noStrike" cap="none" normalizeH="0" baseline="0" dirty="0" smtClean="0">
                <a:ln>
                  <a:noFill/>
                </a:ln>
                <a:solidFill>
                  <a:schemeClr val="tx1"/>
                </a:solidFill>
                <a:effectLst/>
                <a:latin typeface="Arial" pitchFamily="34" charset="0"/>
                <a:ea typeface="宋体" pitchFamily="2" charset="-122"/>
                <a:cs typeface="Arial" pitchFamily="34" charset="0"/>
              </a:rPr>
              <a:t> or </a:t>
            </a:r>
            <a:r>
              <a:rPr kumimoji="0" lang="en-US" altLang="zh-CN" b="1" i="0" u="none" strike="noStrike" cap="none" normalizeH="0" baseline="0" dirty="0" smtClean="0">
                <a:ln>
                  <a:noFill/>
                </a:ln>
                <a:solidFill>
                  <a:srgbClr val="FF0000"/>
                </a:solidFill>
                <a:effectLst/>
                <a:latin typeface="Arial" pitchFamily="34" charset="0"/>
                <a:ea typeface="宋体" pitchFamily="2" charset="-122"/>
                <a:cs typeface="Arial" pitchFamily="34" charset="0"/>
              </a:rPr>
              <a:t>incorrect </a:t>
            </a:r>
            <a:r>
              <a:rPr kumimoji="0" lang="en-US" altLang="zh-CN" b="1" i="0" u="none" strike="noStrike" cap="none" normalizeH="0" baseline="0" dirty="0" err="1" smtClean="0">
                <a:ln>
                  <a:noFill/>
                </a:ln>
                <a:solidFill>
                  <a:schemeClr val="tx1"/>
                </a:solidFill>
                <a:effectLst/>
                <a:latin typeface="Arial" pitchFamily="34" charset="0"/>
                <a:ea typeface="宋体" pitchFamily="2" charset="-122"/>
                <a:cs typeface="Arial" pitchFamily="34" charset="0"/>
              </a:rPr>
              <a:t>Whois</a:t>
            </a:r>
            <a:r>
              <a:rPr kumimoji="0" lang="en-US" altLang="zh-CN" b="1" i="0" u="none" strike="noStrike" cap="none" normalizeH="0" baseline="0" dirty="0" smtClean="0">
                <a:ln>
                  <a:noFill/>
                </a:ln>
                <a:solidFill>
                  <a:schemeClr val="tx1"/>
                </a:solidFill>
                <a:effectLst/>
                <a:latin typeface="Arial" pitchFamily="34" charset="0"/>
                <a:ea typeface="宋体" pitchFamily="2" charset="-122"/>
                <a:cs typeface="Arial" pitchFamily="34" charset="0"/>
              </a:rPr>
              <a:t> data, including privacy or proxy contact information.</a:t>
            </a:r>
            <a:endParaRPr kumimoji="0" lang="en-US" altLang="zh-CN" sz="4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4" name="图片 3"/>
          <p:cNvPicPr/>
          <p:nvPr/>
        </p:nvPicPr>
        <p:blipFill>
          <a:blip r:embed="rId2"/>
          <a:srcRect/>
          <a:stretch>
            <a:fillRect/>
          </a:stretch>
        </p:blipFill>
        <p:spPr bwMode="auto">
          <a:xfrm>
            <a:off x="199806" y="1672520"/>
            <a:ext cx="2450465" cy="3204210"/>
          </a:xfrm>
          <a:prstGeom prst="rect">
            <a:avLst/>
          </a:prstGeom>
          <a:noFill/>
          <a:ln w="9525">
            <a:noFill/>
            <a:miter lim="800000"/>
            <a:headEnd/>
            <a:tailEnd/>
          </a:ln>
        </p:spPr>
      </p:pic>
      <p:pic>
        <p:nvPicPr>
          <p:cNvPr id="5" name="图片 4"/>
          <p:cNvPicPr/>
          <p:nvPr/>
        </p:nvPicPr>
        <p:blipFill>
          <a:blip r:embed="rId3"/>
          <a:srcRect/>
          <a:stretch>
            <a:fillRect/>
          </a:stretch>
        </p:blipFill>
        <p:spPr bwMode="auto">
          <a:xfrm>
            <a:off x="3375962" y="1636895"/>
            <a:ext cx="1457280" cy="5219159"/>
          </a:xfrm>
          <a:prstGeom prst="rect">
            <a:avLst/>
          </a:prstGeom>
          <a:noFill/>
          <a:ln w="9525">
            <a:noFill/>
            <a:miter lim="800000"/>
            <a:headEnd/>
            <a:tailEnd/>
          </a:ln>
        </p:spPr>
      </p:pic>
      <p:pic>
        <p:nvPicPr>
          <p:cNvPr id="6" name="图片 5"/>
          <p:cNvPicPr/>
          <p:nvPr/>
        </p:nvPicPr>
        <p:blipFill>
          <a:blip r:embed="rId4"/>
          <a:srcRect/>
          <a:stretch>
            <a:fillRect/>
          </a:stretch>
        </p:blipFill>
        <p:spPr bwMode="auto">
          <a:xfrm>
            <a:off x="5865628" y="1672520"/>
            <a:ext cx="1806575" cy="1521460"/>
          </a:xfrm>
          <a:prstGeom prst="rect">
            <a:avLst/>
          </a:prstGeom>
          <a:noFill/>
          <a:ln w="9525">
            <a:noFill/>
            <a:miter lim="800000"/>
            <a:headEnd/>
            <a:tailEnd/>
          </a:ln>
        </p:spPr>
      </p:pic>
      <p:pic>
        <p:nvPicPr>
          <p:cNvPr id="7" name="图片 6"/>
          <p:cNvPicPr/>
          <p:nvPr/>
        </p:nvPicPr>
        <p:blipFill>
          <a:blip r:embed="rId5"/>
          <a:srcRect/>
          <a:stretch>
            <a:fillRect/>
          </a:stretch>
        </p:blipFill>
        <p:spPr bwMode="auto">
          <a:xfrm>
            <a:off x="5938653" y="3429000"/>
            <a:ext cx="1733550" cy="14706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2862322"/>
          </a:xfrm>
          <a:prstGeom prst="rect">
            <a:avLst/>
          </a:prstGeom>
        </p:spPr>
        <p:txBody>
          <a:bodyPr wrap="square">
            <a:spAutoFit/>
          </a:bodyPr>
          <a:lstStyle/>
          <a:p>
            <a:r>
              <a:rPr lang="en-US" b="1" dirty="0" smtClean="0"/>
              <a:t>Based </a:t>
            </a:r>
            <a:r>
              <a:rPr lang="en-US" b="1" dirty="0"/>
              <a:t>on findings, the subgroup identified the following problems/issues</a:t>
            </a:r>
          </a:p>
          <a:p>
            <a:pPr marL="285750" indent="-285750">
              <a:buFont typeface="Arial" panose="020B0604020202020204" pitchFamily="34" charset="0"/>
              <a:buChar char="•"/>
            </a:pPr>
            <a:r>
              <a:rPr lang="en-US" dirty="0" smtClean="0">
                <a:solidFill>
                  <a:schemeClr val="bg1">
                    <a:lumMod val="85000"/>
                  </a:schemeClr>
                </a:solidFill>
              </a:rPr>
              <a:t>Objective </a:t>
            </a:r>
            <a:r>
              <a:rPr lang="en-US" dirty="0">
                <a:solidFill>
                  <a:schemeClr val="bg1">
                    <a:lumMod val="85000"/>
                  </a:schemeClr>
                </a:solidFill>
              </a:rPr>
              <a:t>of reliable </a:t>
            </a:r>
            <a:r>
              <a:rPr lang="en-US" dirty="0" smtClean="0">
                <a:solidFill>
                  <a:schemeClr val="bg1">
                    <a:lumMod val="85000"/>
                  </a:schemeClr>
                </a:solidFill>
              </a:rPr>
              <a:t>WHOIS </a:t>
            </a:r>
            <a:r>
              <a:rPr lang="en-US" dirty="0">
                <a:solidFill>
                  <a:schemeClr val="bg1">
                    <a:lumMod val="85000"/>
                  </a:schemeClr>
                </a:solidFill>
              </a:rPr>
              <a:t>data has not been </a:t>
            </a:r>
            <a:r>
              <a:rPr lang="en-US" dirty="0" smtClean="0">
                <a:solidFill>
                  <a:schemeClr val="bg1">
                    <a:lumMod val="85000"/>
                  </a:schemeClr>
                </a:solidFill>
              </a:rPr>
              <a:t>achieved</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inaccuracy is believed to be largely under-reported </a:t>
            </a:r>
            <a:endParaRPr lang="en-US" dirty="0" smtClean="0">
              <a:solidFill>
                <a:schemeClr val="bg1">
                  <a:lumMod val="85000"/>
                </a:schemeClr>
              </a:solidFill>
            </a:endParaRPr>
          </a:p>
          <a:p>
            <a:pPr marL="285750" indent="-285750">
              <a:buFont typeface="Arial" panose="020B0604020202020204" pitchFamily="34" charset="0"/>
              <a:buChar char="•"/>
            </a:pPr>
            <a:r>
              <a:rPr lang="en-US" dirty="0" smtClean="0"/>
              <a:t>Incentives </a:t>
            </a:r>
            <a:r>
              <a:rPr lang="en-US" dirty="0"/>
              <a:t>for </a:t>
            </a:r>
            <a:r>
              <a:rPr lang="en-US" dirty="0" smtClean="0"/>
              <a:t>registrants </a:t>
            </a:r>
            <a:r>
              <a:rPr lang="en-US" dirty="0"/>
              <a:t>to provide accurate </a:t>
            </a:r>
            <a:r>
              <a:rPr lang="en-US" dirty="0" err="1" smtClean="0"/>
              <a:t>WHOIS</a:t>
            </a:r>
            <a:r>
              <a:rPr lang="en-US" dirty="0" smtClean="0"/>
              <a:t> </a:t>
            </a:r>
            <a:r>
              <a:rPr lang="en-US" dirty="0"/>
              <a:t>data and for registrars to validate and verify </a:t>
            </a:r>
            <a:r>
              <a:rPr lang="en-US" dirty="0" err="1" smtClean="0"/>
              <a:t>WHOIS</a:t>
            </a:r>
            <a:r>
              <a:rPr lang="en-US" dirty="0" smtClean="0"/>
              <a:t> </a:t>
            </a:r>
            <a:r>
              <a:rPr lang="en-US" dirty="0"/>
              <a:t>data are </a:t>
            </a:r>
            <a:r>
              <a:rPr lang="en-US" dirty="0" smtClean="0"/>
              <a:t>missing</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accuracy of domain names </a:t>
            </a:r>
            <a:r>
              <a:rPr lang="en-US" dirty="0" smtClean="0">
                <a:solidFill>
                  <a:schemeClr val="bg1">
                    <a:lumMod val="85000"/>
                  </a:schemeClr>
                </a:solidFill>
              </a:rPr>
              <a:t>using </a:t>
            </a:r>
            <a:r>
              <a:rPr lang="en-US" dirty="0">
                <a:solidFill>
                  <a:schemeClr val="bg1">
                    <a:lumMod val="85000"/>
                  </a:schemeClr>
                </a:solidFill>
              </a:rPr>
              <a:t>Privacy and Proxy Services is </a:t>
            </a:r>
            <a:r>
              <a:rPr lang="en-US" dirty="0" smtClean="0">
                <a:solidFill>
                  <a:schemeClr val="bg1">
                    <a:lumMod val="85000"/>
                  </a:schemeClr>
                </a:solidFill>
              </a:rPr>
              <a:t>misty</a:t>
            </a:r>
          </a:p>
          <a:p>
            <a:pPr marL="285750" indent="-285750">
              <a:buFont typeface="Arial" panose="020B0604020202020204" pitchFamily="34" charset="0"/>
              <a:buChar char="•"/>
            </a:pPr>
            <a:endParaRPr lang="en-US" i="1" dirty="0"/>
          </a:p>
          <a:p>
            <a:r>
              <a:rPr lang="en-US" b="1" dirty="0">
                <a:solidFill>
                  <a:schemeClr val="bg1">
                    <a:lumMod val="85000"/>
                  </a:schemeClr>
                </a:solidFill>
              </a:rPr>
              <a:t>To address the above problems/issues, the subgroup proposes the following recommendations (if any)</a:t>
            </a:r>
          </a:p>
          <a:p>
            <a:pPr marL="285750" indent="-285750">
              <a:buFont typeface="Arial" panose="020B0604020202020204" pitchFamily="34" charset="0"/>
              <a:buChar char="•"/>
            </a:pPr>
            <a:r>
              <a:rPr lang="en-US" i="1" dirty="0" smtClean="0">
                <a:solidFill>
                  <a:schemeClr val="bg1">
                    <a:lumMod val="85000"/>
                  </a:schemeClr>
                </a:solidFill>
              </a:rPr>
              <a:t>None proposed yet</a:t>
            </a:r>
            <a:endParaRPr lang="en-US" i="1" dirty="0">
              <a:solidFill>
                <a:schemeClr val="bg1">
                  <a:lumMod val="85000"/>
                </a:schemeClr>
              </a:solidFill>
            </a:endParaRPr>
          </a:p>
        </p:txBody>
      </p:sp>
    </p:spTree>
    <p:extLst>
      <p:ext uri="{BB962C8B-B14F-4D97-AF65-F5344CB8AC3E}">
        <p14:creationId xmlns="" xmlns:p14="http://schemas.microsoft.com/office/powerpoint/2010/main" val="285490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 5-9: Data Accuracy</a:t>
            </a:r>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489696" cy="5570756"/>
          </a:xfrm>
          <a:prstGeom prst="rect">
            <a:avLst/>
          </a:prstGeom>
        </p:spPr>
        <p:txBody>
          <a:bodyPr wrap="square">
            <a:spAutoFit/>
          </a:bodyPr>
          <a:lstStyle/>
          <a:p>
            <a:r>
              <a:rPr lang="en-US" sz="1400" b="1" i="1" dirty="0">
                <a:solidFill>
                  <a:schemeClr val="accent6">
                    <a:lumMod val="50000"/>
                  </a:schemeClr>
                </a:solidFill>
              </a:rPr>
              <a:t>WHOIS1 </a:t>
            </a:r>
            <a:r>
              <a:rPr lang="en-US" sz="1400" b="1" i="1" dirty="0" smtClean="0">
                <a:solidFill>
                  <a:schemeClr val="accent6">
                    <a:lumMod val="50000"/>
                  </a:schemeClr>
                </a:solidFill>
              </a:rPr>
              <a:t>Recommendations</a:t>
            </a:r>
            <a:endParaRPr lang="en-US" sz="1400" b="1" i="1" dirty="0">
              <a:solidFill>
                <a:schemeClr val="accent6">
                  <a:lumMod val="50000"/>
                </a:schemeClr>
              </a:solidFill>
            </a:endParaRPr>
          </a:p>
          <a:p>
            <a:pPr marL="285750" indent="-285750">
              <a:spcAft>
                <a:spcPts val="600"/>
              </a:spcAft>
              <a:buFont typeface="Arial" panose="020B0604020202020204" pitchFamily="34" charset="0"/>
              <a:buChar char="•"/>
            </a:pPr>
            <a:r>
              <a:rPr lang="en-US" sz="1400" i="1" dirty="0" smtClean="0">
                <a:solidFill>
                  <a:schemeClr val="accent6">
                    <a:lumMod val="75000"/>
                  </a:schemeClr>
                </a:solidFill>
              </a:rPr>
              <a:t>Rec </a:t>
            </a:r>
            <a:r>
              <a:rPr lang="en-US" sz="1400" i="1" dirty="0">
                <a:solidFill>
                  <a:schemeClr val="accent6">
                    <a:lumMod val="75000"/>
                  </a:schemeClr>
                </a:solidFill>
              </a:rPr>
              <a:t>5 </a:t>
            </a:r>
            <a:r>
              <a:rPr lang="en-US" sz="1400" i="1" dirty="0" smtClean="0">
                <a:solidFill>
                  <a:schemeClr val="accent6">
                    <a:lumMod val="75000"/>
                  </a:schemeClr>
                </a:solidFill>
              </a:rPr>
              <a:t>– </a:t>
            </a:r>
            <a:r>
              <a:rPr lang="en-US" sz="1400" i="1" dirty="0">
                <a:solidFill>
                  <a:schemeClr val="accent6">
                    <a:lumMod val="75000"/>
                  </a:schemeClr>
                </a:solidFill>
              </a:rPr>
              <a:t>ICANN should ensure that the requirements for accurate WHOIS data are widely and proactively communicated, including to current and prospective Registrants, and should use all means available to progress WHOIS accuracy, including any internationalized WHOIS data, as an organizational objective</a:t>
            </a:r>
            <a:r>
              <a:rPr lang="en-US" sz="1400" i="1" dirty="0" smtClean="0">
                <a:solidFill>
                  <a:schemeClr val="accent6">
                    <a:lumMod val="75000"/>
                  </a:schemeClr>
                </a:solidFill>
              </a:rPr>
              <a:t>.</a:t>
            </a:r>
            <a:endParaRPr lang="en-US" sz="1400" i="1" dirty="0">
              <a:solidFill>
                <a:schemeClr val="accent6">
                  <a:lumMod val="75000"/>
                </a:schemeClr>
              </a:solidFill>
            </a:endParaRPr>
          </a:p>
          <a:p>
            <a:pPr marL="285750" indent="-285750">
              <a:spcAft>
                <a:spcPts val="600"/>
              </a:spcAft>
              <a:buFont typeface="Arial" panose="020B0604020202020204" pitchFamily="34" charset="0"/>
              <a:buChar char="•"/>
            </a:pPr>
            <a:r>
              <a:rPr lang="en-US" sz="1400" i="1" dirty="0">
                <a:solidFill>
                  <a:schemeClr val="accent6">
                    <a:lumMod val="75000"/>
                  </a:schemeClr>
                </a:solidFill>
              </a:rPr>
              <a:t>Rec 6 </a:t>
            </a:r>
            <a:r>
              <a:rPr lang="en-US" sz="1400" i="1" dirty="0" smtClean="0">
                <a:solidFill>
                  <a:schemeClr val="accent6">
                    <a:lumMod val="75000"/>
                  </a:schemeClr>
                </a:solidFill>
              </a:rPr>
              <a:t>– </a:t>
            </a:r>
            <a:r>
              <a:rPr lang="en-US" sz="1400" i="1" dirty="0">
                <a:solidFill>
                  <a:schemeClr val="accent6">
                    <a:lumMod val="75000"/>
                  </a:schemeClr>
                </a:solidFill>
              </a:rPr>
              <a:t>ICANN should take appropriate measures to reduce the number of WHOIS registrations that fall into the accuracy groups Substantial Failure and Full Failure (as defined by the NORC Data Accuracy Study, 2009/10) by 50% within 12 months and by 50% again over the following 12 months. </a:t>
            </a:r>
          </a:p>
          <a:p>
            <a:pPr marL="285750" indent="-285750">
              <a:spcAft>
                <a:spcPts val="600"/>
              </a:spcAft>
              <a:buFont typeface="Arial" panose="020B0604020202020204" pitchFamily="34" charset="0"/>
              <a:buChar char="•"/>
            </a:pPr>
            <a:r>
              <a:rPr lang="en-US" sz="1400" i="1" dirty="0">
                <a:solidFill>
                  <a:schemeClr val="accent6">
                    <a:lumMod val="75000"/>
                  </a:schemeClr>
                </a:solidFill>
              </a:rPr>
              <a:t>Rec 7 </a:t>
            </a:r>
            <a:r>
              <a:rPr lang="en-US" sz="1400" i="1" dirty="0" smtClean="0">
                <a:solidFill>
                  <a:schemeClr val="accent6">
                    <a:lumMod val="75000"/>
                  </a:schemeClr>
                </a:solidFill>
              </a:rPr>
              <a:t>– </a:t>
            </a:r>
            <a:r>
              <a:rPr lang="en-US" sz="1400" i="1" dirty="0">
                <a:solidFill>
                  <a:schemeClr val="accent6">
                    <a:lumMod val="75000"/>
                  </a:schemeClr>
                </a:solidFill>
              </a:rPr>
              <a:t>ICANN shall produce and publish an accuracy report focused on measured reduction in WHOIS registrations that fall into the accuracy groups Substantial Failure and Full Failure, on an annual basis</a:t>
            </a:r>
            <a:r>
              <a:rPr lang="en-US" sz="1400" i="1" dirty="0" smtClean="0">
                <a:solidFill>
                  <a:schemeClr val="accent6">
                    <a:lumMod val="75000"/>
                  </a:schemeClr>
                </a:solidFill>
              </a:rPr>
              <a:t>.</a:t>
            </a:r>
            <a:endParaRPr lang="en-US" sz="1400" i="1" dirty="0">
              <a:solidFill>
                <a:schemeClr val="accent6">
                  <a:lumMod val="75000"/>
                </a:schemeClr>
              </a:solidFill>
            </a:endParaRPr>
          </a:p>
          <a:p>
            <a:pPr marL="285750" indent="-285750">
              <a:spcAft>
                <a:spcPts val="600"/>
              </a:spcAft>
              <a:buFont typeface="Arial" panose="020B0604020202020204" pitchFamily="34" charset="0"/>
              <a:buChar char="•"/>
            </a:pPr>
            <a:r>
              <a:rPr lang="en-US" sz="1400" i="1" dirty="0">
                <a:solidFill>
                  <a:schemeClr val="accent6">
                    <a:lumMod val="75000"/>
                  </a:schemeClr>
                </a:solidFill>
              </a:rPr>
              <a:t>Rec 8 </a:t>
            </a:r>
            <a:r>
              <a:rPr lang="en-US" sz="1400" i="1" dirty="0" smtClean="0">
                <a:solidFill>
                  <a:schemeClr val="accent6">
                    <a:lumMod val="75000"/>
                  </a:schemeClr>
                </a:solidFill>
              </a:rPr>
              <a:t>– </a:t>
            </a:r>
            <a:r>
              <a:rPr lang="en-US" sz="1400" i="1" dirty="0">
                <a:solidFill>
                  <a:schemeClr val="accent6">
                    <a:lumMod val="75000"/>
                  </a:schemeClr>
                </a:solidFill>
              </a:rPr>
              <a:t>ICANN should ensure that there is a clear, unambiguous and enforceable chain of contractual agreements with registries, registrars, and registrants to require the provision and maintenance of accurate WHOIS data. As part of these agreements, ICANN should ensure that clear, enforceable and graduated sanctions apply to registries, registrars and registrants that do not comply with its WHOIS policies. These sanctions should include de-registration and/or de-accreditation as appropriate in cases of serious or serial non-compliance. </a:t>
            </a:r>
          </a:p>
          <a:p>
            <a:pPr marL="285750" indent="-285750">
              <a:spcAft>
                <a:spcPts val="600"/>
              </a:spcAft>
              <a:buFont typeface="Arial" panose="020B0604020202020204" pitchFamily="34" charset="0"/>
              <a:buChar char="•"/>
            </a:pPr>
            <a:r>
              <a:rPr lang="en-US" sz="1400" i="1" dirty="0">
                <a:solidFill>
                  <a:schemeClr val="accent6">
                    <a:lumMod val="75000"/>
                  </a:schemeClr>
                </a:solidFill>
              </a:rPr>
              <a:t>Rec 9 </a:t>
            </a:r>
            <a:r>
              <a:rPr lang="en-US" sz="1400" i="1" dirty="0" smtClean="0">
                <a:solidFill>
                  <a:schemeClr val="accent6">
                    <a:lumMod val="75000"/>
                  </a:schemeClr>
                </a:solidFill>
              </a:rPr>
              <a:t>– </a:t>
            </a:r>
            <a:r>
              <a:rPr lang="en-US" sz="1400" i="1" dirty="0">
                <a:solidFill>
                  <a:schemeClr val="accent6">
                    <a:lumMod val="75000"/>
                  </a:schemeClr>
                </a:solidFill>
              </a:rPr>
              <a:t>Board should ensure that the Compliance Team develop metrics to track the impact of the annual WHOIS Data Reminder Policy (WDRP) notices to registrants; metrics should be used to As per (1) above, the Board will initiate a policy on the purpose of the gTLD WHOIS service, and this will help drive the principles behind privacy/proxy develop and publish performance targets, to improve data accuracy over time; if this is unfeasible, Board should ensure that an alternative, effective policy is developed and implemented that achieves the objective of improving data quality, in a measurable way. </a:t>
            </a:r>
          </a:p>
        </p:txBody>
      </p:sp>
    </p:spTree>
    <p:extLst>
      <p:ext uri="{BB962C8B-B14F-4D97-AF65-F5344CB8AC3E}">
        <p14:creationId xmlns="" xmlns:p14="http://schemas.microsoft.com/office/powerpoint/2010/main" val="1290766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pt-BR" dirty="0" smtClean="0"/>
              <a:t>WHOIS1 Recs #5-9 – Data Accuracy</a:t>
            </a:r>
            <a:endParaRPr lang="zh-CN" altLang="en-US" dirty="0"/>
          </a:p>
        </p:txBody>
      </p:sp>
      <p:sp>
        <p:nvSpPr>
          <p:cNvPr id="3" name="矩形 2"/>
          <p:cNvSpPr/>
          <p:nvPr/>
        </p:nvSpPr>
        <p:spPr>
          <a:xfrm>
            <a:off x="374904" y="683461"/>
            <a:ext cx="8769096" cy="923330"/>
          </a:xfrm>
          <a:prstGeom prst="rect">
            <a:avLst/>
          </a:prstGeom>
        </p:spPr>
        <p:txBody>
          <a:bodyPr wrap="square">
            <a:spAutoFit/>
          </a:bodyPr>
          <a:lstStyle/>
          <a:p>
            <a:r>
              <a:rPr lang="en-US" dirty="0" smtClean="0"/>
              <a:t>Looking at the Contractual Compliance Annual Report in </a:t>
            </a:r>
            <a:r>
              <a:rPr lang="en-US" u="sng" dirty="0" smtClean="0">
                <a:hlinkClick r:id="rId2"/>
              </a:rPr>
              <a:t>2016</a:t>
            </a:r>
            <a:r>
              <a:rPr lang="en-US" dirty="0" smtClean="0"/>
              <a:t>, </a:t>
            </a:r>
            <a:r>
              <a:rPr lang="en-US" u="sng" dirty="0" smtClean="0">
                <a:hlinkClick r:id="rId3"/>
              </a:rPr>
              <a:t>2017</a:t>
            </a:r>
            <a:r>
              <a:rPr lang="en-US" dirty="0" smtClean="0"/>
              <a:t>, the most common issues addressed by ICANN with regards to registrar compliance on WHOIS Inaccuracy:</a:t>
            </a:r>
            <a:endParaRPr lang="zh-CN" altLang="en-US" dirty="0"/>
          </a:p>
        </p:txBody>
      </p:sp>
      <p:pic>
        <p:nvPicPr>
          <p:cNvPr id="4" name="图片 3"/>
          <p:cNvPicPr/>
          <p:nvPr/>
        </p:nvPicPr>
        <p:blipFill>
          <a:blip r:embed="rId4"/>
          <a:srcRect/>
          <a:stretch>
            <a:fillRect/>
          </a:stretch>
        </p:blipFill>
        <p:spPr bwMode="auto">
          <a:xfrm>
            <a:off x="412237" y="1767557"/>
            <a:ext cx="7710534" cy="314884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pt-BR" dirty="0" smtClean="0"/>
              <a:t>WHOIS1 Recs #5-9 – Data Accuracy</a:t>
            </a:r>
            <a:endParaRPr lang="zh-CN" altLang="en-US" dirty="0"/>
          </a:p>
        </p:txBody>
      </p:sp>
      <p:sp>
        <p:nvSpPr>
          <p:cNvPr id="3" name="矩形 2"/>
          <p:cNvSpPr/>
          <p:nvPr/>
        </p:nvSpPr>
        <p:spPr>
          <a:xfrm>
            <a:off x="374904" y="683461"/>
            <a:ext cx="8769096" cy="2031325"/>
          </a:xfrm>
          <a:prstGeom prst="rect">
            <a:avLst/>
          </a:prstGeom>
        </p:spPr>
        <p:txBody>
          <a:bodyPr wrap="square">
            <a:spAutoFit/>
          </a:bodyPr>
          <a:lstStyle/>
          <a:p>
            <a:r>
              <a:rPr lang="en-US" dirty="0" smtClean="0"/>
              <a:t>As indicated in the </a:t>
            </a:r>
            <a:r>
              <a:rPr lang="en-US" u="sng" dirty="0" smtClean="0">
                <a:hlinkClick r:id="rId2"/>
              </a:rPr>
              <a:t>Implementation of the </a:t>
            </a:r>
            <a:r>
              <a:rPr lang="en-US" u="sng" dirty="0" err="1" smtClean="0">
                <a:hlinkClick r:id="rId2"/>
              </a:rPr>
              <a:t>Whois</a:t>
            </a:r>
            <a:r>
              <a:rPr lang="en-US" u="sng" dirty="0" smtClean="0">
                <a:hlinkClick r:id="rId2"/>
              </a:rPr>
              <a:t> Data Reminder Policy (WDRP) – 30 November 2004</a:t>
            </a:r>
            <a:r>
              <a:rPr lang="en-US" dirty="0" smtClean="0"/>
              <a:t>, One registrar noted that its most accurate contact information is contained in its internal accounting system. It wrote that “[w]e have been fairly successful in keeping this data up to date as registrants who are interested in keeping their domain keep their billing information accurate.” Another registrar also suggested that "the billing contact information" to be showed on any given </a:t>
            </a:r>
            <a:r>
              <a:rPr lang="en-US" dirty="0" err="1" smtClean="0"/>
              <a:t>Whois</a:t>
            </a:r>
            <a:r>
              <a:rPr lang="en-US" dirty="0" smtClean="0"/>
              <a:t> record (see below).</a:t>
            </a:r>
            <a:endParaRPr lang="zh-CN" altLang="en-US" dirty="0"/>
          </a:p>
        </p:txBody>
      </p:sp>
      <p:pic>
        <p:nvPicPr>
          <p:cNvPr id="5" name="图片 4"/>
          <p:cNvPicPr/>
          <p:nvPr/>
        </p:nvPicPr>
        <p:blipFill>
          <a:blip r:embed="rId3"/>
          <a:srcRect/>
          <a:stretch>
            <a:fillRect/>
          </a:stretch>
        </p:blipFill>
        <p:spPr bwMode="auto">
          <a:xfrm>
            <a:off x="534375" y="2781174"/>
            <a:ext cx="7908985" cy="3346485"/>
          </a:xfrm>
          <a:prstGeom prst="rect">
            <a:avLst/>
          </a:prstGeom>
          <a:noFill/>
          <a:ln w="9525">
            <a:noFill/>
            <a:miter lim="800000"/>
            <a:headEnd/>
            <a:tailEnd/>
          </a:ln>
        </p:spPr>
      </p:pic>
      <p:cxnSp>
        <p:nvCxnSpPr>
          <p:cNvPr id="6" name="直接连接符 5"/>
          <p:cNvCxnSpPr/>
          <p:nvPr/>
        </p:nvCxnSpPr>
        <p:spPr>
          <a:xfrm>
            <a:off x="635325" y="4107274"/>
            <a:ext cx="5622971" cy="1588"/>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6863938" y="4395458"/>
            <a:ext cx="1211283" cy="1588"/>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a:off x="534375" y="4667003"/>
            <a:ext cx="6329563" cy="1588"/>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pt-BR" dirty="0" smtClean="0"/>
              <a:t>WHOIS1 Recs #5-9 – Data Accuracy</a:t>
            </a:r>
            <a:endParaRPr lang="zh-CN" altLang="en-US" dirty="0"/>
          </a:p>
        </p:txBody>
      </p:sp>
      <p:sp>
        <p:nvSpPr>
          <p:cNvPr id="77825" name="Rectangle 1"/>
          <p:cNvSpPr>
            <a:spLocks noChangeArrowheads="1"/>
          </p:cNvSpPr>
          <p:nvPr/>
        </p:nvSpPr>
        <p:spPr bwMode="auto">
          <a:xfrm>
            <a:off x="374903" y="1009403"/>
            <a:ext cx="8436587"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Some best practices on verification of </a:t>
            </a:r>
            <a:r>
              <a:rPr kumimoji="0" lang="en-US" altLang="zh-CN" b="0" i="0" u="none" strike="noStrike" cap="none" normalizeH="0" baseline="0" dirty="0" err="1" smtClean="0">
                <a:ln>
                  <a:noFill/>
                </a:ln>
                <a:solidFill>
                  <a:schemeClr val="tx1"/>
                </a:solidFill>
                <a:effectLst/>
                <a:latin typeface="Arial" pitchFamily="34" charset="0"/>
                <a:ea typeface="宋体" pitchFamily="2" charset="-122"/>
                <a:cs typeface="Times New Roman" pitchFamily="18" charset="0"/>
              </a:rPr>
              <a:t>Whois</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data: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In the years of fighting Avalanche (phishing group), </a:t>
            </a:r>
            <a:r>
              <a:rPr kumimoji="0" lang="en-US" altLang="zh-CN" b="0" i="0" u="none" strike="noStrike" cap="none" normalizeH="0" baseline="0" dirty="0" err="1" smtClean="0">
                <a:ln>
                  <a:noFill/>
                </a:ln>
                <a:solidFill>
                  <a:schemeClr val="tx1"/>
                </a:solidFill>
                <a:effectLst/>
                <a:latin typeface="Arial" pitchFamily="34" charset="0"/>
                <a:ea typeface="宋体" pitchFamily="2" charset="-122"/>
                <a:cs typeface="Times New Roman" pitchFamily="18" charset="0"/>
              </a:rPr>
              <a:t>Interdomain</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a Spanish registrar, began </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hlinkClick r:id="rId2"/>
              </a:rPr>
              <a:t>requiring a confirmation code delivered by mobile phone</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in April 2009 which successfully forced Avalanche to stop registering fraudulent domains with them. </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It's also worth mentioning the highly regulated domains where Registry rules require “provide appropriate jurisdictional authorities with the capability at their option and at no cost to make designations in the WHOIS record relevant to the registrant’s organizational status in the registrant’s jurisdiction.”</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2862322"/>
          </a:xfrm>
          <a:prstGeom prst="rect">
            <a:avLst/>
          </a:prstGeom>
        </p:spPr>
        <p:txBody>
          <a:bodyPr wrap="square">
            <a:spAutoFit/>
          </a:bodyPr>
          <a:lstStyle/>
          <a:p>
            <a:r>
              <a:rPr lang="en-US" b="1" dirty="0" smtClean="0"/>
              <a:t>Based </a:t>
            </a:r>
            <a:r>
              <a:rPr lang="en-US" b="1" dirty="0"/>
              <a:t>on findings, the subgroup identified the following problems/issues</a:t>
            </a:r>
          </a:p>
          <a:p>
            <a:pPr marL="285750" indent="-285750">
              <a:buFont typeface="Arial" panose="020B0604020202020204" pitchFamily="34" charset="0"/>
              <a:buChar char="•"/>
            </a:pPr>
            <a:r>
              <a:rPr lang="en-US" dirty="0" smtClean="0">
                <a:solidFill>
                  <a:schemeClr val="bg1">
                    <a:lumMod val="85000"/>
                  </a:schemeClr>
                </a:solidFill>
              </a:rPr>
              <a:t>Objective </a:t>
            </a:r>
            <a:r>
              <a:rPr lang="en-US" dirty="0">
                <a:solidFill>
                  <a:schemeClr val="bg1">
                    <a:lumMod val="85000"/>
                  </a:schemeClr>
                </a:solidFill>
              </a:rPr>
              <a:t>of reliable </a:t>
            </a:r>
            <a:r>
              <a:rPr lang="en-US" dirty="0" smtClean="0">
                <a:solidFill>
                  <a:schemeClr val="bg1">
                    <a:lumMod val="85000"/>
                  </a:schemeClr>
                </a:solidFill>
              </a:rPr>
              <a:t>WHOIS </a:t>
            </a:r>
            <a:r>
              <a:rPr lang="en-US" dirty="0">
                <a:solidFill>
                  <a:schemeClr val="bg1">
                    <a:lumMod val="85000"/>
                  </a:schemeClr>
                </a:solidFill>
              </a:rPr>
              <a:t>data has not been </a:t>
            </a:r>
            <a:r>
              <a:rPr lang="en-US" dirty="0" smtClean="0">
                <a:solidFill>
                  <a:schemeClr val="bg1">
                    <a:lumMod val="85000"/>
                  </a:schemeClr>
                </a:solidFill>
              </a:rPr>
              <a:t>achieved</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inaccuracy is believed to be largely under-reported </a:t>
            </a:r>
            <a:endParaRPr lang="en-US" dirty="0" smtClean="0">
              <a:solidFill>
                <a:schemeClr val="bg1">
                  <a:lumMod val="85000"/>
                </a:schemeClr>
              </a:solidFill>
            </a:endParaRPr>
          </a:p>
          <a:p>
            <a:pPr marL="285750" indent="-285750">
              <a:buFont typeface="Arial" panose="020B0604020202020204" pitchFamily="34" charset="0"/>
              <a:buChar char="•"/>
            </a:pPr>
            <a:r>
              <a:rPr lang="en-US" dirty="0" smtClean="0">
                <a:solidFill>
                  <a:schemeClr val="bg1">
                    <a:lumMod val="85000"/>
                  </a:schemeClr>
                </a:solidFill>
              </a:rPr>
              <a:t>Incentives </a:t>
            </a:r>
            <a:r>
              <a:rPr lang="en-US" dirty="0">
                <a:solidFill>
                  <a:schemeClr val="bg1">
                    <a:lumMod val="85000"/>
                  </a:schemeClr>
                </a:solidFill>
              </a:rPr>
              <a:t>for </a:t>
            </a:r>
            <a:r>
              <a:rPr lang="en-US" dirty="0" smtClean="0">
                <a:solidFill>
                  <a:schemeClr val="bg1">
                    <a:lumMod val="85000"/>
                  </a:schemeClr>
                </a:solidFill>
              </a:rPr>
              <a:t>registrants </a:t>
            </a:r>
            <a:r>
              <a:rPr lang="en-US" dirty="0">
                <a:solidFill>
                  <a:schemeClr val="bg1">
                    <a:lumMod val="85000"/>
                  </a:schemeClr>
                </a:solidFill>
              </a:rPr>
              <a:t>to provide accurate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and for registrars to validate and verify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are </a:t>
            </a:r>
            <a:r>
              <a:rPr lang="en-US" dirty="0" smtClean="0">
                <a:solidFill>
                  <a:schemeClr val="bg1">
                    <a:lumMod val="85000"/>
                  </a:schemeClr>
                </a:solidFill>
              </a:rPr>
              <a:t>missing</a:t>
            </a:r>
          </a:p>
          <a:p>
            <a:pPr marL="285750" indent="-285750">
              <a:buFont typeface="Arial" panose="020B0604020202020204" pitchFamily="34" charset="0"/>
              <a:buChar char="•"/>
            </a:pPr>
            <a:r>
              <a:rPr lang="en-US" dirty="0" err="1" smtClean="0"/>
              <a:t>WHOIS</a:t>
            </a:r>
            <a:r>
              <a:rPr lang="en-US" dirty="0" smtClean="0"/>
              <a:t> </a:t>
            </a:r>
            <a:r>
              <a:rPr lang="en-US" dirty="0"/>
              <a:t>accuracy of domain names </a:t>
            </a:r>
            <a:r>
              <a:rPr lang="en-US" dirty="0" smtClean="0"/>
              <a:t>using </a:t>
            </a:r>
            <a:r>
              <a:rPr lang="en-US" dirty="0"/>
              <a:t>Privacy and Proxy Services is </a:t>
            </a:r>
            <a:r>
              <a:rPr lang="en-US" dirty="0" smtClean="0"/>
              <a:t>misty</a:t>
            </a:r>
          </a:p>
          <a:p>
            <a:pPr marL="285750" indent="-285750">
              <a:buFont typeface="Arial" panose="020B0604020202020204" pitchFamily="34" charset="0"/>
              <a:buChar char="•"/>
            </a:pPr>
            <a:endParaRPr lang="en-US" i="1" dirty="0"/>
          </a:p>
          <a:p>
            <a:r>
              <a:rPr lang="en-US" b="1" dirty="0">
                <a:solidFill>
                  <a:schemeClr val="bg1">
                    <a:lumMod val="85000"/>
                  </a:schemeClr>
                </a:solidFill>
              </a:rPr>
              <a:t>To address the above problems/issues, the subgroup proposes the following recommendations (if any)</a:t>
            </a:r>
          </a:p>
          <a:p>
            <a:pPr marL="285750" indent="-285750">
              <a:buFont typeface="Arial" panose="020B0604020202020204" pitchFamily="34" charset="0"/>
              <a:buChar char="•"/>
            </a:pPr>
            <a:r>
              <a:rPr lang="en-US" i="1" dirty="0" smtClean="0">
                <a:solidFill>
                  <a:schemeClr val="bg1">
                    <a:lumMod val="85000"/>
                  </a:schemeClr>
                </a:solidFill>
              </a:rPr>
              <a:t>None proposed yet</a:t>
            </a:r>
            <a:endParaRPr lang="en-US" i="1" dirty="0">
              <a:solidFill>
                <a:schemeClr val="bg1">
                  <a:lumMod val="85000"/>
                </a:schemeClr>
              </a:solidFill>
            </a:endParaRPr>
          </a:p>
        </p:txBody>
      </p:sp>
    </p:spTree>
    <p:extLst>
      <p:ext uri="{BB962C8B-B14F-4D97-AF65-F5344CB8AC3E}">
        <p14:creationId xmlns="" xmlns:p14="http://schemas.microsoft.com/office/powerpoint/2010/main" val="285490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WHOIS1 Recs #5-9 – Data Accuracy</a:t>
            </a:r>
            <a:endParaRPr lang="zh-CN" altLang="en-US" dirty="0"/>
          </a:p>
        </p:txBody>
      </p:sp>
      <p:sp>
        <p:nvSpPr>
          <p:cNvPr id="81921" name="Rectangle 1"/>
          <p:cNvSpPr>
            <a:spLocks noChangeArrowheads="1"/>
          </p:cNvSpPr>
          <p:nvPr/>
        </p:nvSpPr>
        <p:spPr bwMode="auto">
          <a:xfrm>
            <a:off x="374904" y="914400"/>
            <a:ext cx="8424711"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The </a:t>
            </a:r>
            <a:r>
              <a:rPr kumimoji="0" lang="en-US" altLang="zh-CN" b="0" i="0" u="none" strike="noStrike" cap="none" normalizeH="0" baseline="0" dirty="0" err="1" smtClean="0">
                <a:ln>
                  <a:noFill/>
                </a:ln>
                <a:solidFill>
                  <a:schemeClr val="tx1"/>
                </a:solidFill>
                <a:effectLst/>
                <a:latin typeface="Arial" pitchFamily="34" charset="0"/>
                <a:ea typeface="宋体" pitchFamily="2" charset="-122"/>
                <a:cs typeface="Times New Roman" pitchFamily="18" charset="0"/>
              </a:rPr>
              <a:t>Whois</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data relating to domain names that utilize P/P services has not been touched upon by WHOIS ARS. According to </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hlinkClick r:id="rId2"/>
              </a:rPr>
              <a:t>WHOIS ARS Contractual Compliance Metrics</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all tickets were closed before 1st Notice for Known Privacy/Proxy service.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According to the </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hlinkClick r:id="rId3"/>
              </a:rPr>
              <a:t>written briefing of ICANN</a:t>
            </a:r>
            <a:r>
              <a:rPr kumimoji="0" lang="en-US" altLang="zh-CN"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although ICANN Contractual Compliance receives and processes WHOIS inaccuracy complaints regarding domain names that utilize Privacy and Proxy Services, it does not identify the proportion of complaints this represents. Absent an accreditation system for Privacy and Proxy service providers, it is difficult to automate the accurate identification of domain names subject to Privacy and Proxy services in WHOIS inaccuracy complaints.</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3139321"/>
          </a:xfrm>
          <a:prstGeom prst="rect">
            <a:avLst/>
          </a:prstGeom>
        </p:spPr>
        <p:txBody>
          <a:bodyPr wrap="square">
            <a:spAutoFit/>
          </a:bodyPr>
          <a:lstStyle/>
          <a:p>
            <a:r>
              <a:rPr lang="en-US" b="1" dirty="0" smtClean="0">
                <a:solidFill>
                  <a:schemeClr val="bg1">
                    <a:lumMod val="85000"/>
                  </a:schemeClr>
                </a:solidFill>
              </a:rPr>
              <a:t>Based </a:t>
            </a:r>
            <a:r>
              <a:rPr lang="en-US" b="1" dirty="0">
                <a:solidFill>
                  <a:schemeClr val="bg1">
                    <a:lumMod val="85000"/>
                  </a:schemeClr>
                </a:solidFill>
              </a:rPr>
              <a:t>on findings, the subgroup identified the following problems/issues</a:t>
            </a:r>
          </a:p>
          <a:p>
            <a:pPr marL="285750" indent="-285750">
              <a:buFont typeface="Arial" panose="020B0604020202020204" pitchFamily="34" charset="0"/>
              <a:buChar char="•"/>
            </a:pPr>
            <a:r>
              <a:rPr lang="en-US" dirty="0" smtClean="0">
                <a:solidFill>
                  <a:schemeClr val="bg1">
                    <a:lumMod val="85000"/>
                  </a:schemeClr>
                </a:solidFill>
              </a:rPr>
              <a:t>Objective </a:t>
            </a:r>
            <a:r>
              <a:rPr lang="en-US" dirty="0">
                <a:solidFill>
                  <a:schemeClr val="bg1">
                    <a:lumMod val="85000"/>
                  </a:schemeClr>
                </a:solidFill>
              </a:rPr>
              <a:t>of reliable </a:t>
            </a:r>
            <a:r>
              <a:rPr lang="en-US" dirty="0" smtClean="0">
                <a:solidFill>
                  <a:schemeClr val="bg1">
                    <a:lumMod val="85000"/>
                  </a:schemeClr>
                </a:solidFill>
              </a:rPr>
              <a:t>WHOIS </a:t>
            </a:r>
            <a:r>
              <a:rPr lang="en-US" dirty="0">
                <a:solidFill>
                  <a:schemeClr val="bg1">
                    <a:lumMod val="85000"/>
                  </a:schemeClr>
                </a:solidFill>
              </a:rPr>
              <a:t>data has not been </a:t>
            </a:r>
            <a:r>
              <a:rPr lang="en-US" dirty="0" smtClean="0">
                <a:solidFill>
                  <a:schemeClr val="bg1">
                    <a:lumMod val="85000"/>
                  </a:schemeClr>
                </a:solidFill>
              </a:rPr>
              <a:t>achieved</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inaccuracy is believed to be largely under-reported </a:t>
            </a:r>
            <a:endParaRPr lang="en-US" dirty="0" smtClean="0">
              <a:solidFill>
                <a:schemeClr val="bg1">
                  <a:lumMod val="85000"/>
                </a:schemeClr>
              </a:solidFill>
            </a:endParaRPr>
          </a:p>
          <a:p>
            <a:pPr marL="285750" indent="-285750">
              <a:buFont typeface="Arial" panose="020B0604020202020204" pitchFamily="34" charset="0"/>
              <a:buChar char="•"/>
            </a:pPr>
            <a:r>
              <a:rPr lang="en-US" dirty="0" smtClean="0">
                <a:solidFill>
                  <a:schemeClr val="bg1">
                    <a:lumMod val="85000"/>
                  </a:schemeClr>
                </a:solidFill>
              </a:rPr>
              <a:t>Incentives </a:t>
            </a:r>
            <a:r>
              <a:rPr lang="en-US" dirty="0">
                <a:solidFill>
                  <a:schemeClr val="bg1">
                    <a:lumMod val="85000"/>
                  </a:schemeClr>
                </a:solidFill>
              </a:rPr>
              <a:t>for </a:t>
            </a:r>
            <a:r>
              <a:rPr lang="en-US" dirty="0" smtClean="0">
                <a:solidFill>
                  <a:schemeClr val="bg1">
                    <a:lumMod val="85000"/>
                  </a:schemeClr>
                </a:solidFill>
              </a:rPr>
              <a:t>registrants </a:t>
            </a:r>
            <a:r>
              <a:rPr lang="en-US" dirty="0">
                <a:solidFill>
                  <a:schemeClr val="bg1">
                    <a:lumMod val="85000"/>
                  </a:schemeClr>
                </a:solidFill>
              </a:rPr>
              <a:t>to provide accurate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and for registrars to validate and verify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are </a:t>
            </a:r>
            <a:r>
              <a:rPr lang="en-US" dirty="0" smtClean="0">
                <a:solidFill>
                  <a:schemeClr val="bg1">
                    <a:lumMod val="85000"/>
                  </a:schemeClr>
                </a:solidFill>
              </a:rPr>
              <a:t>missing</a:t>
            </a:r>
          </a:p>
          <a:p>
            <a:pPr marL="285750" indent="-285750">
              <a:buFont typeface="Arial" panose="020B0604020202020204" pitchFamily="34" charset="0"/>
              <a:buChar char="•"/>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accuracy of domain names </a:t>
            </a:r>
            <a:r>
              <a:rPr lang="en-US" dirty="0" smtClean="0">
                <a:solidFill>
                  <a:schemeClr val="bg1">
                    <a:lumMod val="85000"/>
                  </a:schemeClr>
                </a:solidFill>
              </a:rPr>
              <a:t>using </a:t>
            </a:r>
            <a:r>
              <a:rPr lang="en-US" dirty="0">
                <a:solidFill>
                  <a:schemeClr val="bg1">
                    <a:lumMod val="85000"/>
                  </a:schemeClr>
                </a:solidFill>
              </a:rPr>
              <a:t>Privacy and Proxy Services is </a:t>
            </a:r>
            <a:r>
              <a:rPr lang="en-US" dirty="0" smtClean="0">
                <a:solidFill>
                  <a:schemeClr val="bg1">
                    <a:lumMod val="85000"/>
                  </a:schemeClr>
                </a:solidFill>
              </a:rPr>
              <a:t>misty</a:t>
            </a:r>
          </a:p>
          <a:p>
            <a:pPr marL="285750" indent="-285750">
              <a:buFont typeface="Arial" panose="020B0604020202020204" pitchFamily="34" charset="0"/>
              <a:buChar char="•"/>
            </a:pPr>
            <a:endParaRPr lang="en-US" i="1" dirty="0"/>
          </a:p>
          <a:p>
            <a:r>
              <a:rPr lang="en-US" b="1" dirty="0"/>
              <a:t>To address the above problems/issues, the subgroup proposes the following recommendations (if any)</a:t>
            </a:r>
          </a:p>
          <a:p>
            <a:pPr marL="285750" indent="-285750">
              <a:buFont typeface="Arial" panose="020B0604020202020204" pitchFamily="34" charset="0"/>
              <a:buChar char="•"/>
            </a:pPr>
            <a:r>
              <a:rPr lang="en-US" i="1" dirty="0" smtClean="0"/>
              <a:t>Strict compliance enforcement?</a:t>
            </a:r>
          </a:p>
          <a:p>
            <a:pPr marL="285750" indent="-285750">
              <a:buFont typeface="Arial" panose="020B0604020202020204" pitchFamily="34" charset="0"/>
              <a:buChar char="•"/>
            </a:pPr>
            <a:r>
              <a:rPr lang="en-US" i="1" dirty="0" smtClean="0"/>
              <a:t>Not ICANN but registrars to play a active role in improving data accuracy?</a:t>
            </a:r>
            <a:endParaRPr lang="en-US" i="1" dirty="0"/>
          </a:p>
        </p:txBody>
      </p:sp>
    </p:spTree>
    <p:extLst>
      <p:ext uri="{BB962C8B-B14F-4D97-AF65-F5344CB8AC3E}">
        <p14:creationId xmlns="" xmlns:p14="http://schemas.microsoft.com/office/powerpoint/2010/main" val="285490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616696" cy="5632311"/>
          </a:xfrm>
          <a:prstGeom prst="rect">
            <a:avLst/>
          </a:prstGeom>
        </p:spPr>
        <p:txBody>
          <a:bodyPr wrap="square">
            <a:spAutoFit/>
          </a:bodyPr>
          <a:lstStyle/>
          <a:p>
            <a:r>
              <a:rPr lang="en-US" b="1" dirty="0"/>
              <a:t>Questions the subgroup attempted to answer when assessing this objective:</a:t>
            </a:r>
          </a:p>
          <a:p>
            <a:pPr marL="342900" indent="-342900">
              <a:buFont typeface="+mj-lt"/>
              <a:buAutoNum type="arabicPeriod"/>
            </a:pPr>
            <a:r>
              <a:rPr lang="en-US" dirty="0" smtClean="0"/>
              <a:t>Implementation </a:t>
            </a:r>
            <a:r>
              <a:rPr lang="en-US" dirty="0"/>
              <a:t>progress of </a:t>
            </a:r>
            <a:r>
              <a:rPr lang="en-US" dirty="0" smtClean="0"/>
              <a:t>2013 “WHOIS </a:t>
            </a:r>
            <a:r>
              <a:rPr lang="en-US" dirty="0"/>
              <a:t>ACCURACY PROGRAM </a:t>
            </a:r>
            <a:r>
              <a:rPr lang="en-US" dirty="0" smtClean="0"/>
              <a:t>SPEC”?</a:t>
            </a:r>
            <a:endParaRPr lang="en-US" dirty="0"/>
          </a:p>
          <a:p>
            <a:pPr marL="342900" indent="-342900">
              <a:buFont typeface="+mj-lt"/>
              <a:buAutoNum type="arabicPeriod"/>
            </a:pPr>
            <a:r>
              <a:rPr lang="en-US" dirty="0"/>
              <a:t>P</a:t>
            </a:r>
            <a:r>
              <a:rPr lang="en-US" dirty="0" smtClean="0"/>
              <a:t>rogress </a:t>
            </a:r>
            <a:r>
              <a:rPr lang="en-US" dirty="0"/>
              <a:t>of </a:t>
            </a:r>
            <a:r>
              <a:rPr lang="en-US" dirty="0" err="1"/>
              <a:t>WHOIS</a:t>
            </a:r>
            <a:r>
              <a:rPr lang="en-US" dirty="0"/>
              <a:t> Accuracy Reporting System (ARS) </a:t>
            </a:r>
            <a:r>
              <a:rPr lang="en-US" dirty="0" smtClean="0"/>
              <a:t>project – to </a:t>
            </a:r>
            <a:r>
              <a:rPr lang="en-US" dirty="0"/>
              <a:t>what extent </a:t>
            </a:r>
            <a:r>
              <a:rPr lang="en-US" dirty="0" smtClean="0"/>
              <a:t>inaccuracy </a:t>
            </a:r>
            <a:r>
              <a:rPr lang="en-US" dirty="0"/>
              <a:t>has been </a:t>
            </a:r>
            <a:r>
              <a:rPr lang="en-US" dirty="0" smtClean="0"/>
              <a:t>reduced?</a:t>
            </a:r>
            <a:endParaRPr lang="en-US" dirty="0"/>
          </a:p>
          <a:p>
            <a:pPr marL="342900" indent="-342900">
              <a:buFont typeface="+mj-lt"/>
              <a:buAutoNum type="arabicPeriod"/>
            </a:pPr>
            <a:r>
              <a:rPr lang="en-US" dirty="0" smtClean="0"/>
              <a:t>Accuracy </a:t>
            </a:r>
            <a:r>
              <a:rPr lang="en-US" dirty="0"/>
              <a:t>rate of </a:t>
            </a:r>
            <a:r>
              <a:rPr lang="en-US" dirty="0" err="1"/>
              <a:t>WHOIS</a:t>
            </a:r>
            <a:r>
              <a:rPr lang="en-US" dirty="0"/>
              <a:t> data which uses Privacy/Proxy </a:t>
            </a:r>
            <a:r>
              <a:rPr lang="en-US" dirty="0" smtClean="0"/>
              <a:t>service?</a:t>
            </a:r>
            <a:endParaRPr lang="en-US" dirty="0"/>
          </a:p>
          <a:p>
            <a:pPr marL="342900" indent="-342900">
              <a:buFont typeface="+mj-lt"/>
              <a:buAutoNum type="arabicPeriod"/>
            </a:pPr>
            <a:r>
              <a:rPr lang="en-US" dirty="0" smtClean="0"/>
              <a:t>Are </a:t>
            </a:r>
            <a:r>
              <a:rPr lang="en-US" dirty="0"/>
              <a:t>the measures which have been taken effective in achieving the objectives?</a:t>
            </a:r>
          </a:p>
          <a:p>
            <a:pPr marL="342900" indent="-342900">
              <a:buFont typeface="+mj-lt"/>
              <a:buAutoNum type="arabicPeriod"/>
            </a:pPr>
            <a:r>
              <a:rPr lang="en-US" dirty="0" smtClean="0"/>
              <a:t>Can we measure </a:t>
            </a:r>
            <a:r>
              <a:rPr lang="en-US" dirty="0"/>
              <a:t>data accuracy when data becomes mostly hidden</a:t>
            </a:r>
            <a:r>
              <a:rPr lang="en-US" dirty="0" smtClean="0"/>
              <a:t>?</a:t>
            </a:r>
            <a:endParaRPr lang="en-US" dirty="0"/>
          </a:p>
          <a:p>
            <a:pPr marL="742950" lvl="1" indent="-285750">
              <a:buFont typeface="Arial" panose="020B0604020202020204" pitchFamily="34" charset="0"/>
              <a:buChar char="•"/>
            </a:pPr>
            <a:endParaRPr lang="en-US" dirty="0"/>
          </a:p>
          <a:p>
            <a:r>
              <a:rPr lang="fr-FR" b="1" dirty="0" err="1"/>
              <a:t>Research</a:t>
            </a:r>
            <a:r>
              <a:rPr lang="fr-FR" b="1" dirty="0"/>
              <a:t> and background </a:t>
            </a:r>
            <a:r>
              <a:rPr lang="fr-FR" b="1" dirty="0" err="1"/>
              <a:t>materials</a:t>
            </a:r>
            <a:r>
              <a:rPr lang="fr-FR" b="1" dirty="0"/>
              <a:t> </a:t>
            </a:r>
            <a:r>
              <a:rPr lang="fr-FR" b="1" dirty="0" err="1"/>
              <a:t>used</a:t>
            </a:r>
            <a:r>
              <a:rPr lang="fr-FR" b="1" dirty="0"/>
              <a:t> to </a:t>
            </a:r>
            <a:r>
              <a:rPr lang="fr-FR" b="1" dirty="0" err="1"/>
              <a:t>answer</a:t>
            </a:r>
            <a:r>
              <a:rPr lang="fr-FR" b="1" dirty="0"/>
              <a:t> questions:</a:t>
            </a:r>
          </a:p>
          <a:p>
            <a:pPr marL="285750" indent="-285750">
              <a:buFont typeface="Arial" panose="020B0604020202020204" pitchFamily="34" charset="0"/>
              <a:buChar char="•"/>
            </a:pPr>
            <a:r>
              <a:rPr lang="en-US" dirty="0"/>
              <a:t>WHOIS1 Final Report, Action Plan, &amp; Implementation Reports</a:t>
            </a:r>
          </a:p>
          <a:p>
            <a:pPr marL="285750" indent="-285750">
              <a:buFont typeface="Arial" panose="020B0604020202020204" pitchFamily="34" charset="0"/>
              <a:buChar char="•"/>
            </a:pPr>
            <a:r>
              <a:rPr lang="en-US" dirty="0"/>
              <a:t>Implementation Briefing Presentation, Answers to Questions, &amp; Written </a:t>
            </a:r>
            <a:r>
              <a:rPr lang="en-US" dirty="0" smtClean="0"/>
              <a:t>Briefing</a:t>
            </a:r>
          </a:p>
          <a:p>
            <a:pPr marL="285750" indent="-285750">
              <a:buFont typeface="Arial" panose="020B0604020202020204" pitchFamily="34" charset="0"/>
              <a:buChar char="•"/>
            </a:pPr>
            <a:r>
              <a:rPr lang="en-US" dirty="0" smtClean="0"/>
              <a:t>Other background materials listed on </a:t>
            </a:r>
            <a:r>
              <a:rPr lang="en-US" dirty="0" smtClean="0">
                <a:hlinkClick r:id="rId3"/>
              </a:rPr>
              <a:t>subgroup’s wiki page</a:t>
            </a:r>
            <a:endParaRPr lang="en-US" dirty="0" smtClean="0"/>
          </a:p>
          <a:p>
            <a:pPr marL="285750" indent="-285750">
              <a:buFont typeface="Arial" panose="020B0604020202020204" pitchFamily="34" charset="0"/>
              <a:buChar char="•"/>
            </a:pPr>
            <a:r>
              <a:rPr lang="en-US" dirty="0" smtClean="0"/>
              <a:t>SME responses </a:t>
            </a:r>
            <a:r>
              <a:rPr lang="en-US" dirty="0"/>
              <a:t>from </a:t>
            </a:r>
            <a:r>
              <a:rPr lang="en-US" dirty="0" smtClean="0"/>
              <a:t>Global </a:t>
            </a:r>
            <a:r>
              <a:rPr lang="en-US" dirty="0"/>
              <a:t>Domains Division and Contractual </a:t>
            </a:r>
            <a:r>
              <a:rPr lang="en-US" dirty="0" smtClean="0"/>
              <a:t>Compliance</a:t>
            </a:r>
            <a:endParaRPr lang="en-US" dirty="0"/>
          </a:p>
          <a:p>
            <a:pPr marL="285750" indent="-285750">
              <a:buFont typeface="Arial" panose="020B0604020202020204" pitchFamily="34" charset="0"/>
              <a:buChar char="•"/>
            </a:pPr>
            <a:endParaRPr lang="en-US" i="1" dirty="0"/>
          </a:p>
          <a:p>
            <a:r>
              <a:rPr lang="en-US" b="1" dirty="0"/>
              <a:t>Describe your methodology to answer questions and analyze the materials</a:t>
            </a:r>
          </a:p>
          <a:p>
            <a:pPr marL="285750" indent="-285750">
              <a:buFont typeface="Arial" panose="020B0604020202020204" pitchFamily="34" charset="0"/>
              <a:buChar char="•"/>
            </a:pPr>
            <a:r>
              <a:rPr lang="en-US" dirty="0" smtClean="0"/>
              <a:t>Review background materials on subgroup’s wiki page</a:t>
            </a:r>
          </a:p>
          <a:p>
            <a:pPr marL="285750" indent="-285750">
              <a:buFont typeface="Arial" panose="020B0604020202020204" pitchFamily="34" charset="0"/>
              <a:buChar char="•"/>
            </a:pPr>
            <a:r>
              <a:rPr lang="en-US" dirty="0" smtClean="0"/>
              <a:t>Views exchanged in the mailing list, or during the Review Team's plenary calls and subgroup calls</a:t>
            </a:r>
          </a:p>
          <a:p>
            <a:pPr marL="285750" indent="-285750">
              <a:buFont typeface="Arial" panose="020B0604020202020204" pitchFamily="34" charset="0"/>
              <a:buChar char="•"/>
            </a:pPr>
            <a:r>
              <a:rPr lang="en-US" dirty="0" smtClean="0"/>
              <a:t>Open source research</a:t>
            </a:r>
          </a:p>
          <a:p>
            <a:pPr marL="285750" indent="-285750">
              <a:buFont typeface="Arial" panose="020B0604020202020204" pitchFamily="34" charset="0"/>
              <a:buChar char="•"/>
            </a:pPr>
            <a:endParaRPr lang="en-US" i="1" dirty="0"/>
          </a:p>
        </p:txBody>
      </p:sp>
    </p:spTree>
    <p:extLst>
      <p:ext uri="{BB962C8B-B14F-4D97-AF65-F5344CB8AC3E}">
        <p14:creationId xmlns="" xmlns:p14="http://schemas.microsoft.com/office/powerpoint/2010/main" val="382124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4801314"/>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p>
          <a:p>
            <a:pPr marL="285750" indent="-285750">
              <a:buFont typeface="Arial" panose="020B0604020202020204" pitchFamily="34" charset="0"/>
              <a:buChar char="•"/>
            </a:pPr>
            <a:r>
              <a:rPr lang="en-US" dirty="0" smtClean="0"/>
              <a:t>Measures now in </a:t>
            </a:r>
            <a:r>
              <a:rPr lang="en-US" dirty="0"/>
              <a:t>effect or </a:t>
            </a:r>
            <a:r>
              <a:rPr lang="en-US" dirty="0" smtClean="0"/>
              <a:t>taken </a:t>
            </a:r>
            <a:r>
              <a:rPr lang="en-US" dirty="0"/>
              <a:t>by ICANN to progress </a:t>
            </a:r>
            <a:r>
              <a:rPr lang="en-US" dirty="0" err="1" smtClean="0"/>
              <a:t>WHOIS</a:t>
            </a:r>
            <a:r>
              <a:rPr lang="en-US" dirty="0" smtClean="0"/>
              <a:t> accuracy:</a:t>
            </a:r>
          </a:p>
          <a:p>
            <a:pPr marL="800100" lvl="1" indent="-342900">
              <a:buAutoNum type="arabicParenBoth"/>
            </a:pPr>
            <a:r>
              <a:rPr lang="en-US" dirty="0" err="1" smtClean="0"/>
              <a:t>WHOIS</a:t>
            </a:r>
            <a:r>
              <a:rPr lang="en-US" dirty="0" smtClean="0"/>
              <a:t> </a:t>
            </a:r>
            <a:r>
              <a:rPr lang="en-US" dirty="0"/>
              <a:t>Informational </a:t>
            </a:r>
            <a:r>
              <a:rPr lang="en-US" dirty="0" smtClean="0"/>
              <a:t>Website</a:t>
            </a:r>
          </a:p>
          <a:p>
            <a:pPr marL="800100" lvl="1" indent="-342900">
              <a:buAutoNum type="arabicParenBoth"/>
            </a:pPr>
            <a:r>
              <a:rPr lang="en-US" dirty="0" smtClean="0"/>
              <a:t>2013 </a:t>
            </a:r>
            <a:r>
              <a:rPr lang="en-US" dirty="0" err="1"/>
              <a:t>RAA</a:t>
            </a:r>
            <a:r>
              <a:rPr lang="en-US" dirty="0"/>
              <a:t> introduced contractual obligations </a:t>
            </a:r>
            <a:r>
              <a:rPr lang="en-US" dirty="0" smtClean="0"/>
              <a:t>to </a:t>
            </a:r>
            <a:r>
              <a:rPr lang="en-US" dirty="0"/>
              <a:t>validate and </a:t>
            </a:r>
            <a:r>
              <a:rPr lang="en-US" dirty="0" smtClean="0"/>
              <a:t>verify data</a:t>
            </a:r>
          </a:p>
          <a:p>
            <a:pPr marL="800100" lvl="1" indent="-342900">
              <a:buAutoNum type="arabicParenBoth"/>
            </a:pPr>
            <a:r>
              <a:rPr lang="en-US" dirty="0" smtClean="0"/>
              <a:t>ICANN </a:t>
            </a:r>
            <a:r>
              <a:rPr lang="en-US" dirty="0"/>
              <a:t>is in the midst of developing a </a:t>
            </a:r>
            <a:r>
              <a:rPr lang="en-US" dirty="0" err="1"/>
              <a:t>WHOIS</a:t>
            </a:r>
            <a:r>
              <a:rPr lang="en-US" dirty="0"/>
              <a:t> Accuracy Reporting </a:t>
            </a:r>
            <a:r>
              <a:rPr lang="en-US" dirty="0" smtClean="0"/>
              <a:t>System</a:t>
            </a:r>
          </a:p>
          <a:p>
            <a:pPr marL="800100" lvl="1" indent="-342900">
              <a:buAutoNum type="arabicParenBoth"/>
            </a:pPr>
            <a:r>
              <a:rPr lang="en-US" dirty="0" smtClean="0"/>
              <a:t>The </a:t>
            </a:r>
            <a:r>
              <a:rPr lang="en-US" dirty="0" err="1" smtClean="0"/>
              <a:t>WHOIS</a:t>
            </a:r>
            <a:r>
              <a:rPr lang="en-US" dirty="0" smtClean="0"/>
              <a:t> </a:t>
            </a:r>
            <a:r>
              <a:rPr lang="en-US" dirty="0"/>
              <a:t>Data Reminder Policy (</a:t>
            </a:r>
            <a:r>
              <a:rPr lang="en-US" dirty="0" err="1"/>
              <a:t>WDRP</a:t>
            </a:r>
            <a:r>
              <a:rPr lang="en-US" dirty="0" smtClean="0"/>
              <a:t>)</a:t>
            </a:r>
            <a:endParaRPr lang="en-US" b="1" dirty="0"/>
          </a:p>
          <a:p>
            <a:pPr marL="285750" indent="-285750">
              <a:buFont typeface="Arial" panose="020B0604020202020204" pitchFamily="34" charset="0"/>
              <a:buChar char="•"/>
            </a:pPr>
            <a:r>
              <a:rPr lang="en-US" dirty="0" smtClean="0">
                <a:solidFill>
                  <a:schemeClr val="bg1">
                    <a:lumMod val="85000"/>
                  </a:schemeClr>
                </a:solidFill>
              </a:rPr>
              <a:t>Registrant’s rights and responsibilities has been proactively promoted by ICANN</a:t>
            </a:r>
          </a:p>
          <a:p>
            <a:pPr marL="285750" indent="-285750">
              <a:buFont typeface="Arial" panose="020B0604020202020204" pitchFamily="34" charset="0"/>
              <a:buChar char="•"/>
            </a:pPr>
            <a:r>
              <a:rPr lang="en-US" dirty="0" smtClean="0">
                <a:solidFill>
                  <a:schemeClr val="bg1">
                    <a:lumMod val="85000"/>
                  </a:schemeClr>
                </a:solidFill>
              </a:rPr>
              <a:t>The requirements for Registrar to validate and verify WHOIS data are contractual obligations according to 2013 RAA.</a:t>
            </a:r>
          </a:p>
          <a:p>
            <a:pPr marL="285750" indent="-285750">
              <a:buFont typeface="Arial" panose="020B0604020202020204" pitchFamily="34" charset="0"/>
              <a:buChar char="•"/>
            </a:pPr>
            <a:r>
              <a:rPr lang="en-US" dirty="0" smtClean="0">
                <a:solidFill>
                  <a:schemeClr val="bg1">
                    <a:lumMod val="85000"/>
                  </a:schemeClr>
                </a:solidFill>
              </a:rPr>
              <a:t>The effectiveness of WHOIS ARS</a:t>
            </a:r>
          </a:p>
          <a:p>
            <a:pPr lvl="1"/>
            <a:r>
              <a:rPr lang="en-US" dirty="0" smtClean="0">
                <a:solidFill>
                  <a:schemeClr val="bg1">
                    <a:lumMod val="85000"/>
                  </a:schemeClr>
                </a:solidFill>
              </a:rPr>
              <a:t>(1) WHOIS ARS is an effective way improve WHOIS accuracy.</a:t>
            </a:r>
            <a:endParaRPr lang="zh-CN" altLang="en-US" dirty="0" smtClean="0">
              <a:solidFill>
                <a:schemeClr val="bg1">
                  <a:lumMod val="85000"/>
                </a:schemeClr>
              </a:solidFill>
            </a:endParaRPr>
          </a:p>
          <a:p>
            <a:pPr lvl="1"/>
            <a:r>
              <a:rPr lang="en-US" dirty="0" smtClean="0">
                <a:solidFill>
                  <a:schemeClr val="bg1">
                    <a:lumMod val="85000"/>
                  </a:schemeClr>
                </a:solidFill>
              </a:rPr>
              <a:t>(2) It is suspected that registrars haven't validated and verified WHOIS data upon registration.</a:t>
            </a:r>
            <a:endParaRPr lang="zh-CN" altLang="en-US" dirty="0" smtClean="0">
              <a:solidFill>
                <a:schemeClr val="bg1">
                  <a:lumMod val="85000"/>
                </a:schemeClr>
              </a:solidFill>
            </a:endParaRPr>
          </a:p>
          <a:p>
            <a:pPr lvl="1"/>
            <a:r>
              <a:rPr lang="en-US" dirty="0" smtClean="0">
                <a:solidFill>
                  <a:schemeClr val="bg1">
                    <a:lumMod val="85000"/>
                  </a:schemeClr>
                </a:solidFill>
              </a:rPr>
              <a:t>(3) The confirmed WHOIS data inaccurate rate across the domain space is still high (30~40%), in line with the overall operability accuracy.</a:t>
            </a:r>
            <a:endParaRPr lang="zh-CN" altLang="en-US" dirty="0" smtClean="0">
              <a:solidFill>
                <a:schemeClr val="bg1">
                  <a:lumMod val="85000"/>
                </a:schemeClr>
              </a:solidFill>
            </a:endParaRPr>
          </a:p>
          <a:p>
            <a:pPr lvl="1"/>
            <a:r>
              <a:rPr lang="en-US" dirty="0" smtClean="0">
                <a:solidFill>
                  <a:schemeClr val="bg1">
                    <a:lumMod val="85000"/>
                  </a:schemeClr>
                </a:solidFill>
              </a:rPr>
              <a:t>(4) Seldom Notices of Breach issued by ICANN to registrars.</a:t>
            </a:r>
          </a:p>
        </p:txBody>
      </p:sp>
    </p:spTree>
    <p:extLst>
      <p:ext uri="{BB962C8B-B14F-4D97-AF65-F5344CB8AC3E}">
        <p14:creationId xmlns="" xmlns:p14="http://schemas.microsoft.com/office/powerpoint/2010/main" val="285490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4801314"/>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p>
          <a:p>
            <a:pPr marL="285750" indent="-285750">
              <a:buFont typeface="Arial" panose="020B0604020202020204" pitchFamily="34" charset="0"/>
              <a:buChar char="•"/>
            </a:pPr>
            <a:r>
              <a:rPr lang="en-US" dirty="0" smtClean="0">
                <a:solidFill>
                  <a:schemeClr val="bg1">
                    <a:lumMod val="85000"/>
                  </a:schemeClr>
                </a:solidFill>
              </a:rPr>
              <a:t>Measures now in </a:t>
            </a:r>
            <a:r>
              <a:rPr lang="en-US" dirty="0">
                <a:solidFill>
                  <a:schemeClr val="bg1">
                    <a:lumMod val="85000"/>
                  </a:schemeClr>
                </a:solidFill>
              </a:rPr>
              <a:t>effect or </a:t>
            </a:r>
            <a:r>
              <a:rPr lang="en-US" dirty="0" smtClean="0">
                <a:solidFill>
                  <a:schemeClr val="bg1">
                    <a:lumMod val="85000"/>
                  </a:schemeClr>
                </a:solidFill>
              </a:rPr>
              <a:t>taken </a:t>
            </a:r>
            <a:r>
              <a:rPr lang="en-US" dirty="0">
                <a:solidFill>
                  <a:schemeClr val="bg1">
                    <a:lumMod val="85000"/>
                  </a:schemeClr>
                </a:solidFill>
              </a:rPr>
              <a:t>by ICANN to progress </a:t>
            </a:r>
            <a:r>
              <a:rPr lang="en-US" dirty="0" err="1" smtClean="0">
                <a:solidFill>
                  <a:schemeClr val="bg1">
                    <a:lumMod val="85000"/>
                  </a:schemeClr>
                </a:solidFill>
              </a:rPr>
              <a:t>WHOIS</a:t>
            </a:r>
            <a:r>
              <a:rPr lang="en-US" dirty="0" smtClean="0">
                <a:solidFill>
                  <a:schemeClr val="bg1">
                    <a:lumMod val="85000"/>
                  </a:schemeClr>
                </a:solidFill>
              </a:rPr>
              <a:t> accuracy:</a:t>
            </a:r>
          </a:p>
          <a:p>
            <a:pPr marL="800100" lvl="1" indent="-342900">
              <a:buAutoNum type="arabicParenBoth"/>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Informational </a:t>
            </a:r>
            <a:r>
              <a:rPr lang="en-US" dirty="0" smtClean="0">
                <a:solidFill>
                  <a:schemeClr val="bg1">
                    <a:lumMod val="85000"/>
                  </a:schemeClr>
                </a:solidFill>
              </a:rPr>
              <a:t>Website</a:t>
            </a:r>
          </a:p>
          <a:p>
            <a:pPr marL="800100" lvl="1" indent="-342900">
              <a:buAutoNum type="arabicParenBoth"/>
            </a:pPr>
            <a:r>
              <a:rPr lang="en-US" dirty="0" smtClean="0">
                <a:solidFill>
                  <a:schemeClr val="bg1">
                    <a:lumMod val="85000"/>
                  </a:schemeClr>
                </a:solidFill>
              </a:rPr>
              <a:t>2013 </a:t>
            </a:r>
            <a:r>
              <a:rPr lang="en-US" dirty="0" err="1">
                <a:solidFill>
                  <a:schemeClr val="bg1">
                    <a:lumMod val="85000"/>
                  </a:schemeClr>
                </a:solidFill>
              </a:rPr>
              <a:t>RAA</a:t>
            </a:r>
            <a:r>
              <a:rPr lang="en-US" dirty="0">
                <a:solidFill>
                  <a:schemeClr val="bg1">
                    <a:lumMod val="85000"/>
                  </a:schemeClr>
                </a:solidFill>
              </a:rPr>
              <a:t> introduced contractual obligations </a:t>
            </a:r>
            <a:r>
              <a:rPr lang="en-US" dirty="0" smtClean="0">
                <a:solidFill>
                  <a:schemeClr val="bg1">
                    <a:lumMod val="85000"/>
                  </a:schemeClr>
                </a:solidFill>
              </a:rPr>
              <a:t>to </a:t>
            </a:r>
            <a:r>
              <a:rPr lang="en-US" dirty="0">
                <a:solidFill>
                  <a:schemeClr val="bg1">
                    <a:lumMod val="85000"/>
                  </a:schemeClr>
                </a:solidFill>
              </a:rPr>
              <a:t>validate and </a:t>
            </a:r>
            <a:r>
              <a:rPr lang="en-US" dirty="0" smtClean="0">
                <a:solidFill>
                  <a:schemeClr val="bg1">
                    <a:lumMod val="85000"/>
                  </a:schemeClr>
                </a:solidFill>
              </a:rPr>
              <a:t>verify data</a:t>
            </a:r>
          </a:p>
          <a:p>
            <a:pPr marL="800100" lvl="1" indent="-342900">
              <a:buAutoNum type="arabicParenBoth"/>
            </a:pPr>
            <a:r>
              <a:rPr lang="en-US" dirty="0" smtClean="0">
                <a:solidFill>
                  <a:schemeClr val="bg1">
                    <a:lumMod val="85000"/>
                  </a:schemeClr>
                </a:solidFill>
              </a:rPr>
              <a:t>ICANN </a:t>
            </a:r>
            <a:r>
              <a:rPr lang="en-US" dirty="0">
                <a:solidFill>
                  <a:schemeClr val="bg1">
                    <a:lumMod val="85000"/>
                  </a:schemeClr>
                </a:solidFill>
              </a:rPr>
              <a:t>is in the midst of developing a </a:t>
            </a:r>
            <a:r>
              <a:rPr lang="en-US" dirty="0" err="1">
                <a:solidFill>
                  <a:schemeClr val="bg1">
                    <a:lumMod val="85000"/>
                  </a:schemeClr>
                </a:solidFill>
              </a:rPr>
              <a:t>WHOIS</a:t>
            </a:r>
            <a:r>
              <a:rPr lang="en-US" dirty="0">
                <a:solidFill>
                  <a:schemeClr val="bg1">
                    <a:lumMod val="85000"/>
                  </a:schemeClr>
                </a:solidFill>
              </a:rPr>
              <a:t> Accuracy Reporting </a:t>
            </a:r>
            <a:r>
              <a:rPr lang="en-US" dirty="0" smtClean="0">
                <a:solidFill>
                  <a:schemeClr val="bg1">
                    <a:lumMod val="85000"/>
                  </a:schemeClr>
                </a:solidFill>
              </a:rPr>
              <a:t>System</a:t>
            </a:r>
          </a:p>
          <a:p>
            <a:pPr marL="800100" lvl="1" indent="-342900">
              <a:buAutoNum type="arabicParenBoth"/>
            </a:pPr>
            <a:r>
              <a:rPr lang="en-US" dirty="0" smtClean="0">
                <a:solidFill>
                  <a:schemeClr val="bg1">
                    <a:lumMod val="85000"/>
                  </a:schemeClr>
                </a:solidFill>
              </a:rPr>
              <a:t>The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Reminder Policy (</a:t>
            </a:r>
            <a:r>
              <a:rPr lang="en-US" dirty="0" err="1">
                <a:solidFill>
                  <a:schemeClr val="bg1">
                    <a:lumMod val="85000"/>
                  </a:schemeClr>
                </a:solidFill>
              </a:rPr>
              <a:t>WDRP</a:t>
            </a:r>
            <a:r>
              <a:rPr lang="en-US" dirty="0" smtClean="0">
                <a:solidFill>
                  <a:schemeClr val="bg1">
                    <a:lumMod val="85000"/>
                  </a:schemeClr>
                </a:solidFill>
              </a:rPr>
              <a:t>)</a:t>
            </a:r>
            <a:endParaRPr lang="en-US" b="1" dirty="0">
              <a:solidFill>
                <a:schemeClr val="bg1">
                  <a:lumMod val="85000"/>
                </a:schemeClr>
              </a:solidFill>
            </a:endParaRPr>
          </a:p>
          <a:p>
            <a:pPr marL="285750" indent="-285750">
              <a:buFont typeface="Arial" panose="020B0604020202020204" pitchFamily="34" charset="0"/>
              <a:buChar char="•"/>
            </a:pPr>
            <a:r>
              <a:rPr lang="en-US" dirty="0" smtClean="0"/>
              <a:t>Registrant’s rights and responsibilities has been proactively promoted by ICANN</a:t>
            </a:r>
          </a:p>
          <a:p>
            <a:pPr marL="285750" indent="-285750">
              <a:buFont typeface="Arial" panose="020B0604020202020204" pitchFamily="34" charset="0"/>
              <a:buChar char="•"/>
            </a:pPr>
            <a:r>
              <a:rPr lang="en-US" dirty="0" smtClean="0">
                <a:solidFill>
                  <a:schemeClr val="bg1">
                    <a:lumMod val="85000"/>
                  </a:schemeClr>
                </a:solidFill>
              </a:rPr>
              <a:t>The requirements for Registrar to validate and verify WHOIS data are contractual obligations according to 2013 RAA.</a:t>
            </a:r>
          </a:p>
          <a:p>
            <a:pPr marL="285750" indent="-285750">
              <a:buFont typeface="Arial" panose="020B0604020202020204" pitchFamily="34" charset="0"/>
              <a:buChar char="•"/>
            </a:pPr>
            <a:r>
              <a:rPr lang="en-US" dirty="0" smtClean="0">
                <a:solidFill>
                  <a:schemeClr val="bg1">
                    <a:lumMod val="85000"/>
                  </a:schemeClr>
                </a:solidFill>
              </a:rPr>
              <a:t>The effectiveness of WHOIS ARS</a:t>
            </a:r>
          </a:p>
          <a:p>
            <a:pPr lvl="1"/>
            <a:r>
              <a:rPr lang="en-US" dirty="0" smtClean="0">
                <a:solidFill>
                  <a:schemeClr val="bg1">
                    <a:lumMod val="85000"/>
                  </a:schemeClr>
                </a:solidFill>
              </a:rPr>
              <a:t>(1) WHOIS ARS is an effective way improve WHOIS accuracy.</a:t>
            </a:r>
            <a:endParaRPr lang="zh-CN" altLang="en-US" dirty="0" smtClean="0">
              <a:solidFill>
                <a:schemeClr val="bg1">
                  <a:lumMod val="85000"/>
                </a:schemeClr>
              </a:solidFill>
            </a:endParaRPr>
          </a:p>
          <a:p>
            <a:pPr lvl="1"/>
            <a:r>
              <a:rPr lang="en-US" dirty="0" smtClean="0">
                <a:solidFill>
                  <a:schemeClr val="bg1">
                    <a:lumMod val="85000"/>
                  </a:schemeClr>
                </a:solidFill>
              </a:rPr>
              <a:t>(2) It is suspected that registrars haven't validated and verified WHOIS data upon registration.</a:t>
            </a:r>
            <a:endParaRPr lang="zh-CN" altLang="en-US" dirty="0" smtClean="0">
              <a:solidFill>
                <a:schemeClr val="bg1">
                  <a:lumMod val="85000"/>
                </a:schemeClr>
              </a:solidFill>
            </a:endParaRPr>
          </a:p>
          <a:p>
            <a:pPr lvl="1"/>
            <a:r>
              <a:rPr lang="en-US" dirty="0" smtClean="0">
                <a:solidFill>
                  <a:schemeClr val="bg1">
                    <a:lumMod val="85000"/>
                  </a:schemeClr>
                </a:solidFill>
              </a:rPr>
              <a:t>(3) The confirmed WHOIS data inaccurate rate across the domain space is still high (30~40%), in line with the overall operability accuracy.</a:t>
            </a:r>
            <a:endParaRPr lang="zh-CN" altLang="en-US" dirty="0" smtClean="0">
              <a:solidFill>
                <a:schemeClr val="bg1">
                  <a:lumMod val="85000"/>
                </a:schemeClr>
              </a:solidFill>
            </a:endParaRPr>
          </a:p>
          <a:p>
            <a:pPr lvl="1"/>
            <a:r>
              <a:rPr lang="en-US" dirty="0" smtClean="0">
                <a:solidFill>
                  <a:schemeClr val="bg1">
                    <a:lumMod val="85000"/>
                  </a:schemeClr>
                </a:solidFill>
              </a:rPr>
              <a:t>(4) Seldom Notices of Breach issued by ICANN to registrars.</a:t>
            </a:r>
          </a:p>
        </p:txBody>
      </p:sp>
    </p:spTree>
    <p:extLst>
      <p:ext uri="{BB962C8B-B14F-4D97-AF65-F5344CB8AC3E}">
        <p14:creationId xmlns="" xmlns:p14="http://schemas.microsoft.com/office/powerpoint/2010/main" val="285490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5950" y="96513"/>
            <a:ext cx="8229600" cy="461632"/>
          </a:xfrm>
        </p:spPr>
        <p:txBody>
          <a:bodyPr/>
          <a:lstStyle/>
          <a:p>
            <a:r>
              <a:rPr dirty="0"/>
              <a:t>WHOIS1 Recs #5-9 – Data Accuracy</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6" name="组合 5"/>
          <p:cNvGrpSpPr/>
          <p:nvPr/>
        </p:nvGrpSpPr>
        <p:grpSpPr>
          <a:xfrm>
            <a:off x="928662" y="1645118"/>
            <a:ext cx="6731857" cy="3921271"/>
            <a:chOff x="2126423" y="2814422"/>
            <a:chExt cx="5001783" cy="2913512"/>
          </a:xfrm>
        </p:grpSpPr>
        <p:pic>
          <p:nvPicPr>
            <p:cNvPr id="4" name="Picture 1"/>
            <p:cNvPicPr/>
            <p:nvPr/>
          </p:nvPicPr>
          <p:blipFill>
            <a:blip r:embed="rId2"/>
            <a:srcRect b="9581"/>
            <a:stretch>
              <a:fillRect/>
            </a:stretch>
          </p:blipFill>
          <p:spPr bwMode="auto">
            <a:xfrm>
              <a:off x="2126423" y="2814422"/>
              <a:ext cx="4891153" cy="1229156"/>
            </a:xfrm>
            <a:prstGeom prst="rect">
              <a:avLst/>
            </a:prstGeom>
            <a:noFill/>
            <a:ln w="9525">
              <a:noFill/>
              <a:miter lim="800000"/>
              <a:headEnd/>
              <a:tailEnd/>
            </a:ln>
          </p:spPr>
        </p:pic>
        <p:pic>
          <p:nvPicPr>
            <p:cNvPr id="5" name="Picture 1"/>
            <p:cNvPicPr/>
            <p:nvPr/>
          </p:nvPicPr>
          <p:blipFill>
            <a:blip r:embed="rId3"/>
            <a:srcRect/>
            <a:stretch>
              <a:fillRect/>
            </a:stretch>
          </p:blipFill>
          <p:spPr bwMode="auto">
            <a:xfrm>
              <a:off x="2143108" y="4071942"/>
              <a:ext cx="4985098" cy="1655992"/>
            </a:xfrm>
            <a:prstGeom prst="rect">
              <a:avLst/>
            </a:prstGeom>
            <a:noFill/>
            <a:ln w="9525">
              <a:noFill/>
              <a:miter lim="800000"/>
              <a:headEnd/>
              <a:tailEnd/>
            </a:ln>
          </p:spPr>
        </p:pic>
      </p:grpSp>
      <p:sp>
        <p:nvSpPr>
          <p:cNvPr id="7" name="矩形 6"/>
          <p:cNvSpPr/>
          <p:nvPr/>
        </p:nvSpPr>
        <p:spPr>
          <a:xfrm>
            <a:off x="1214414" y="3953380"/>
            <a:ext cx="6357982"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14414" y="4596322"/>
            <a:ext cx="6357982"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825" y="108388"/>
            <a:ext cx="8229600" cy="437881"/>
          </a:xfrm>
        </p:spPr>
        <p:txBody>
          <a:bodyPr/>
          <a:lstStyle/>
          <a:p>
            <a:r>
              <a:rPr lang="pt-BR" dirty="0"/>
              <a:t>WHOIS1 Recs #5-9 – Data Accuracy</a:t>
            </a:r>
            <a:endParaRPr lang="zh-CN" altLang="en-US" dirty="0"/>
          </a:p>
        </p:txBody>
      </p:sp>
      <p:sp>
        <p:nvSpPr>
          <p:cNvPr id="3" name="内容占位符 2"/>
          <p:cNvSpPr>
            <a:spLocks noGrp="1"/>
          </p:cNvSpPr>
          <p:nvPr>
            <p:ph idx="1"/>
          </p:nvPr>
        </p:nvSpPr>
        <p:spPr/>
        <p:txBody>
          <a:bodyPr/>
          <a:lstStyle/>
          <a:p>
            <a:pPr>
              <a:buNone/>
            </a:pPr>
            <a:endParaRPr lang="zh-CN" altLang="en-US" dirty="0"/>
          </a:p>
        </p:txBody>
      </p:sp>
      <p:pic>
        <p:nvPicPr>
          <p:cNvPr id="4" name="Picture 1"/>
          <p:cNvPicPr/>
          <p:nvPr/>
        </p:nvPicPr>
        <p:blipFill>
          <a:blip r:embed="rId2"/>
          <a:srcRect/>
          <a:stretch>
            <a:fillRect/>
          </a:stretch>
        </p:blipFill>
        <p:spPr bwMode="auto">
          <a:xfrm>
            <a:off x="357158" y="2500306"/>
            <a:ext cx="8616839" cy="3000396"/>
          </a:xfrm>
          <a:prstGeom prst="rect">
            <a:avLst/>
          </a:prstGeom>
          <a:noFill/>
          <a:ln w="9525">
            <a:noFill/>
            <a:miter lim="800000"/>
            <a:headEnd/>
            <a:tailEnd/>
          </a:ln>
        </p:spPr>
      </p:pic>
      <p:cxnSp>
        <p:nvCxnSpPr>
          <p:cNvPr id="6" name="直接连接符 5"/>
          <p:cNvCxnSpPr/>
          <p:nvPr/>
        </p:nvCxnSpPr>
        <p:spPr>
          <a:xfrm>
            <a:off x="1567543" y="2873829"/>
            <a:ext cx="6964882" cy="1588"/>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457200" y="3252251"/>
            <a:ext cx="7333013" cy="1588"/>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a:off x="1640984" y="5142016"/>
            <a:ext cx="3619785" cy="1588"/>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4801314"/>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p>
          <a:p>
            <a:pPr marL="285750" indent="-285750">
              <a:buFont typeface="Arial" panose="020B0604020202020204" pitchFamily="34" charset="0"/>
              <a:buChar char="•"/>
            </a:pPr>
            <a:r>
              <a:rPr lang="en-US" dirty="0" smtClean="0">
                <a:solidFill>
                  <a:schemeClr val="bg1">
                    <a:lumMod val="85000"/>
                  </a:schemeClr>
                </a:solidFill>
              </a:rPr>
              <a:t>Measures now in </a:t>
            </a:r>
            <a:r>
              <a:rPr lang="en-US" dirty="0">
                <a:solidFill>
                  <a:schemeClr val="bg1">
                    <a:lumMod val="85000"/>
                  </a:schemeClr>
                </a:solidFill>
              </a:rPr>
              <a:t>effect or </a:t>
            </a:r>
            <a:r>
              <a:rPr lang="en-US" dirty="0" smtClean="0">
                <a:solidFill>
                  <a:schemeClr val="bg1">
                    <a:lumMod val="85000"/>
                  </a:schemeClr>
                </a:solidFill>
              </a:rPr>
              <a:t>taken </a:t>
            </a:r>
            <a:r>
              <a:rPr lang="en-US" dirty="0">
                <a:solidFill>
                  <a:schemeClr val="bg1">
                    <a:lumMod val="85000"/>
                  </a:schemeClr>
                </a:solidFill>
              </a:rPr>
              <a:t>by ICANN to progress </a:t>
            </a:r>
            <a:r>
              <a:rPr lang="en-US" dirty="0" err="1" smtClean="0">
                <a:solidFill>
                  <a:schemeClr val="bg1">
                    <a:lumMod val="85000"/>
                  </a:schemeClr>
                </a:solidFill>
              </a:rPr>
              <a:t>WHOIS</a:t>
            </a:r>
            <a:r>
              <a:rPr lang="en-US" dirty="0" smtClean="0">
                <a:solidFill>
                  <a:schemeClr val="bg1">
                    <a:lumMod val="85000"/>
                  </a:schemeClr>
                </a:solidFill>
              </a:rPr>
              <a:t> accuracy:</a:t>
            </a:r>
          </a:p>
          <a:p>
            <a:pPr marL="800100" lvl="1" indent="-342900">
              <a:buAutoNum type="arabicParenBoth"/>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Informational </a:t>
            </a:r>
            <a:r>
              <a:rPr lang="en-US" dirty="0" smtClean="0">
                <a:solidFill>
                  <a:schemeClr val="bg1">
                    <a:lumMod val="85000"/>
                  </a:schemeClr>
                </a:solidFill>
              </a:rPr>
              <a:t>Website</a:t>
            </a:r>
          </a:p>
          <a:p>
            <a:pPr marL="800100" lvl="1" indent="-342900">
              <a:buAutoNum type="arabicParenBoth"/>
            </a:pPr>
            <a:r>
              <a:rPr lang="en-US" dirty="0" smtClean="0">
                <a:solidFill>
                  <a:schemeClr val="bg1">
                    <a:lumMod val="85000"/>
                  </a:schemeClr>
                </a:solidFill>
              </a:rPr>
              <a:t>2013 </a:t>
            </a:r>
            <a:r>
              <a:rPr lang="en-US" dirty="0" err="1">
                <a:solidFill>
                  <a:schemeClr val="bg1">
                    <a:lumMod val="85000"/>
                  </a:schemeClr>
                </a:solidFill>
              </a:rPr>
              <a:t>RAA</a:t>
            </a:r>
            <a:r>
              <a:rPr lang="en-US" dirty="0">
                <a:solidFill>
                  <a:schemeClr val="bg1">
                    <a:lumMod val="85000"/>
                  </a:schemeClr>
                </a:solidFill>
              </a:rPr>
              <a:t> introduced contractual obligations </a:t>
            </a:r>
            <a:r>
              <a:rPr lang="en-US" dirty="0" smtClean="0">
                <a:solidFill>
                  <a:schemeClr val="bg1">
                    <a:lumMod val="85000"/>
                  </a:schemeClr>
                </a:solidFill>
              </a:rPr>
              <a:t>to </a:t>
            </a:r>
            <a:r>
              <a:rPr lang="en-US" dirty="0">
                <a:solidFill>
                  <a:schemeClr val="bg1">
                    <a:lumMod val="85000"/>
                  </a:schemeClr>
                </a:solidFill>
              </a:rPr>
              <a:t>validate and </a:t>
            </a:r>
            <a:r>
              <a:rPr lang="en-US" dirty="0" smtClean="0">
                <a:solidFill>
                  <a:schemeClr val="bg1">
                    <a:lumMod val="85000"/>
                  </a:schemeClr>
                </a:solidFill>
              </a:rPr>
              <a:t>verify data</a:t>
            </a:r>
          </a:p>
          <a:p>
            <a:pPr marL="800100" lvl="1" indent="-342900">
              <a:buAutoNum type="arabicParenBoth"/>
            </a:pPr>
            <a:r>
              <a:rPr lang="en-US" dirty="0" smtClean="0">
                <a:solidFill>
                  <a:schemeClr val="bg1">
                    <a:lumMod val="85000"/>
                  </a:schemeClr>
                </a:solidFill>
              </a:rPr>
              <a:t>ICANN </a:t>
            </a:r>
            <a:r>
              <a:rPr lang="en-US" dirty="0">
                <a:solidFill>
                  <a:schemeClr val="bg1">
                    <a:lumMod val="85000"/>
                  </a:schemeClr>
                </a:solidFill>
              </a:rPr>
              <a:t>is in the midst of developing a </a:t>
            </a:r>
            <a:r>
              <a:rPr lang="en-US" dirty="0" err="1">
                <a:solidFill>
                  <a:schemeClr val="bg1">
                    <a:lumMod val="85000"/>
                  </a:schemeClr>
                </a:solidFill>
              </a:rPr>
              <a:t>WHOIS</a:t>
            </a:r>
            <a:r>
              <a:rPr lang="en-US" dirty="0">
                <a:solidFill>
                  <a:schemeClr val="bg1">
                    <a:lumMod val="85000"/>
                  </a:schemeClr>
                </a:solidFill>
              </a:rPr>
              <a:t> Accuracy Reporting </a:t>
            </a:r>
            <a:r>
              <a:rPr lang="en-US" dirty="0" smtClean="0">
                <a:solidFill>
                  <a:schemeClr val="bg1">
                    <a:lumMod val="85000"/>
                  </a:schemeClr>
                </a:solidFill>
              </a:rPr>
              <a:t>System</a:t>
            </a:r>
          </a:p>
          <a:p>
            <a:pPr marL="800100" lvl="1" indent="-342900">
              <a:buAutoNum type="arabicParenBoth"/>
            </a:pPr>
            <a:r>
              <a:rPr lang="en-US" dirty="0" smtClean="0">
                <a:solidFill>
                  <a:schemeClr val="bg1">
                    <a:lumMod val="85000"/>
                  </a:schemeClr>
                </a:solidFill>
              </a:rPr>
              <a:t>The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Reminder Policy (</a:t>
            </a:r>
            <a:r>
              <a:rPr lang="en-US" dirty="0" err="1">
                <a:solidFill>
                  <a:schemeClr val="bg1">
                    <a:lumMod val="85000"/>
                  </a:schemeClr>
                </a:solidFill>
              </a:rPr>
              <a:t>WDRP</a:t>
            </a:r>
            <a:r>
              <a:rPr lang="en-US" dirty="0" smtClean="0">
                <a:solidFill>
                  <a:schemeClr val="bg1">
                    <a:lumMod val="85000"/>
                  </a:schemeClr>
                </a:solidFill>
              </a:rPr>
              <a:t>)</a:t>
            </a:r>
            <a:endParaRPr lang="en-US" b="1" dirty="0">
              <a:solidFill>
                <a:schemeClr val="bg1">
                  <a:lumMod val="85000"/>
                </a:schemeClr>
              </a:solidFill>
            </a:endParaRPr>
          </a:p>
          <a:p>
            <a:pPr marL="285750" indent="-285750">
              <a:buFont typeface="Arial" panose="020B0604020202020204" pitchFamily="34" charset="0"/>
              <a:buChar char="•"/>
            </a:pPr>
            <a:r>
              <a:rPr lang="en-US" dirty="0" smtClean="0">
                <a:solidFill>
                  <a:schemeClr val="bg1">
                    <a:lumMod val="85000"/>
                  </a:schemeClr>
                </a:solidFill>
              </a:rPr>
              <a:t>Registrant’s rights and responsibilities has been proactively promoted by ICANN</a:t>
            </a:r>
          </a:p>
          <a:p>
            <a:pPr marL="285750" indent="-285750">
              <a:buFont typeface="Arial" panose="020B0604020202020204" pitchFamily="34" charset="0"/>
              <a:buChar char="•"/>
            </a:pPr>
            <a:r>
              <a:rPr lang="en-US" dirty="0" smtClean="0"/>
              <a:t>The requirements for Registrar to validate and verify WHOIS data are contractual obligations according to 2013 RAA.</a:t>
            </a:r>
          </a:p>
          <a:p>
            <a:pPr marL="285750" indent="-285750">
              <a:buFont typeface="Arial" panose="020B0604020202020204" pitchFamily="34" charset="0"/>
              <a:buChar char="•"/>
            </a:pPr>
            <a:r>
              <a:rPr lang="en-US" dirty="0" smtClean="0">
                <a:solidFill>
                  <a:schemeClr val="bg1">
                    <a:lumMod val="85000"/>
                  </a:schemeClr>
                </a:solidFill>
              </a:rPr>
              <a:t>The effectiveness of WHOIS ARS</a:t>
            </a:r>
          </a:p>
          <a:p>
            <a:pPr lvl="1"/>
            <a:r>
              <a:rPr lang="en-US" dirty="0" smtClean="0">
                <a:solidFill>
                  <a:schemeClr val="bg1">
                    <a:lumMod val="85000"/>
                  </a:schemeClr>
                </a:solidFill>
              </a:rPr>
              <a:t>(1) WHOIS ARS is an effective way improve WHOIS accuracy.</a:t>
            </a:r>
            <a:endParaRPr lang="zh-CN" altLang="en-US" dirty="0" smtClean="0">
              <a:solidFill>
                <a:schemeClr val="bg1">
                  <a:lumMod val="85000"/>
                </a:schemeClr>
              </a:solidFill>
            </a:endParaRPr>
          </a:p>
          <a:p>
            <a:pPr lvl="1"/>
            <a:r>
              <a:rPr lang="en-US" dirty="0" smtClean="0">
                <a:solidFill>
                  <a:schemeClr val="bg1">
                    <a:lumMod val="85000"/>
                  </a:schemeClr>
                </a:solidFill>
              </a:rPr>
              <a:t>(2) It is suspected that registrars haven't validated and verified WHOIS data upon registration.</a:t>
            </a:r>
            <a:endParaRPr lang="zh-CN" altLang="en-US" dirty="0" smtClean="0">
              <a:solidFill>
                <a:schemeClr val="bg1">
                  <a:lumMod val="85000"/>
                </a:schemeClr>
              </a:solidFill>
            </a:endParaRPr>
          </a:p>
          <a:p>
            <a:pPr lvl="1"/>
            <a:r>
              <a:rPr lang="en-US" dirty="0" smtClean="0">
                <a:solidFill>
                  <a:schemeClr val="bg1">
                    <a:lumMod val="85000"/>
                  </a:schemeClr>
                </a:solidFill>
              </a:rPr>
              <a:t>(3) The confirmed WHOIS data inaccurate rate across the domain space is still high (30~40%), in line with the overall operability accuracy.</a:t>
            </a:r>
            <a:endParaRPr lang="zh-CN" altLang="en-US" dirty="0" smtClean="0">
              <a:solidFill>
                <a:schemeClr val="bg1">
                  <a:lumMod val="85000"/>
                </a:schemeClr>
              </a:solidFill>
            </a:endParaRPr>
          </a:p>
          <a:p>
            <a:pPr lvl="1"/>
            <a:r>
              <a:rPr lang="en-US" dirty="0" smtClean="0">
                <a:solidFill>
                  <a:schemeClr val="bg1">
                    <a:lumMod val="85000"/>
                  </a:schemeClr>
                </a:solidFill>
              </a:rPr>
              <a:t>(4) Seldom Notices of Breach issued by ICANN to registrars.</a:t>
            </a:r>
          </a:p>
        </p:txBody>
      </p:sp>
    </p:spTree>
    <p:extLst>
      <p:ext uri="{BB962C8B-B14F-4D97-AF65-F5344CB8AC3E}">
        <p14:creationId xmlns="" xmlns:p14="http://schemas.microsoft.com/office/powerpoint/2010/main" val="285490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6CFCD-4CA3-E74D-829E-B7F24BF5A67E}"/>
              </a:ext>
            </a:extLst>
          </p:cNvPr>
          <p:cNvSpPr>
            <a:spLocks noGrp="1"/>
          </p:cNvSpPr>
          <p:nvPr>
            <p:ph type="title"/>
          </p:nvPr>
        </p:nvSpPr>
        <p:spPr/>
        <p:txBody>
          <a:bodyPr/>
          <a:lstStyle/>
          <a:p>
            <a:r>
              <a:rPr lang="en-US" dirty="0"/>
              <a:t>WHOIS1 Recs #5-9 – Data Accuracy</a:t>
            </a:r>
            <a:endParaRPr lang="en-US" i="1" dirty="0"/>
          </a:p>
        </p:txBody>
      </p:sp>
      <p:sp>
        <p:nvSpPr>
          <p:cNvPr id="4" name="Rectangle 3">
            <a:extLst>
              <a:ext uri="{FF2B5EF4-FFF2-40B4-BE49-F238E27FC236}">
                <a16:creationId xmlns:a16="http://schemas.microsoft.com/office/drawing/2014/main" xmlns="" id="{38F988C5-B7ED-7E49-86AD-5381C903D75D}"/>
              </a:ext>
            </a:extLst>
          </p:cNvPr>
          <p:cNvSpPr/>
          <p:nvPr/>
        </p:nvSpPr>
        <p:spPr>
          <a:xfrm>
            <a:off x="374904" y="671543"/>
            <a:ext cx="8502396" cy="4801314"/>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p>
          <a:p>
            <a:pPr marL="285750" indent="-285750">
              <a:buFont typeface="Arial" panose="020B0604020202020204" pitchFamily="34" charset="0"/>
              <a:buChar char="•"/>
            </a:pPr>
            <a:r>
              <a:rPr lang="en-US" dirty="0" smtClean="0">
                <a:solidFill>
                  <a:schemeClr val="bg1">
                    <a:lumMod val="85000"/>
                  </a:schemeClr>
                </a:solidFill>
              </a:rPr>
              <a:t>Measures now in </a:t>
            </a:r>
            <a:r>
              <a:rPr lang="en-US" dirty="0">
                <a:solidFill>
                  <a:schemeClr val="bg1">
                    <a:lumMod val="85000"/>
                  </a:schemeClr>
                </a:solidFill>
              </a:rPr>
              <a:t>effect or </a:t>
            </a:r>
            <a:r>
              <a:rPr lang="en-US" dirty="0" smtClean="0">
                <a:solidFill>
                  <a:schemeClr val="bg1">
                    <a:lumMod val="85000"/>
                  </a:schemeClr>
                </a:solidFill>
              </a:rPr>
              <a:t>taken </a:t>
            </a:r>
            <a:r>
              <a:rPr lang="en-US" dirty="0">
                <a:solidFill>
                  <a:schemeClr val="bg1">
                    <a:lumMod val="85000"/>
                  </a:schemeClr>
                </a:solidFill>
              </a:rPr>
              <a:t>by ICANN to progress </a:t>
            </a:r>
            <a:r>
              <a:rPr lang="en-US" dirty="0" err="1" smtClean="0">
                <a:solidFill>
                  <a:schemeClr val="bg1">
                    <a:lumMod val="85000"/>
                  </a:schemeClr>
                </a:solidFill>
              </a:rPr>
              <a:t>WHOIS</a:t>
            </a:r>
            <a:r>
              <a:rPr lang="en-US" dirty="0" smtClean="0">
                <a:solidFill>
                  <a:schemeClr val="bg1">
                    <a:lumMod val="85000"/>
                  </a:schemeClr>
                </a:solidFill>
              </a:rPr>
              <a:t> accuracy:</a:t>
            </a:r>
          </a:p>
          <a:p>
            <a:pPr marL="800100" lvl="1" indent="-342900">
              <a:buAutoNum type="arabicParenBoth"/>
            </a:pP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Informational </a:t>
            </a:r>
            <a:r>
              <a:rPr lang="en-US" dirty="0" smtClean="0">
                <a:solidFill>
                  <a:schemeClr val="bg1">
                    <a:lumMod val="85000"/>
                  </a:schemeClr>
                </a:solidFill>
              </a:rPr>
              <a:t>Website</a:t>
            </a:r>
          </a:p>
          <a:p>
            <a:pPr marL="800100" lvl="1" indent="-342900">
              <a:buAutoNum type="arabicParenBoth"/>
            </a:pPr>
            <a:r>
              <a:rPr lang="en-US" dirty="0" smtClean="0">
                <a:solidFill>
                  <a:schemeClr val="bg1">
                    <a:lumMod val="85000"/>
                  </a:schemeClr>
                </a:solidFill>
              </a:rPr>
              <a:t>2013 </a:t>
            </a:r>
            <a:r>
              <a:rPr lang="en-US" dirty="0" err="1">
                <a:solidFill>
                  <a:schemeClr val="bg1">
                    <a:lumMod val="85000"/>
                  </a:schemeClr>
                </a:solidFill>
              </a:rPr>
              <a:t>RAA</a:t>
            </a:r>
            <a:r>
              <a:rPr lang="en-US" dirty="0">
                <a:solidFill>
                  <a:schemeClr val="bg1">
                    <a:lumMod val="85000"/>
                  </a:schemeClr>
                </a:solidFill>
              </a:rPr>
              <a:t> introduced contractual obligations </a:t>
            </a:r>
            <a:r>
              <a:rPr lang="en-US" dirty="0" smtClean="0">
                <a:solidFill>
                  <a:schemeClr val="bg1">
                    <a:lumMod val="85000"/>
                  </a:schemeClr>
                </a:solidFill>
              </a:rPr>
              <a:t>to </a:t>
            </a:r>
            <a:r>
              <a:rPr lang="en-US" dirty="0">
                <a:solidFill>
                  <a:schemeClr val="bg1">
                    <a:lumMod val="85000"/>
                  </a:schemeClr>
                </a:solidFill>
              </a:rPr>
              <a:t>validate and </a:t>
            </a:r>
            <a:r>
              <a:rPr lang="en-US" dirty="0" smtClean="0">
                <a:solidFill>
                  <a:schemeClr val="bg1">
                    <a:lumMod val="85000"/>
                  </a:schemeClr>
                </a:solidFill>
              </a:rPr>
              <a:t>verify data</a:t>
            </a:r>
          </a:p>
          <a:p>
            <a:pPr marL="800100" lvl="1" indent="-342900">
              <a:buAutoNum type="arabicParenBoth"/>
            </a:pPr>
            <a:r>
              <a:rPr lang="en-US" dirty="0" smtClean="0">
                <a:solidFill>
                  <a:schemeClr val="bg1">
                    <a:lumMod val="85000"/>
                  </a:schemeClr>
                </a:solidFill>
              </a:rPr>
              <a:t>ICANN </a:t>
            </a:r>
            <a:r>
              <a:rPr lang="en-US" dirty="0">
                <a:solidFill>
                  <a:schemeClr val="bg1">
                    <a:lumMod val="85000"/>
                  </a:schemeClr>
                </a:solidFill>
              </a:rPr>
              <a:t>is in the midst of developing a </a:t>
            </a:r>
            <a:r>
              <a:rPr lang="en-US" dirty="0" err="1">
                <a:solidFill>
                  <a:schemeClr val="bg1">
                    <a:lumMod val="85000"/>
                  </a:schemeClr>
                </a:solidFill>
              </a:rPr>
              <a:t>WHOIS</a:t>
            </a:r>
            <a:r>
              <a:rPr lang="en-US" dirty="0">
                <a:solidFill>
                  <a:schemeClr val="bg1">
                    <a:lumMod val="85000"/>
                  </a:schemeClr>
                </a:solidFill>
              </a:rPr>
              <a:t> Accuracy Reporting </a:t>
            </a:r>
            <a:r>
              <a:rPr lang="en-US" dirty="0" smtClean="0">
                <a:solidFill>
                  <a:schemeClr val="bg1">
                    <a:lumMod val="85000"/>
                  </a:schemeClr>
                </a:solidFill>
              </a:rPr>
              <a:t>System</a:t>
            </a:r>
          </a:p>
          <a:p>
            <a:pPr marL="800100" lvl="1" indent="-342900">
              <a:buAutoNum type="arabicParenBoth"/>
            </a:pPr>
            <a:r>
              <a:rPr lang="en-US" dirty="0" smtClean="0">
                <a:solidFill>
                  <a:schemeClr val="bg1">
                    <a:lumMod val="85000"/>
                  </a:schemeClr>
                </a:solidFill>
              </a:rPr>
              <a:t>The </a:t>
            </a:r>
            <a:r>
              <a:rPr lang="en-US" dirty="0" err="1" smtClean="0">
                <a:solidFill>
                  <a:schemeClr val="bg1">
                    <a:lumMod val="85000"/>
                  </a:schemeClr>
                </a:solidFill>
              </a:rPr>
              <a:t>WHOIS</a:t>
            </a:r>
            <a:r>
              <a:rPr lang="en-US" dirty="0" smtClean="0">
                <a:solidFill>
                  <a:schemeClr val="bg1">
                    <a:lumMod val="85000"/>
                  </a:schemeClr>
                </a:solidFill>
              </a:rPr>
              <a:t> </a:t>
            </a:r>
            <a:r>
              <a:rPr lang="en-US" dirty="0">
                <a:solidFill>
                  <a:schemeClr val="bg1">
                    <a:lumMod val="85000"/>
                  </a:schemeClr>
                </a:solidFill>
              </a:rPr>
              <a:t>Data Reminder Policy (</a:t>
            </a:r>
            <a:r>
              <a:rPr lang="en-US" dirty="0" err="1">
                <a:solidFill>
                  <a:schemeClr val="bg1">
                    <a:lumMod val="85000"/>
                  </a:schemeClr>
                </a:solidFill>
              </a:rPr>
              <a:t>WDRP</a:t>
            </a:r>
            <a:r>
              <a:rPr lang="en-US" dirty="0" smtClean="0">
                <a:solidFill>
                  <a:schemeClr val="bg1">
                    <a:lumMod val="85000"/>
                  </a:schemeClr>
                </a:solidFill>
              </a:rPr>
              <a:t>)</a:t>
            </a:r>
            <a:endParaRPr lang="en-US" b="1" dirty="0">
              <a:solidFill>
                <a:schemeClr val="bg1">
                  <a:lumMod val="85000"/>
                </a:schemeClr>
              </a:solidFill>
            </a:endParaRPr>
          </a:p>
          <a:p>
            <a:pPr marL="285750" indent="-285750">
              <a:buFont typeface="Arial" panose="020B0604020202020204" pitchFamily="34" charset="0"/>
              <a:buChar char="•"/>
            </a:pPr>
            <a:r>
              <a:rPr lang="en-US" dirty="0" smtClean="0">
                <a:solidFill>
                  <a:schemeClr val="bg1">
                    <a:lumMod val="85000"/>
                  </a:schemeClr>
                </a:solidFill>
              </a:rPr>
              <a:t>Registrant’s rights and responsibilities has been proactively promoted by ICANN</a:t>
            </a:r>
          </a:p>
          <a:p>
            <a:pPr marL="285750" indent="-285750">
              <a:buFont typeface="Arial" panose="020B0604020202020204" pitchFamily="34" charset="0"/>
              <a:buChar char="•"/>
            </a:pPr>
            <a:r>
              <a:rPr lang="en-US" dirty="0" smtClean="0">
                <a:solidFill>
                  <a:schemeClr val="bg1">
                    <a:lumMod val="85000"/>
                  </a:schemeClr>
                </a:solidFill>
              </a:rPr>
              <a:t>The requirements for Registrar to validate and verify WHOIS data are contractual obligations according to 2013 RAA.</a:t>
            </a:r>
          </a:p>
          <a:p>
            <a:pPr marL="285750" indent="-285750">
              <a:buFont typeface="Arial" panose="020B0604020202020204" pitchFamily="34" charset="0"/>
              <a:buChar char="•"/>
            </a:pPr>
            <a:r>
              <a:rPr lang="en-US" dirty="0" smtClean="0"/>
              <a:t>The effectiveness of WHOIS ARS</a:t>
            </a:r>
          </a:p>
          <a:p>
            <a:pPr lvl="1"/>
            <a:r>
              <a:rPr lang="en-US" dirty="0" smtClean="0"/>
              <a:t>(1) WHOIS ARS is an effective way improve WHOIS accuracy.</a:t>
            </a:r>
            <a:endParaRPr lang="zh-CN" altLang="en-US" dirty="0" smtClean="0"/>
          </a:p>
          <a:p>
            <a:pPr lvl="1"/>
            <a:r>
              <a:rPr lang="en-US" dirty="0" smtClean="0"/>
              <a:t>(2) It is suspected that registrars haven't validated and verified WHOIS data upon registration.</a:t>
            </a:r>
            <a:endParaRPr lang="zh-CN" altLang="en-US" dirty="0" smtClean="0"/>
          </a:p>
          <a:p>
            <a:pPr lvl="1"/>
            <a:r>
              <a:rPr lang="en-US" dirty="0" smtClean="0"/>
              <a:t>(3) The confirmed WHOIS data inaccurate rate across the domain space is still high (30~40%), in line with the overall operability accuracy.</a:t>
            </a:r>
            <a:endParaRPr lang="zh-CN" altLang="en-US" dirty="0" smtClean="0"/>
          </a:p>
          <a:p>
            <a:pPr lvl="1"/>
            <a:r>
              <a:rPr lang="en-US" dirty="0" smtClean="0"/>
              <a:t>(4) Seldom Notices of Breach issued by ICANN to registrars.</a:t>
            </a:r>
          </a:p>
        </p:txBody>
      </p:sp>
    </p:spTree>
    <p:extLst>
      <p:ext uri="{BB962C8B-B14F-4D97-AF65-F5344CB8AC3E}">
        <p14:creationId xmlns="" xmlns:p14="http://schemas.microsoft.com/office/powerpoint/2010/main" val="2854905053"/>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xmlns=""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5422</TotalTime>
  <Words>2588</Words>
  <Application>Microsoft Office PowerPoint</Application>
  <PresentationFormat>全屏显示(4:3)</PresentationFormat>
  <Paragraphs>216</Paragraphs>
  <Slides>25</Slides>
  <Notes>1</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ICANNPPT_Arial_4x3_June 2017_potx</vt:lpstr>
      <vt:lpstr>WHOIS1 Recs #5-9: Data Accuracy</vt:lpstr>
      <vt:lpstr>WHOIS1 Recs # 5-9: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幻灯片 11</vt:lpstr>
      <vt:lpstr>幻灯片 12</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lpstr>WHOIS1 Recs #5-9 – Data Accuracy</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lili</cp:lastModifiedBy>
  <cp:revision>391</cp:revision>
  <cp:lastPrinted>2018-04-03T14:12:40Z</cp:lastPrinted>
  <dcterms:created xsi:type="dcterms:W3CDTF">2017-05-30T19:34:16Z</dcterms:created>
  <dcterms:modified xsi:type="dcterms:W3CDTF">2018-04-12T12:02:10Z</dcterms:modified>
</cp:coreProperties>
</file>