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6"/>
  </p:notesMasterIdLst>
  <p:sldIdLst>
    <p:sldId id="256" r:id="rId2"/>
    <p:sldId id="257" r:id="rId3"/>
    <p:sldId id="258" r:id="rId4"/>
    <p:sldId id="259"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1E64453-51D8-468E-9157-5B190B433099}">
  <a:tblStyle styleId="{31E64453-51D8-468E-9157-5B190B433099}"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9"/>
  </p:normalViewPr>
  <p:slideViewPr>
    <p:cSldViewPr snapToGrid="0">
      <p:cViewPr varScale="1">
        <p:scale>
          <a:sx n="144" d="100"/>
          <a:sy n="144" d="100"/>
        </p:scale>
        <p:origin x="720"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6c6017bbc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g6c6017bbc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47a1829a4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2" name="Google Shape;62;g47a1829a45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47a1829a45_0_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1" name="Google Shape;71;g47a1829a45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47a1829a45_0_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9" name="Google Shape;79;g47a1829a4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Background Slide">
  <p:cSld name="Blank Background Slide">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74904" y="34634"/>
            <a:ext cx="8013000" cy="338100"/>
          </a:xfrm>
          <a:prstGeom prst="rect">
            <a:avLst/>
          </a:prstGeom>
          <a:noFill/>
          <a:ln>
            <a:noFill/>
          </a:ln>
        </p:spPr>
        <p:txBody>
          <a:bodyPr spcFirstLastPara="1" wrap="square" lIns="0" tIns="45700" rIns="0" bIns="45700" anchor="t" anchorCtr="0">
            <a:noAutofit/>
          </a:bodyPr>
          <a:lstStyle>
            <a:lvl1pPr marR="0" lvl="0" algn="l" rtl="0">
              <a:lnSpc>
                <a:spcPct val="100000"/>
              </a:lnSpc>
              <a:spcBef>
                <a:spcPts val="0"/>
              </a:spcBef>
              <a:spcAft>
                <a:spcPts val="0"/>
              </a:spcAft>
              <a:buClr>
                <a:srgbClr val="0B3458"/>
              </a:buClr>
              <a:buSzPts val="2800"/>
              <a:buFont typeface="Arial"/>
              <a:buNone/>
              <a:defRPr sz="2800" b="1" i="0" u="none" strike="noStrike" cap="none">
                <a:solidFill>
                  <a:srgbClr val="0B3458"/>
                </a:solidFill>
                <a:latin typeface="Arial"/>
                <a:ea typeface="Arial"/>
                <a:cs typeface="Arial"/>
                <a:sym typeface="Arial"/>
              </a:defRPr>
            </a:lvl1pPr>
            <a:lvl2pPr lvl="1" algn="l" rtl="0">
              <a:lnSpc>
                <a:spcPct val="100000"/>
              </a:lnSpc>
              <a:spcBef>
                <a:spcPts val="0"/>
              </a:spcBef>
              <a:spcAft>
                <a:spcPts val="0"/>
              </a:spcAft>
              <a:buSzPts val="2800"/>
              <a:buNone/>
              <a:defRPr sz="1800"/>
            </a:lvl2pPr>
            <a:lvl3pPr lvl="2" algn="l" rtl="0">
              <a:lnSpc>
                <a:spcPct val="100000"/>
              </a:lnSpc>
              <a:spcBef>
                <a:spcPts val="0"/>
              </a:spcBef>
              <a:spcAft>
                <a:spcPts val="0"/>
              </a:spcAft>
              <a:buSzPts val="2800"/>
              <a:buNone/>
              <a:defRPr sz="1800"/>
            </a:lvl3pPr>
            <a:lvl4pPr lvl="3" algn="l" rtl="0">
              <a:lnSpc>
                <a:spcPct val="100000"/>
              </a:lnSpc>
              <a:spcBef>
                <a:spcPts val="0"/>
              </a:spcBef>
              <a:spcAft>
                <a:spcPts val="0"/>
              </a:spcAft>
              <a:buSzPts val="2800"/>
              <a:buNone/>
              <a:defRPr sz="1800"/>
            </a:lvl4pPr>
            <a:lvl5pPr lvl="4" algn="l" rtl="0">
              <a:lnSpc>
                <a:spcPct val="100000"/>
              </a:lnSpc>
              <a:spcBef>
                <a:spcPts val="0"/>
              </a:spcBef>
              <a:spcAft>
                <a:spcPts val="0"/>
              </a:spcAft>
              <a:buSzPts val="2800"/>
              <a:buNone/>
              <a:defRPr sz="1800"/>
            </a:lvl5pPr>
            <a:lvl6pPr lvl="5" algn="l" rtl="0">
              <a:lnSpc>
                <a:spcPct val="100000"/>
              </a:lnSpc>
              <a:spcBef>
                <a:spcPts val="0"/>
              </a:spcBef>
              <a:spcAft>
                <a:spcPts val="0"/>
              </a:spcAft>
              <a:buSzPts val="2800"/>
              <a:buNone/>
              <a:defRPr sz="1800"/>
            </a:lvl6pPr>
            <a:lvl7pPr lvl="6" algn="l" rtl="0">
              <a:lnSpc>
                <a:spcPct val="100000"/>
              </a:lnSpc>
              <a:spcBef>
                <a:spcPts val="0"/>
              </a:spcBef>
              <a:spcAft>
                <a:spcPts val="0"/>
              </a:spcAft>
              <a:buSzPts val="2800"/>
              <a:buNone/>
              <a:defRPr sz="1800"/>
            </a:lvl7pPr>
            <a:lvl8pPr lvl="7" algn="l" rtl="0">
              <a:lnSpc>
                <a:spcPct val="100000"/>
              </a:lnSpc>
              <a:spcBef>
                <a:spcPts val="0"/>
              </a:spcBef>
              <a:spcAft>
                <a:spcPts val="0"/>
              </a:spcAft>
              <a:buSzPts val="2800"/>
              <a:buNone/>
              <a:defRPr sz="1800"/>
            </a:lvl8pPr>
            <a:lvl9pPr lvl="8" algn="l" rtl="0">
              <a:lnSpc>
                <a:spcPct val="100000"/>
              </a:lnSpc>
              <a:spcBef>
                <a:spcPts val="0"/>
              </a:spcBef>
              <a:spcAft>
                <a:spcPts val="0"/>
              </a:spcAft>
              <a:buSzPts val="2800"/>
              <a:buNone/>
              <a:defRPr sz="1800"/>
            </a:lvl9pPr>
          </a:lstStyle>
          <a:p>
            <a:endParaRPr/>
          </a:p>
        </p:txBody>
      </p:sp>
      <p:sp>
        <p:nvSpPr>
          <p:cNvPr id="52" name="Google Shape;52;p1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sz="1300"/>
            </a:lvl1pPr>
            <a:lvl2pPr lvl="1">
              <a:buNone/>
              <a:defRPr sz="1300"/>
            </a:lvl2pPr>
            <a:lvl3pPr lvl="2">
              <a:buNone/>
              <a:defRPr sz="1300"/>
            </a:lvl3pPr>
            <a:lvl4pPr lvl="3">
              <a:buNone/>
              <a:defRPr sz="1300"/>
            </a:lvl4pPr>
            <a:lvl5pPr lvl="4">
              <a:buNone/>
              <a:defRPr sz="1300"/>
            </a:lvl5pPr>
            <a:lvl6pPr lvl="5">
              <a:buNone/>
              <a:defRPr sz="1300"/>
            </a:lvl6pPr>
            <a:lvl7pPr lvl="6">
              <a:buNone/>
              <a:defRPr sz="1300"/>
            </a:lvl7pPr>
            <a:lvl8pPr lvl="7">
              <a:buNone/>
              <a:defRPr sz="1300"/>
            </a:lvl8pPr>
            <a:lvl9pPr lvl="8">
              <a:buNone/>
              <a:defRPr sz="1300"/>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icann.org/en/system/files/files/rds-whois2-review-executive-summary-03sep19-en.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rgbClr val="0B3458"/>
              </a:buClr>
              <a:buSzPts val="3600"/>
              <a:buFont typeface="Arial"/>
              <a:buNone/>
            </a:pPr>
            <a:r>
              <a:rPr lang="en" sz="3600" b="1">
                <a:solidFill>
                  <a:srgbClr val="0B3458"/>
                </a:solidFill>
              </a:rPr>
              <a:t>Preliminary Assessment of the RDS-WHOIS2 Review Team Final Recommendations</a:t>
            </a:r>
            <a:endParaRPr/>
          </a:p>
        </p:txBody>
      </p:sp>
      <p:sp>
        <p:nvSpPr>
          <p:cNvPr id="58" name="Google Shape;58;p14"/>
          <p:cNvSpPr txBox="1">
            <a:spLocks noGrp="1"/>
          </p:cNvSpPr>
          <p:nvPr>
            <p:ph type="subTitle" idx="1"/>
          </p:nvPr>
        </p:nvSpPr>
        <p:spPr>
          <a:xfrm>
            <a:off x="311700" y="3123325"/>
            <a:ext cx="8520600" cy="792600"/>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B3458"/>
              </a:buClr>
              <a:buSzPts val="2400"/>
              <a:buFont typeface="Arial"/>
              <a:buNone/>
            </a:pPr>
            <a:r>
              <a:rPr lang="en" sz="1800" b="1">
                <a:solidFill>
                  <a:srgbClr val="0B3458"/>
                </a:solidFill>
              </a:rPr>
              <a:t>RDS Board Caucus Group Meeting with RDS-WHOIS2 Implementation Shepherds - 19 December 2019</a:t>
            </a:r>
            <a:endParaRPr sz="1800" b="1">
              <a:solidFill>
                <a:srgbClr val="0B3458"/>
              </a:solidFill>
            </a:endParaRPr>
          </a:p>
          <a:p>
            <a:pPr marL="0" lvl="0" indent="0" algn="l" rtl="0">
              <a:lnSpc>
                <a:spcPct val="90000"/>
              </a:lnSpc>
              <a:spcBef>
                <a:spcPts val="0"/>
              </a:spcBef>
              <a:spcAft>
                <a:spcPts val="0"/>
              </a:spcAft>
              <a:buClr>
                <a:srgbClr val="0B3458"/>
              </a:buClr>
              <a:buSzPts val="2400"/>
              <a:buFont typeface="Arial"/>
              <a:buNone/>
            </a:pPr>
            <a:endParaRPr sz="1800" b="1">
              <a:solidFill>
                <a:srgbClr val="0B3458"/>
              </a:solidFill>
            </a:endParaRPr>
          </a:p>
          <a:p>
            <a:pPr marL="0" lvl="0" indent="0" algn="l" rtl="0">
              <a:lnSpc>
                <a:spcPct val="90000"/>
              </a:lnSpc>
              <a:spcBef>
                <a:spcPts val="0"/>
              </a:spcBef>
              <a:spcAft>
                <a:spcPts val="0"/>
              </a:spcAft>
              <a:buClr>
                <a:srgbClr val="0B3458"/>
              </a:buClr>
              <a:buSzPts val="2400"/>
              <a:buFont typeface="Arial"/>
              <a:buNone/>
            </a:pPr>
            <a:r>
              <a:rPr lang="en" sz="1200" b="1">
                <a:solidFill>
                  <a:srgbClr val="0B3458"/>
                </a:solidFill>
              </a:rPr>
              <a:t>Link to Executive Summary and Final Recommendations - </a:t>
            </a:r>
            <a:r>
              <a:rPr lang="en" sz="1200" b="1" u="sng">
                <a:solidFill>
                  <a:schemeClr val="hlink"/>
                </a:solidFill>
                <a:hlinkClick r:id="rId3"/>
              </a:rPr>
              <a:t>https://www.icann.org/en/system/files/files/rds-whois2-review-executive-summary-03sep19-en.pdf</a:t>
            </a:r>
            <a:r>
              <a:rPr lang="en" sz="1200" b="1">
                <a:solidFill>
                  <a:srgbClr val="0B3458"/>
                </a:solidFill>
              </a:rPr>
              <a:t> </a:t>
            </a:r>
            <a:endParaRPr sz="1200" b="1">
              <a:solidFill>
                <a:srgbClr val="0B3458"/>
              </a:solidFill>
            </a:endParaRPr>
          </a:p>
          <a:p>
            <a:pPr marL="0" lvl="0" indent="0" algn="l" rtl="0">
              <a:lnSpc>
                <a:spcPct val="90000"/>
              </a:lnSpc>
              <a:spcBef>
                <a:spcPts val="1600"/>
              </a:spcBef>
              <a:spcAft>
                <a:spcPts val="1600"/>
              </a:spcAft>
              <a:buClr>
                <a:srgbClr val="0B3458"/>
              </a:buClr>
              <a:buSzPts val="2400"/>
              <a:buFont typeface="Arial"/>
              <a:buNone/>
            </a:pPr>
            <a:endParaRPr sz="1400"/>
          </a:p>
        </p:txBody>
      </p:sp>
      <p:sp>
        <p:nvSpPr>
          <p:cNvPr id="59" name="Google Shape;59;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5"/>
          <p:cNvSpPr/>
          <p:nvPr/>
        </p:nvSpPr>
        <p:spPr>
          <a:xfrm>
            <a:off x="285600" y="453750"/>
            <a:ext cx="8572800" cy="4488300"/>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 i="1">
                <a:solidFill>
                  <a:schemeClr val="dk2"/>
                </a:solidFill>
              </a:rPr>
              <a:t>Preliminary assessment that attempts to identify areas where your guidance would be helpful, in an effort to fully understand the intent of recommendations. </a:t>
            </a:r>
            <a:endParaRPr i="1">
              <a:solidFill>
                <a:schemeClr val="dk2"/>
              </a:solidFill>
            </a:endParaRPr>
          </a:p>
          <a:p>
            <a:pPr marL="0" marR="0" lvl="0" indent="0" algn="l" rtl="0">
              <a:lnSpc>
                <a:spcPct val="100000"/>
              </a:lnSpc>
              <a:spcBef>
                <a:spcPts val="0"/>
              </a:spcBef>
              <a:spcAft>
                <a:spcPts val="0"/>
              </a:spcAft>
              <a:buNone/>
            </a:pPr>
            <a:endParaRPr sz="1800">
              <a:solidFill>
                <a:schemeClr val="dk2"/>
              </a:solidFill>
            </a:endParaRPr>
          </a:p>
          <a:p>
            <a:pPr marL="0" marR="0" lvl="0" indent="0" algn="l" rtl="0">
              <a:lnSpc>
                <a:spcPct val="100000"/>
              </a:lnSpc>
              <a:spcBef>
                <a:spcPts val="0"/>
              </a:spcBef>
              <a:spcAft>
                <a:spcPts val="0"/>
              </a:spcAft>
              <a:buNone/>
            </a:pPr>
            <a:endParaRPr sz="1800">
              <a:solidFill>
                <a:schemeClr val="dk2"/>
              </a:solidFill>
            </a:endParaRPr>
          </a:p>
          <a:p>
            <a:pPr marL="457200" marR="0" lvl="0" indent="0" algn="l" rtl="0">
              <a:lnSpc>
                <a:spcPct val="100000"/>
              </a:lnSpc>
              <a:spcBef>
                <a:spcPts val="0"/>
              </a:spcBef>
              <a:spcAft>
                <a:spcPts val="0"/>
              </a:spcAft>
              <a:buNone/>
            </a:pPr>
            <a:endParaRPr sz="1800">
              <a:solidFill>
                <a:schemeClr val="dk2"/>
              </a:solidFill>
            </a:endParaRPr>
          </a:p>
          <a:p>
            <a:pPr marL="0" marR="0" lvl="0" indent="0" algn="l" rtl="0">
              <a:lnSpc>
                <a:spcPct val="100000"/>
              </a:lnSpc>
              <a:spcBef>
                <a:spcPts val="0"/>
              </a:spcBef>
              <a:spcAft>
                <a:spcPts val="0"/>
              </a:spcAft>
              <a:buClr>
                <a:srgbClr val="000000"/>
              </a:buClr>
              <a:buSzPts val="1100"/>
              <a:buFont typeface="Arial"/>
              <a:buNone/>
            </a:pPr>
            <a:endParaRPr sz="2400">
              <a:solidFill>
                <a:schemeClr val="dk2"/>
              </a:solidFill>
            </a:endParaRPr>
          </a:p>
        </p:txBody>
      </p:sp>
      <p:sp>
        <p:nvSpPr>
          <p:cNvPr id="65" name="Google Shape;65;p15"/>
          <p:cNvSpPr txBox="1">
            <a:spLocks noGrp="1"/>
          </p:cNvSpPr>
          <p:nvPr>
            <p:ph type="title"/>
          </p:nvPr>
        </p:nvSpPr>
        <p:spPr>
          <a:xfrm>
            <a:off x="374904" y="34634"/>
            <a:ext cx="8013000" cy="338100"/>
          </a:xfrm>
          <a:prstGeom prst="rect">
            <a:avLst/>
          </a:prstGeom>
          <a:noFill/>
          <a:ln>
            <a:noFill/>
          </a:ln>
        </p:spPr>
        <p:txBody>
          <a:bodyPr spcFirstLastPara="1" wrap="square" lIns="0" tIns="45700" rIns="0" bIns="45700" anchor="t" anchorCtr="0">
            <a:noAutofit/>
          </a:bodyPr>
          <a:lstStyle/>
          <a:p>
            <a:pPr marL="0" lvl="0" indent="0" algn="just" rtl="0">
              <a:spcBef>
                <a:spcPts val="0"/>
              </a:spcBef>
              <a:spcAft>
                <a:spcPts val="0"/>
              </a:spcAft>
              <a:buClr>
                <a:schemeClr val="dk1"/>
              </a:buClr>
              <a:buSzPts val="2800"/>
              <a:buFont typeface="Arial"/>
              <a:buNone/>
            </a:pPr>
            <a:r>
              <a:rPr lang="en" sz="2000"/>
              <a:t>Meeting Objectives</a:t>
            </a:r>
            <a:endParaRPr sz="2520"/>
          </a:p>
        </p:txBody>
      </p:sp>
      <p:graphicFrame>
        <p:nvGraphicFramePr>
          <p:cNvPr id="66" name="Google Shape;66;p15"/>
          <p:cNvGraphicFramePr/>
          <p:nvPr/>
        </p:nvGraphicFramePr>
        <p:xfrm>
          <a:off x="565500" y="1114825"/>
          <a:ext cx="7913100" cy="3200190"/>
        </p:xfrm>
        <a:graphic>
          <a:graphicData uri="http://schemas.openxmlformats.org/drawingml/2006/table">
            <a:tbl>
              <a:tblPr>
                <a:noFill/>
                <a:tableStyleId>{31E64453-51D8-468E-9157-5B190B433099}</a:tableStyleId>
              </a:tblPr>
              <a:tblGrid>
                <a:gridCol w="1852975">
                  <a:extLst>
                    <a:ext uri="{9D8B030D-6E8A-4147-A177-3AD203B41FA5}">
                      <a16:colId xmlns:a16="http://schemas.microsoft.com/office/drawing/2014/main" val="20000"/>
                    </a:ext>
                  </a:extLst>
                </a:gridCol>
                <a:gridCol w="6060125">
                  <a:extLst>
                    <a:ext uri="{9D8B030D-6E8A-4147-A177-3AD203B41FA5}">
                      <a16:colId xmlns:a16="http://schemas.microsoft.com/office/drawing/2014/main" val="20001"/>
                    </a:ext>
                  </a:extLst>
                </a:gridCol>
              </a:tblGrid>
              <a:tr h="549825">
                <a:tc rowSpan="7">
                  <a:txBody>
                    <a:bodyPr/>
                    <a:lstStyle/>
                    <a:p>
                      <a:pPr marL="0" lvl="0" indent="0" algn="ctr" rtl="0">
                        <a:spcBef>
                          <a:spcPts val="0"/>
                        </a:spcBef>
                        <a:spcAft>
                          <a:spcPts val="0"/>
                        </a:spcAft>
                        <a:buNone/>
                      </a:pPr>
                      <a:r>
                        <a:rPr lang="en" b="1">
                          <a:solidFill>
                            <a:schemeClr val="lt1"/>
                          </a:solidFill>
                        </a:rPr>
                        <a:t>22 RDS-WHOIS2 Final Recommendations</a:t>
                      </a:r>
                      <a:endParaRPr b="1">
                        <a:solidFill>
                          <a:schemeClr val="lt1"/>
                        </a:solidFill>
                      </a:endParaRPr>
                    </a:p>
                  </a:txBody>
                  <a:tcPr marL="91425" marR="91425" marT="91425" marB="91425" anchor="ctr">
                    <a:lnL w="9525" cap="flat" cmpd="sng">
                      <a:solidFill>
                        <a:srgbClr val="FFFFFF"/>
                      </a:solidFill>
                      <a:prstDash val="solid"/>
                      <a:round/>
                      <a:headEnd type="none" w="sm" len="sm"/>
                      <a:tailEnd type="none" w="sm" len="sm"/>
                    </a:lnL>
                    <a:lnR w="9525" cap="flat" cmpd="sng">
                      <a:solidFill>
                        <a:srgbClr val="FFFFFF"/>
                      </a:solidFill>
                      <a:prstDash val="solid"/>
                      <a:round/>
                      <a:headEnd type="none" w="sm" len="sm"/>
                      <a:tailEnd type="none" w="sm" len="sm"/>
                    </a:lnR>
                    <a:lnT w="9525" cap="flat" cmpd="sng">
                      <a:solidFill>
                        <a:srgbClr val="FFFFFF"/>
                      </a:solidFill>
                      <a:prstDash val="solid"/>
                      <a:round/>
                      <a:headEnd type="none" w="sm" len="sm"/>
                      <a:tailEnd type="none" w="sm" len="sm"/>
                    </a:lnT>
                    <a:lnB w="9525" cap="flat" cmpd="sng">
                      <a:solidFill>
                        <a:srgbClr val="FFFFFF"/>
                      </a:solidFill>
                      <a:prstDash val="solid"/>
                      <a:round/>
                      <a:headEnd type="none" w="sm" len="sm"/>
                      <a:tailEnd type="none" w="sm" len="sm"/>
                    </a:lnB>
                    <a:solidFill>
                      <a:srgbClr val="073763"/>
                    </a:solidFill>
                  </a:tcPr>
                </a:tc>
                <a:tc>
                  <a:txBody>
                    <a:bodyPr/>
                    <a:lstStyle/>
                    <a:p>
                      <a:pPr marL="0" lvl="0" indent="0" algn="l" rtl="0">
                        <a:spcBef>
                          <a:spcPts val="0"/>
                        </a:spcBef>
                        <a:spcAft>
                          <a:spcPts val="0"/>
                        </a:spcAft>
                        <a:buNone/>
                      </a:pPr>
                      <a:r>
                        <a:rPr lang="en"/>
                        <a:t>7 recs. - no significant implementation issues/concerns (</a:t>
                      </a:r>
                      <a:r>
                        <a:rPr lang="en">
                          <a:solidFill>
                            <a:schemeClr val="dk1"/>
                          </a:solidFill>
                        </a:rPr>
                        <a:t>R3.1, R10.2, R11.2, R12.1, R15.1, LE.1, CC.3)</a:t>
                      </a:r>
                      <a:endParaRPr/>
                    </a:p>
                  </a:txBody>
                  <a:tcPr marL="91425" marR="91425" marT="91425" marB="91425" anchor="ctr">
                    <a:lnL w="9525" cap="flat" cmpd="sng">
                      <a:solidFill>
                        <a:srgbClr val="FFFFFF"/>
                      </a:solidFill>
                      <a:prstDash val="solid"/>
                      <a:round/>
                      <a:headEnd type="none" w="sm" len="sm"/>
                      <a:tailEnd type="none" w="sm" len="sm"/>
                    </a:lnL>
                    <a:lnR w="9525" cap="flat" cmpd="sng">
                      <a:solidFill>
                        <a:srgbClr val="1C4587"/>
                      </a:solidFill>
                      <a:prstDash val="solid"/>
                      <a:round/>
                      <a:headEnd type="none" w="sm" len="sm"/>
                      <a:tailEnd type="none" w="sm" len="sm"/>
                    </a:lnR>
                    <a:lnT w="9525" cap="flat" cmpd="sng">
                      <a:solidFill>
                        <a:srgbClr val="1C4587"/>
                      </a:solidFill>
                      <a:prstDash val="solid"/>
                      <a:round/>
                      <a:headEnd type="none" w="sm" len="sm"/>
                      <a:tailEnd type="none" w="sm" len="sm"/>
                    </a:lnT>
                    <a:lnB w="9525" cap="flat" cmpd="sng">
                      <a:solidFill>
                        <a:srgbClr val="1C4587"/>
                      </a:solidFill>
                      <a:prstDash val="solid"/>
                      <a:round/>
                      <a:headEnd type="none" w="sm" len="sm"/>
                      <a:tailEnd type="none" w="sm" len="sm"/>
                    </a:lnB>
                  </a:tcPr>
                </a:tc>
                <a:extLst>
                  <a:ext uri="{0D108BD9-81ED-4DB2-BD59-A6C34878D82A}">
                    <a16:rowId xmlns:a16="http://schemas.microsoft.com/office/drawing/2014/main" val="10000"/>
                  </a:ext>
                </a:extLst>
              </a:tr>
              <a:tr h="358425">
                <a:tc vMerge="1">
                  <a:txBody>
                    <a:bodyPr/>
                    <a:lstStyle/>
                    <a:p>
                      <a:endParaRPr lang="en-US"/>
                    </a:p>
                  </a:txBody>
                  <a:tcPr/>
                </a:tc>
                <a:tc>
                  <a:txBody>
                    <a:bodyPr/>
                    <a:lstStyle/>
                    <a:p>
                      <a:pPr marL="0" lvl="0" indent="0" algn="l" rtl="0">
                        <a:spcBef>
                          <a:spcPts val="0"/>
                        </a:spcBef>
                        <a:spcAft>
                          <a:spcPts val="0"/>
                        </a:spcAft>
                        <a:buNone/>
                      </a:pPr>
                      <a:r>
                        <a:rPr lang="en"/>
                        <a:t>1 rec. - potentially requiring policy development (CC.1)</a:t>
                      </a:r>
                      <a:endParaRPr/>
                    </a:p>
                  </a:txBody>
                  <a:tcPr marL="91425" marR="91425" marT="91425" marB="91425">
                    <a:lnL w="9525" cap="flat" cmpd="sng">
                      <a:solidFill>
                        <a:srgbClr val="FFFFFF"/>
                      </a:solidFill>
                      <a:prstDash val="solid"/>
                      <a:round/>
                      <a:headEnd type="none" w="sm" len="sm"/>
                      <a:tailEnd type="none" w="sm" len="sm"/>
                    </a:lnL>
                    <a:lnT w="9525" cap="flat" cmpd="sng">
                      <a:solidFill>
                        <a:srgbClr val="1C4587"/>
                      </a:solidFill>
                      <a:prstDash val="solid"/>
                      <a:round/>
                      <a:headEnd type="none" w="sm" len="sm"/>
                      <a:tailEnd type="none" w="sm" len="sm"/>
                    </a:lnT>
                  </a:tcPr>
                </a:tc>
                <a:extLst>
                  <a:ext uri="{0D108BD9-81ED-4DB2-BD59-A6C34878D82A}">
                    <a16:rowId xmlns:a16="http://schemas.microsoft.com/office/drawing/2014/main" val="10001"/>
                  </a:ext>
                </a:extLst>
              </a:tr>
              <a:tr h="358425">
                <a:tc vMerge="1">
                  <a:txBody>
                    <a:bodyPr/>
                    <a:lstStyle/>
                    <a:p>
                      <a:endParaRPr lang="en-US"/>
                    </a:p>
                  </a:txBody>
                  <a:tcPr/>
                </a:tc>
                <a:tc>
                  <a:txBody>
                    <a:bodyPr/>
                    <a:lstStyle/>
                    <a:p>
                      <a:pPr marL="0" lvl="0" indent="0" algn="l" rtl="0">
                        <a:spcBef>
                          <a:spcPts val="0"/>
                        </a:spcBef>
                        <a:spcAft>
                          <a:spcPts val="0"/>
                        </a:spcAft>
                        <a:buNone/>
                      </a:pPr>
                      <a:r>
                        <a:rPr lang="en"/>
                        <a:t>1 rec. - potentially requiring contract amendment (SG.1)</a:t>
                      </a:r>
                      <a:endParaRPr/>
                    </a:p>
                  </a:txBody>
                  <a:tcPr marL="91425" marR="91425" marT="91425" marB="91425">
                    <a:lnL w="9525" cap="flat" cmpd="sng">
                      <a:solidFill>
                        <a:srgbClr val="FFFFFF"/>
                      </a:solidFill>
                      <a:prstDash val="solid"/>
                      <a:round/>
                      <a:headEnd type="none" w="sm" len="sm"/>
                      <a:tailEnd type="none" w="sm" len="sm"/>
                    </a:lnL>
                  </a:tcPr>
                </a:tc>
                <a:extLst>
                  <a:ext uri="{0D108BD9-81ED-4DB2-BD59-A6C34878D82A}">
                    <a16:rowId xmlns:a16="http://schemas.microsoft.com/office/drawing/2014/main" val="10002"/>
                  </a:ext>
                </a:extLst>
              </a:tr>
              <a:tr h="385525">
                <a:tc vMerge="1">
                  <a:txBody>
                    <a:bodyPr/>
                    <a:lstStyle/>
                    <a:p>
                      <a:endParaRPr lang="en-US"/>
                    </a:p>
                  </a:txBody>
                  <a:tcPr/>
                </a:tc>
                <a:tc>
                  <a:txBody>
                    <a:bodyPr/>
                    <a:lstStyle/>
                    <a:p>
                      <a:pPr marL="0" lvl="0" indent="0" algn="l" rtl="0">
                        <a:spcBef>
                          <a:spcPts val="0"/>
                        </a:spcBef>
                        <a:spcAft>
                          <a:spcPts val="0"/>
                        </a:spcAft>
                        <a:buNone/>
                      </a:pPr>
                      <a:r>
                        <a:rPr lang="en"/>
                        <a:t>3 recs - potentially impacted by GDPR and EPDP Work (R4.1, R4.2, R5.1)</a:t>
                      </a:r>
                      <a:endParaRPr/>
                    </a:p>
                  </a:txBody>
                  <a:tcPr marL="91425" marR="91425" marT="91425" marB="91425">
                    <a:lnL w="9525" cap="flat" cmpd="sng">
                      <a:solidFill>
                        <a:srgbClr val="FFFFFF"/>
                      </a:solidFill>
                      <a:prstDash val="solid"/>
                      <a:round/>
                      <a:headEnd type="none" w="sm" len="sm"/>
                      <a:tailEnd type="none" w="sm" len="sm"/>
                    </a:lnL>
                  </a:tcPr>
                </a:tc>
                <a:extLst>
                  <a:ext uri="{0D108BD9-81ED-4DB2-BD59-A6C34878D82A}">
                    <a16:rowId xmlns:a16="http://schemas.microsoft.com/office/drawing/2014/main" val="10003"/>
                  </a:ext>
                </a:extLst>
              </a:tr>
              <a:tr h="602200">
                <a:tc vMerge="1">
                  <a:txBody>
                    <a:bodyPr/>
                    <a:lstStyle/>
                    <a:p>
                      <a:endParaRPr lang="en-US"/>
                    </a:p>
                  </a:txBody>
                  <a:tcPr/>
                </a:tc>
                <a:tc>
                  <a:txBody>
                    <a:bodyPr/>
                    <a:lstStyle/>
                    <a:p>
                      <a:pPr marL="0" lvl="0" indent="0" algn="l" rtl="0">
                        <a:spcBef>
                          <a:spcPts val="0"/>
                        </a:spcBef>
                        <a:spcAft>
                          <a:spcPts val="0"/>
                        </a:spcAft>
                        <a:buNone/>
                      </a:pPr>
                      <a:r>
                        <a:rPr lang="en"/>
                        <a:t>8 recs. - requiring specific clarification from RDS-WHOIS2 Review Team Shepherds (R1.1, R1.2, R1.3, R3.2, R11.1, LE.2, CC.2, BY.1)</a:t>
                      </a:r>
                      <a:endParaRPr/>
                    </a:p>
                  </a:txBody>
                  <a:tcPr marL="91425" marR="91425" marT="91425" marB="91425">
                    <a:lnL w="9525" cap="flat" cmpd="sng">
                      <a:solidFill>
                        <a:srgbClr val="FFFFFF"/>
                      </a:solidFill>
                      <a:prstDash val="solid"/>
                      <a:round/>
                      <a:headEnd type="none" w="sm" len="sm"/>
                      <a:tailEnd type="none" w="sm" len="sm"/>
                    </a:lnL>
                  </a:tcPr>
                </a:tc>
                <a:extLst>
                  <a:ext uri="{0D108BD9-81ED-4DB2-BD59-A6C34878D82A}">
                    <a16:rowId xmlns:a16="http://schemas.microsoft.com/office/drawing/2014/main" val="10004"/>
                  </a:ext>
                </a:extLst>
              </a:tr>
              <a:tr h="358425">
                <a:tc vMerge="1">
                  <a:txBody>
                    <a:bodyPr/>
                    <a:lstStyle/>
                    <a:p>
                      <a:endParaRPr lang="en-US"/>
                    </a:p>
                  </a:txBody>
                  <a:tcPr/>
                </a:tc>
                <a:tc>
                  <a:txBody>
                    <a:bodyPr/>
                    <a:lstStyle/>
                    <a:p>
                      <a:pPr marL="0" lvl="0" indent="0" algn="l" rtl="0">
                        <a:spcBef>
                          <a:spcPts val="0"/>
                        </a:spcBef>
                        <a:spcAft>
                          <a:spcPts val="0"/>
                        </a:spcAft>
                        <a:buNone/>
                      </a:pPr>
                      <a:r>
                        <a:rPr lang="en"/>
                        <a:t>1 rec - intended for GNSO (CC.4)</a:t>
                      </a:r>
                      <a:endParaRPr/>
                    </a:p>
                  </a:txBody>
                  <a:tcPr marL="91425" marR="91425" marT="91425" marB="91425">
                    <a:lnL w="9525" cap="flat" cmpd="sng">
                      <a:solidFill>
                        <a:srgbClr val="FFFFFF"/>
                      </a:solidFill>
                      <a:prstDash val="solid"/>
                      <a:round/>
                      <a:headEnd type="none" w="sm" len="sm"/>
                      <a:tailEnd type="none" w="sm" len="sm"/>
                    </a:lnL>
                  </a:tcPr>
                </a:tc>
                <a:extLst>
                  <a:ext uri="{0D108BD9-81ED-4DB2-BD59-A6C34878D82A}">
                    <a16:rowId xmlns:a16="http://schemas.microsoft.com/office/drawing/2014/main" val="10005"/>
                  </a:ext>
                </a:extLst>
              </a:tr>
              <a:tr h="358425">
                <a:tc vMerge="1">
                  <a:txBody>
                    <a:bodyPr/>
                    <a:lstStyle/>
                    <a:p>
                      <a:endParaRPr lang="en-US"/>
                    </a:p>
                  </a:txBody>
                  <a:tcPr/>
                </a:tc>
                <a:tc>
                  <a:txBody>
                    <a:bodyPr/>
                    <a:lstStyle/>
                    <a:p>
                      <a:pPr marL="0" lvl="0" indent="0" algn="l" rtl="0">
                        <a:spcBef>
                          <a:spcPts val="0"/>
                        </a:spcBef>
                        <a:spcAft>
                          <a:spcPts val="0"/>
                        </a:spcAft>
                        <a:buNone/>
                      </a:pPr>
                      <a:r>
                        <a:rPr lang="en"/>
                        <a:t>1 rec - potential timing challenges (R10.1)</a:t>
                      </a:r>
                      <a:endParaRPr/>
                    </a:p>
                  </a:txBody>
                  <a:tcPr marL="91425" marR="91425" marT="91425" marB="91425">
                    <a:lnL w="9525" cap="flat" cmpd="sng">
                      <a:solidFill>
                        <a:srgbClr val="FFFFFF"/>
                      </a:solidFill>
                      <a:prstDash val="solid"/>
                      <a:round/>
                      <a:headEnd type="none" w="sm" len="sm"/>
                      <a:tailEnd type="none" w="sm" len="sm"/>
                    </a:lnL>
                  </a:tcPr>
                </a:tc>
                <a:extLst>
                  <a:ext uri="{0D108BD9-81ED-4DB2-BD59-A6C34878D82A}">
                    <a16:rowId xmlns:a16="http://schemas.microsoft.com/office/drawing/2014/main" val="10006"/>
                  </a:ext>
                </a:extLst>
              </a:tr>
            </a:tbl>
          </a:graphicData>
        </a:graphic>
      </p:graphicFrame>
      <p:sp>
        <p:nvSpPr>
          <p:cNvPr id="67" name="Google Shape;67;p15"/>
          <p:cNvSpPr txBox="1"/>
          <p:nvPr/>
        </p:nvSpPr>
        <p:spPr>
          <a:xfrm>
            <a:off x="565500" y="4310225"/>
            <a:ext cx="8013000" cy="404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i="1">
                <a:solidFill>
                  <a:schemeClr val="dk2"/>
                </a:solidFill>
              </a:rPr>
              <a:t>Content should not be perceived as reflective of Board decision on recommendations, rather should be considered as initial thoughts to begin our dialogue.</a:t>
            </a:r>
            <a:endParaRPr/>
          </a:p>
        </p:txBody>
      </p:sp>
      <p:sp>
        <p:nvSpPr>
          <p:cNvPr id="68" name="Google Shape;68;p15"/>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p:nvPr/>
        </p:nvSpPr>
        <p:spPr>
          <a:xfrm>
            <a:off x="261750" y="663500"/>
            <a:ext cx="8620500" cy="4236000"/>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lvl="0" indent="0" algn="l" rtl="0">
              <a:spcBef>
                <a:spcPts val="0"/>
              </a:spcBef>
              <a:spcAft>
                <a:spcPts val="0"/>
              </a:spcAft>
              <a:buNone/>
            </a:pPr>
            <a:endParaRPr b="1" u="sng" dirty="0">
              <a:solidFill>
                <a:schemeClr val="dk1"/>
              </a:solidFill>
            </a:endParaRPr>
          </a:p>
          <a:p>
            <a:pPr marL="0" lvl="0" indent="0" algn="l" rtl="0">
              <a:spcBef>
                <a:spcPts val="0"/>
              </a:spcBef>
              <a:spcAft>
                <a:spcPts val="0"/>
              </a:spcAft>
              <a:buNone/>
            </a:pPr>
            <a:endParaRPr b="1" u="sng" dirty="0">
              <a:solidFill>
                <a:schemeClr val="dk1"/>
              </a:solidFill>
            </a:endParaRPr>
          </a:p>
          <a:p>
            <a:pPr marL="0" lvl="0" indent="0" algn="l" rtl="0">
              <a:spcBef>
                <a:spcPts val="0"/>
              </a:spcBef>
              <a:spcAft>
                <a:spcPts val="0"/>
              </a:spcAft>
              <a:buNone/>
            </a:pPr>
            <a:endParaRPr b="1" u="sng" dirty="0">
              <a:solidFill>
                <a:schemeClr val="dk1"/>
              </a:solidFill>
            </a:endParaRPr>
          </a:p>
          <a:p>
            <a:pPr marL="0" lvl="0" indent="0" algn="l" rtl="0">
              <a:spcBef>
                <a:spcPts val="0"/>
              </a:spcBef>
              <a:spcAft>
                <a:spcPts val="0"/>
              </a:spcAft>
              <a:buNone/>
            </a:pPr>
            <a:endParaRPr b="1" u="sng" dirty="0">
              <a:solidFill>
                <a:schemeClr val="dk1"/>
              </a:solidFill>
            </a:endParaRPr>
          </a:p>
          <a:p>
            <a:pPr marL="0" lvl="0" indent="0" algn="l" rtl="0">
              <a:spcBef>
                <a:spcPts val="0"/>
              </a:spcBef>
              <a:spcAft>
                <a:spcPts val="0"/>
              </a:spcAft>
              <a:buNone/>
            </a:pPr>
            <a:endParaRPr b="1" u="sng" dirty="0">
              <a:solidFill>
                <a:schemeClr val="dk1"/>
              </a:solidFill>
            </a:endParaRPr>
          </a:p>
          <a:p>
            <a:pPr marL="0" lvl="0" indent="0" algn="l" rtl="0">
              <a:spcBef>
                <a:spcPts val="0"/>
              </a:spcBef>
              <a:spcAft>
                <a:spcPts val="0"/>
              </a:spcAft>
              <a:buNone/>
            </a:pPr>
            <a:endParaRPr b="1" u="sng" dirty="0">
              <a:solidFill>
                <a:schemeClr val="dk1"/>
              </a:solidFill>
            </a:endParaRPr>
          </a:p>
          <a:p>
            <a:pPr marL="0" lvl="0" indent="0" algn="l" rtl="0">
              <a:spcBef>
                <a:spcPts val="0"/>
              </a:spcBef>
              <a:spcAft>
                <a:spcPts val="0"/>
              </a:spcAft>
              <a:buNone/>
            </a:pPr>
            <a:endParaRPr b="1" u="sng" dirty="0">
              <a:solidFill>
                <a:schemeClr val="dk1"/>
              </a:solidFill>
            </a:endParaRPr>
          </a:p>
          <a:p>
            <a:pPr marL="0" lvl="0" indent="0" algn="l" rtl="0">
              <a:spcBef>
                <a:spcPts val="0"/>
              </a:spcBef>
              <a:spcAft>
                <a:spcPts val="0"/>
              </a:spcAft>
              <a:buNone/>
            </a:pPr>
            <a:endParaRPr b="1" u="sng" dirty="0">
              <a:solidFill>
                <a:schemeClr val="dk1"/>
              </a:solidFill>
            </a:endParaRPr>
          </a:p>
          <a:p>
            <a:pPr marL="0" lvl="0" indent="0" algn="l" rtl="0">
              <a:spcBef>
                <a:spcPts val="0"/>
              </a:spcBef>
              <a:spcAft>
                <a:spcPts val="0"/>
              </a:spcAft>
              <a:buClr>
                <a:schemeClr val="dk1"/>
              </a:buClr>
              <a:buSzPts val="1100"/>
              <a:buFont typeface="Arial"/>
              <a:buNone/>
            </a:pPr>
            <a:r>
              <a:rPr lang="en" b="1" u="sng" dirty="0">
                <a:solidFill>
                  <a:schemeClr val="dk1"/>
                </a:solidFill>
              </a:rPr>
              <a:t>Areas for Clarification:</a:t>
            </a:r>
            <a:endParaRPr b="1" u="sng" dirty="0">
              <a:solidFill>
                <a:schemeClr val="dk1"/>
              </a:solidFill>
            </a:endParaRPr>
          </a:p>
          <a:p>
            <a:pPr marL="457200" lvl="0" indent="-317500" algn="l" rtl="0">
              <a:spcBef>
                <a:spcPts val="0"/>
              </a:spcBef>
              <a:spcAft>
                <a:spcPts val="0"/>
              </a:spcAft>
              <a:buClr>
                <a:schemeClr val="dk1"/>
              </a:buClr>
              <a:buSzPts val="1400"/>
              <a:buChar char="-"/>
            </a:pPr>
            <a:r>
              <a:rPr lang="en" dirty="0">
                <a:solidFill>
                  <a:schemeClr val="dk1"/>
                </a:solidFill>
              </a:rPr>
              <a:t>“initiate action”: what is intended? </a:t>
            </a:r>
            <a:endParaRPr dirty="0">
              <a:solidFill>
                <a:schemeClr val="dk1"/>
              </a:solidFill>
            </a:endParaRPr>
          </a:p>
          <a:p>
            <a:pPr marL="457200" lvl="0" indent="-317500" algn="l" rtl="0">
              <a:spcBef>
                <a:spcPts val="0"/>
              </a:spcBef>
              <a:spcAft>
                <a:spcPts val="0"/>
              </a:spcAft>
              <a:buClr>
                <a:schemeClr val="dk1"/>
              </a:buClr>
              <a:buSzPts val="1400"/>
              <a:buChar char="-"/>
            </a:pPr>
            <a:r>
              <a:rPr lang="en" dirty="0">
                <a:solidFill>
                  <a:schemeClr val="dk1"/>
                </a:solidFill>
              </a:rPr>
              <a:t>Were there any discussions with GNSO on whether there is an appetite for a PDP on this topic?</a:t>
            </a:r>
            <a:endParaRPr dirty="0">
              <a:solidFill>
                <a:schemeClr val="dk1"/>
              </a:solidFill>
            </a:endParaRPr>
          </a:p>
          <a:p>
            <a:pPr marL="0" marR="0" lvl="0" indent="0" algn="l" rtl="0">
              <a:lnSpc>
                <a:spcPct val="100000"/>
              </a:lnSpc>
              <a:spcBef>
                <a:spcPts val="0"/>
              </a:spcBef>
              <a:spcAft>
                <a:spcPts val="0"/>
              </a:spcAft>
              <a:buNone/>
            </a:pPr>
            <a:endParaRPr dirty="0">
              <a:solidFill>
                <a:schemeClr val="dk1"/>
              </a:solidFill>
            </a:endParaRPr>
          </a:p>
          <a:p>
            <a:pPr marL="0" marR="0" lvl="0" indent="0" algn="l" rtl="0">
              <a:lnSpc>
                <a:spcPct val="100000"/>
              </a:lnSpc>
              <a:spcBef>
                <a:spcPts val="0"/>
              </a:spcBef>
              <a:spcAft>
                <a:spcPts val="0"/>
              </a:spcAft>
              <a:buNone/>
            </a:pPr>
            <a:endParaRPr dirty="0">
              <a:solidFill>
                <a:schemeClr val="dk1"/>
              </a:solidFill>
            </a:endParaRPr>
          </a:p>
          <a:p>
            <a:pPr marL="0" marR="0" lvl="0" indent="0" algn="l" rtl="0">
              <a:lnSpc>
                <a:spcPct val="100000"/>
              </a:lnSpc>
              <a:spcBef>
                <a:spcPts val="0"/>
              </a:spcBef>
              <a:spcAft>
                <a:spcPts val="0"/>
              </a:spcAft>
              <a:buNone/>
            </a:pPr>
            <a:endParaRPr dirty="0">
              <a:solidFill>
                <a:schemeClr val="dk1"/>
              </a:solidFill>
            </a:endParaRPr>
          </a:p>
          <a:p>
            <a:pPr marL="0" marR="0" lvl="0" indent="0" algn="l" rtl="0">
              <a:lnSpc>
                <a:spcPct val="100000"/>
              </a:lnSpc>
              <a:spcBef>
                <a:spcPts val="0"/>
              </a:spcBef>
              <a:spcAft>
                <a:spcPts val="0"/>
              </a:spcAft>
              <a:buNone/>
            </a:pPr>
            <a:endParaRPr sz="1200" dirty="0">
              <a:solidFill>
                <a:schemeClr val="dk1"/>
              </a:solidFill>
              <a:latin typeface="Calibri"/>
              <a:ea typeface="Calibri"/>
              <a:cs typeface="Calibri"/>
              <a:sym typeface="Calibri"/>
            </a:endParaRPr>
          </a:p>
        </p:txBody>
      </p:sp>
      <p:sp>
        <p:nvSpPr>
          <p:cNvPr id="74" name="Google Shape;74;p16"/>
          <p:cNvSpPr txBox="1">
            <a:spLocks noGrp="1"/>
          </p:cNvSpPr>
          <p:nvPr>
            <p:ph type="title"/>
          </p:nvPr>
        </p:nvSpPr>
        <p:spPr>
          <a:xfrm>
            <a:off x="374904" y="34634"/>
            <a:ext cx="8013000" cy="338100"/>
          </a:xfrm>
          <a:prstGeom prst="rect">
            <a:avLst/>
          </a:prstGeom>
          <a:noFill/>
          <a:ln>
            <a:noFill/>
          </a:ln>
        </p:spPr>
        <p:txBody>
          <a:bodyPr spcFirstLastPara="1" wrap="square" lIns="0" tIns="45700" rIns="0" bIns="45700" anchor="t" anchorCtr="0">
            <a:noAutofit/>
          </a:bodyPr>
          <a:lstStyle/>
          <a:p>
            <a:pPr marL="0" lvl="0" indent="0" algn="just" rtl="0">
              <a:lnSpc>
                <a:spcPct val="100000"/>
              </a:lnSpc>
              <a:spcBef>
                <a:spcPts val="0"/>
              </a:spcBef>
              <a:spcAft>
                <a:spcPts val="0"/>
              </a:spcAft>
              <a:buClr>
                <a:schemeClr val="dk1"/>
              </a:buClr>
              <a:buSzPts val="2800"/>
              <a:buFont typeface="Arial"/>
              <a:buNone/>
            </a:pPr>
            <a:r>
              <a:rPr lang="en" sz="2000"/>
              <a:t>Potentially Requiring Policy Development - CC.1</a:t>
            </a:r>
            <a:endParaRPr sz="2000" b="0">
              <a:solidFill>
                <a:schemeClr val="dk1"/>
              </a:solidFill>
              <a:latin typeface="Calibri"/>
              <a:ea typeface="Calibri"/>
              <a:cs typeface="Calibri"/>
              <a:sym typeface="Calibri"/>
            </a:endParaRPr>
          </a:p>
          <a:p>
            <a:pPr marL="0" lvl="0" indent="0" algn="l" rtl="0">
              <a:lnSpc>
                <a:spcPct val="100000"/>
              </a:lnSpc>
              <a:spcBef>
                <a:spcPts val="0"/>
              </a:spcBef>
              <a:spcAft>
                <a:spcPts val="0"/>
              </a:spcAft>
              <a:buClr>
                <a:srgbClr val="0B3458"/>
              </a:buClr>
              <a:buSzPts val="2520"/>
              <a:buFont typeface="Arial"/>
              <a:buNone/>
            </a:pPr>
            <a:endParaRPr sz="2520"/>
          </a:p>
        </p:txBody>
      </p:sp>
      <p:sp>
        <p:nvSpPr>
          <p:cNvPr id="75" name="Google Shape;75;p16"/>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a:t>
            </a:fld>
            <a:endParaRPr/>
          </a:p>
        </p:txBody>
      </p:sp>
      <p:sp>
        <p:nvSpPr>
          <p:cNvPr id="76" name="Google Shape;76;p16"/>
          <p:cNvSpPr txBox="1"/>
          <p:nvPr/>
        </p:nvSpPr>
        <p:spPr>
          <a:xfrm>
            <a:off x="304375" y="746425"/>
            <a:ext cx="8252400" cy="131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b="1" i="1">
                <a:solidFill>
                  <a:schemeClr val="dk1"/>
                </a:solidFill>
              </a:rPr>
              <a:t>CC.1</a:t>
            </a:r>
            <a:r>
              <a:rPr lang="en" i="1">
                <a:solidFill>
                  <a:schemeClr val="dk1"/>
                </a:solidFill>
              </a:rPr>
              <a:t> The ICANN Board should initiate action intended to ensure that gTLD domain names suspended due to RDS (WHOIS) contact data which the registrar knows to be incorrect, and that remains incorrect until the registration is due for deletion, should be treated as follows: </a:t>
            </a:r>
            <a:endParaRPr i="1">
              <a:solidFill>
                <a:schemeClr val="dk1"/>
              </a:solidFill>
            </a:endParaRPr>
          </a:p>
          <a:p>
            <a:pPr marL="457200" lvl="0" indent="0" algn="l" rtl="0">
              <a:spcBef>
                <a:spcPts val="0"/>
              </a:spcBef>
              <a:spcAft>
                <a:spcPts val="0"/>
              </a:spcAft>
              <a:buClr>
                <a:schemeClr val="dk1"/>
              </a:buClr>
              <a:buSzPts val="1100"/>
              <a:buFont typeface="Arial"/>
              <a:buNone/>
            </a:pPr>
            <a:r>
              <a:rPr lang="en" i="1">
                <a:solidFill>
                  <a:schemeClr val="dk1"/>
                </a:solidFill>
              </a:rPr>
              <a:t>(1) The RDS (WHOIS) record should include a notation that the domain name is suspended due to incorrect data; and </a:t>
            </a:r>
            <a:endParaRPr i="1">
              <a:solidFill>
                <a:schemeClr val="dk1"/>
              </a:solidFill>
            </a:endParaRPr>
          </a:p>
          <a:p>
            <a:pPr marL="457200" lvl="0" indent="0" algn="l" rtl="0">
              <a:spcBef>
                <a:spcPts val="0"/>
              </a:spcBef>
              <a:spcAft>
                <a:spcPts val="0"/>
              </a:spcAft>
              <a:buClr>
                <a:schemeClr val="dk1"/>
              </a:buClr>
              <a:buSzPts val="1100"/>
              <a:buFont typeface="Arial"/>
              <a:buNone/>
            </a:pPr>
            <a:r>
              <a:rPr lang="en" i="1">
                <a:solidFill>
                  <a:schemeClr val="dk1"/>
                </a:solidFill>
              </a:rPr>
              <a:t>(2) Domain names with this notation should not be unsuspended without correcting the data</a:t>
            </a:r>
            <a:endParaRPr i="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p:nvPr/>
        </p:nvSpPr>
        <p:spPr>
          <a:xfrm>
            <a:off x="374900" y="550825"/>
            <a:ext cx="8496900" cy="4314600"/>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lvl="0" indent="0" algn="l" rtl="0">
              <a:spcBef>
                <a:spcPts val="0"/>
              </a:spcBef>
              <a:spcAft>
                <a:spcPts val="0"/>
              </a:spcAft>
              <a:buNone/>
            </a:pPr>
            <a:r>
              <a:rPr lang="en" sz="1300" b="1" i="1" dirty="0">
                <a:solidFill>
                  <a:schemeClr val="dk1"/>
                </a:solidFill>
              </a:rPr>
              <a:t>SG.1 </a:t>
            </a:r>
            <a:r>
              <a:rPr lang="en" sz="1300" i="1" dirty="0">
                <a:solidFill>
                  <a:schemeClr val="dk1"/>
                </a:solidFill>
              </a:rPr>
              <a:t>The ICANN Board should require that the ICANN org, in consultation with data security and privacy expert(s), ensure that all contracts with contracted parties (to include Privacy/Proxy services when such contracts exist) include uniform and strong requirements for the protection of registrant data and for ICANN to be notified in the event of any data breach. The data security expert(s) should also consider and advise on what level or magnitude of breach warrants such notification.</a:t>
            </a:r>
            <a:endParaRPr sz="1300" i="1" dirty="0">
              <a:solidFill>
                <a:schemeClr val="dk1"/>
              </a:solidFill>
            </a:endParaRPr>
          </a:p>
          <a:p>
            <a:pPr marL="0" lvl="0" indent="0" algn="l" rtl="0">
              <a:spcBef>
                <a:spcPts val="0"/>
              </a:spcBef>
              <a:spcAft>
                <a:spcPts val="0"/>
              </a:spcAft>
              <a:buNone/>
            </a:pPr>
            <a:r>
              <a:rPr lang="en" sz="1300" i="1" dirty="0">
                <a:solidFill>
                  <a:schemeClr val="dk1"/>
                </a:solidFill>
              </a:rPr>
              <a:t>In carrying out this review, the data security and privacy expert(s) should consider to what extent GDPR regulations, which many but not all ICANN contracted parties are subject to, could or should be used as a basis for ICANN requirements. The ICANN Board should initiate action intended to effect such changes.</a:t>
            </a:r>
            <a:endParaRPr sz="1300" i="1" dirty="0">
              <a:solidFill>
                <a:schemeClr val="dk1"/>
              </a:solidFill>
            </a:endParaRPr>
          </a:p>
          <a:p>
            <a:pPr marL="0" lvl="0" indent="0" algn="l" rtl="0">
              <a:spcBef>
                <a:spcPts val="0"/>
              </a:spcBef>
              <a:spcAft>
                <a:spcPts val="0"/>
              </a:spcAft>
              <a:buNone/>
            </a:pPr>
            <a:r>
              <a:rPr lang="en" sz="1300" i="1" dirty="0">
                <a:solidFill>
                  <a:schemeClr val="dk1"/>
                </a:solidFill>
              </a:rPr>
              <a:t>The ICANN Board should consider whether and to what extent notifications of breaches that it receives should be publicly disclosed</a:t>
            </a:r>
            <a:r>
              <a:rPr lang="en" sz="1300" dirty="0">
                <a:solidFill>
                  <a:schemeClr val="dk1"/>
                </a:solidFill>
                <a:latin typeface="Calibri"/>
                <a:ea typeface="Calibri"/>
                <a:cs typeface="Calibri"/>
                <a:sym typeface="Calibri"/>
              </a:rPr>
              <a:t>.</a:t>
            </a:r>
            <a:endParaRPr sz="1300" b="1" u="sng" dirty="0">
              <a:solidFill>
                <a:schemeClr val="dk1"/>
              </a:solidFill>
            </a:endParaRPr>
          </a:p>
          <a:p>
            <a:pPr marL="0" lvl="0" indent="0" algn="l" rtl="0">
              <a:spcBef>
                <a:spcPts val="0"/>
              </a:spcBef>
              <a:spcAft>
                <a:spcPts val="0"/>
              </a:spcAft>
              <a:buNone/>
            </a:pPr>
            <a:endParaRPr sz="1300" b="1" u="sng" dirty="0">
              <a:solidFill>
                <a:schemeClr val="dk1"/>
              </a:solidFill>
            </a:endParaRPr>
          </a:p>
          <a:p>
            <a:pPr marL="0" lvl="0" indent="0" algn="l" rtl="0">
              <a:spcBef>
                <a:spcPts val="0"/>
              </a:spcBef>
              <a:spcAft>
                <a:spcPts val="0"/>
              </a:spcAft>
              <a:buNone/>
            </a:pPr>
            <a:r>
              <a:rPr lang="en" sz="1300" b="1" u="sng" dirty="0">
                <a:solidFill>
                  <a:schemeClr val="dk1"/>
                </a:solidFill>
              </a:rPr>
              <a:t>Areas for Clarification:</a:t>
            </a:r>
            <a:endParaRPr sz="1300" b="1" u="sng" dirty="0">
              <a:solidFill>
                <a:schemeClr val="dk1"/>
              </a:solidFill>
            </a:endParaRPr>
          </a:p>
          <a:p>
            <a:pPr marL="457200" lvl="0" indent="-311150" algn="l" rtl="0">
              <a:spcBef>
                <a:spcPts val="0"/>
              </a:spcBef>
              <a:spcAft>
                <a:spcPts val="0"/>
              </a:spcAft>
              <a:buClr>
                <a:schemeClr val="dk1"/>
              </a:buClr>
              <a:buSzPts val="1300"/>
              <a:buChar char="-"/>
            </a:pPr>
            <a:r>
              <a:rPr lang="en" sz="1300" dirty="0">
                <a:solidFill>
                  <a:schemeClr val="dk1"/>
                </a:solidFill>
              </a:rPr>
              <a:t>What is the rationale for this recommendation given that a large part of the world is subject to data breach notification laws, and the standard for these notifications is quite high?</a:t>
            </a:r>
            <a:endParaRPr sz="1300" dirty="0">
              <a:solidFill>
                <a:schemeClr val="dk1"/>
              </a:solidFill>
            </a:endParaRPr>
          </a:p>
          <a:p>
            <a:pPr marL="0" marR="0" lvl="0" indent="0" algn="l" rtl="0">
              <a:lnSpc>
                <a:spcPct val="100000"/>
              </a:lnSpc>
              <a:spcBef>
                <a:spcPts val="0"/>
              </a:spcBef>
              <a:spcAft>
                <a:spcPts val="0"/>
              </a:spcAft>
              <a:buNone/>
            </a:pPr>
            <a:endParaRPr sz="1300" dirty="0">
              <a:solidFill>
                <a:schemeClr val="dk1"/>
              </a:solidFill>
            </a:endParaRPr>
          </a:p>
          <a:p>
            <a:pPr marL="0" marR="0" lvl="0" indent="0" algn="l" rtl="0">
              <a:lnSpc>
                <a:spcPct val="100000"/>
              </a:lnSpc>
              <a:spcBef>
                <a:spcPts val="0"/>
              </a:spcBef>
              <a:spcAft>
                <a:spcPts val="0"/>
              </a:spcAft>
              <a:buNone/>
            </a:pPr>
            <a:endParaRPr dirty="0">
              <a:solidFill>
                <a:schemeClr val="dk1"/>
              </a:solidFill>
            </a:endParaRPr>
          </a:p>
          <a:p>
            <a:pPr marL="0" marR="0" lvl="0" indent="0" algn="l" rtl="0">
              <a:lnSpc>
                <a:spcPct val="100000"/>
              </a:lnSpc>
              <a:spcBef>
                <a:spcPts val="0"/>
              </a:spcBef>
              <a:spcAft>
                <a:spcPts val="0"/>
              </a:spcAft>
              <a:buNone/>
            </a:pPr>
            <a:endParaRPr sz="1200" dirty="0">
              <a:solidFill>
                <a:schemeClr val="dk1"/>
              </a:solidFill>
              <a:latin typeface="Calibri"/>
              <a:ea typeface="Calibri"/>
              <a:cs typeface="Calibri"/>
              <a:sym typeface="Calibri"/>
            </a:endParaRPr>
          </a:p>
        </p:txBody>
      </p:sp>
      <p:sp>
        <p:nvSpPr>
          <p:cNvPr id="82" name="Google Shape;82;p17"/>
          <p:cNvSpPr txBox="1">
            <a:spLocks noGrp="1"/>
          </p:cNvSpPr>
          <p:nvPr>
            <p:ph type="title"/>
          </p:nvPr>
        </p:nvSpPr>
        <p:spPr>
          <a:xfrm>
            <a:off x="374904" y="34634"/>
            <a:ext cx="8013000" cy="338100"/>
          </a:xfrm>
          <a:prstGeom prst="rect">
            <a:avLst/>
          </a:prstGeom>
          <a:noFill/>
          <a:ln>
            <a:noFill/>
          </a:ln>
        </p:spPr>
        <p:txBody>
          <a:bodyPr spcFirstLastPara="1" wrap="square" lIns="0" tIns="45700" rIns="0" bIns="45700" anchor="t" anchorCtr="0">
            <a:noAutofit/>
          </a:bodyPr>
          <a:lstStyle/>
          <a:p>
            <a:pPr marL="0" lvl="0" indent="0" algn="just" rtl="0">
              <a:lnSpc>
                <a:spcPct val="100000"/>
              </a:lnSpc>
              <a:spcBef>
                <a:spcPts val="0"/>
              </a:spcBef>
              <a:spcAft>
                <a:spcPts val="0"/>
              </a:spcAft>
              <a:buClr>
                <a:schemeClr val="dk1"/>
              </a:buClr>
              <a:buSzPts val="2800"/>
              <a:buFont typeface="Arial"/>
              <a:buNone/>
            </a:pPr>
            <a:r>
              <a:rPr lang="en" sz="2000"/>
              <a:t>Potentially Requiring Contract Amendment - SG.1</a:t>
            </a:r>
            <a:endParaRPr sz="2000" b="0">
              <a:solidFill>
                <a:schemeClr val="dk1"/>
              </a:solidFill>
              <a:latin typeface="Calibri"/>
              <a:ea typeface="Calibri"/>
              <a:cs typeface="Calibri"/>
              <a:sym typeface="Calibri"/>
            </a:endParaRPr>
          </a:p>
          <a:p>
            <a:pPr marL="0" lvl="0" indent="0" algn="l" rtl="0">
              <a:lnSpc>
                <a:spcPct val="100000"/>
              </a:lnSpc>
              <a:spcBef>
                <a:spcPts val="0"/>
              </a:spcBef>
              <a:spcAft>
                <a:spcPts val="0"/>
              </a:spcAft>
              <a:buClr>
                <a:srgbClr val="0B3458"/>
              </a:buClr>
              <a:buSzPts val="2520"/>
              <a:buFont typeface="Arial"/>
              <a:buNone/>
            </a:pPr>
            <a:endParaRPr sz="2520"/>
          </a:p>
        </p:txBody>
      </p:sp>
      <p:sp>
        <p:nvSpPr>
          <p:cNvPr id="83" name="Google Shape;83;p1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583</Words>
  <Application>Microsoft Macintosh PowerPoint</Application>
  <PresentationFormat>On-screen Show (16:9)</PresentationFormat>
  <Paragraphs>46</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Simple Light</vt:lpstr>
      <vt:lpstr>Preliminary Assessment of the RDS-WHOIS2 Review Team Final Recommendations</vt:lpstr>
      <vt:lpstr>Meeting Objectives</vt:lpstr>
      <vt:lpstr>Potentially Requiring Policy Development - CC.1 </vt:lpstr>
      <vt:lpstr>Potentially Requiring Contract Amendment - SG.1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Preliminary Assessment of the RDS-WHOIS2 Review Team Final Recommendations</dc:title>
  <cp:lastModifiedBy>Alice Jansen</cp:lastModifiedBy>
  <cp:revision>2</cp:revision>
  <dcterms:modified xsi:type="dcterms:W3CDTF">2020-01-17T11:17:26Z</dcterms:modified>
</cp:coreProperties>
</file>