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
  </p:notesMasterIdLst>
  <p:handoutMasterIdLst>
    <p:handoutMasterId r:id="rId8"/>
  </p:handoutMasterIdLst>
  <p:sldIdLst>
    <p:sldId id="702" r:id="rId2"/>
    <p:sldId id="725" r:id="rId3"/>
    <p:sldId id="726" r:id="rId4"/>
    <p:sldId id="750" r:id="rId5"/>
    <p:sldId id="767"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416" userDrawn="1">
          <p15:clr>
            <a:srgbClr val="A4A3A4"/>
          </p15:clr>
        </p15:guide>
        <p15:guide id="2" pos="2880">
          <p15:clr>
            <a:srgbClr val="A4A3A4"/>
          </p15:clr>
        </p15:guide>
        <p15:guide id="3" orient="horz" pos="882">
          <p15:clr>
            <a:srgbClr val="A4A3A4"/>
          </p15:clr>
        </p15:guide>
        <p15:guide id="4" pos="43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Howell" initials="MH" lastIdx="7" clrIdx="0">
    <p:extLst/>
  </p:cmAuthor>
  <p:cmAuthor id="2" name="LP" initials="LP" lastIdx="1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460F"/>
    <a:srgbClr val="FA5B36"/>
    <a:srgbClr val="000000"/>
    <a:srgbClr val="DEDEDE"/>
    <a:srgbClr val="002B49"/>
    <a:srgbClr val="9C240F"/>
    <a:srgbClr val="0E4B91"/>
    <a:srgbClr val="18548A"/>
    <a:srgbClr val="15538C"/>
    <a:srgbClr val="0B2F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8" autoAdjust="0"/>
    <p:restoredTop sz="86420" autoAdjust="0"/>
  </p:normalViewPr>
  <p:slideViewPr>
    <p:cSldViewPr snapToGrid="0" snapToObjects="1">
      <p:cViewPr varScale="1">
        <p:scale>
          <a:sx n="59" d="100"/>
          <a:sy n="59" d="100"/>
        </p:scale>
        <p:origin x="-475" y="-67"/>
      </p:cViewPr>
      <p:guideLst>
        <p:guide orient="horz" pos="1416"/>
        <p:guide orient="horz" pos="882"/>
        <p:guide pos="2880"/>
        <p:guide pos="43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5" d="100"/>
          <a:sy n="85" d="100"/>
        </p:scale>
        <p:origin x="3928" y="1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8F13CC-A6A6-524A-A0F8-DAB9B298E3B6}" type="datetimeFigureOut">
              <a:rPr lang="en-US" smtClean="0"/>
              <a:t>6/21/2018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ED518-EFD6-E34B-989E-6B6564A75595}" type="slidenum">
              <a:rPr lang="en-US" smtClean="0"/>
              <a:t>‹#›</a:t>
            </a:fld>
            <a:endParaRPr lang="en-US" dirty="0"/>
          </a:p>
        </p:txBody>
      </p:sp>
    </p:spTree>
    <p:extLst>
      <p:ext uri="{BB962C8B-B14F-4D97-AF65-F5344CB8AC3E}">
        <p14:creationId xmlns:p14="http://schemas.microsoft.com/office/powerpoint/2010/main" val="23140004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614CD-FA73-DF49-AA13-A5EF746D725A}" type="datetimeFigureOut">
              <a:rPr lang="en-US" smtClean="0"/>
              <a:t>6/21/2018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02FF9-4628-B146-9948-95257A430692}" type="slidenum">
              <a:rPr lang="en-US" smtClean="0"/>
              <a:t>‹#›</a:t>
            </a:fld>
            <a:endParaRPr lang="en-US" dirty="0"/>
          </a:p>
        </p:txBody>
      </p:sp>
    </p:spTree>
    <p:extLst>
      <p:ext uri="{BB962C8B-B14F-4D97-AF65-F5344CB8AC3E}">
        <p14:creationId xmlns:p14="http://schemas.microsoft.com/office/powerpoint/2010/main" val="21568994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hyperlink" Target="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www.flickr.com/photos/icann" TargetMode="External"/><Relationship Id="rId7" Type="http://schemas.openxmlformats.org/officeDocument/2006/relationships/hyperlink" Target="linkedin.com/company/icann" TargetMode="External"/><Relationship Id="rId12" Type="http://schemas.openxmlformats.org/officeDocument/2006/relationships/hyperlink" Target="http://www.facebook.com/icannorg" TargetMode="External"/><Relationship Id="rId17" Type="http://schemas.openxmlformats.org/officeDocument/2006/relationships/hyperlink" Target="http://www.youtube.com/icannnews" TargetMode="External"/><Relationship Id="rId2" Type="http://schemas.openxmlformats.org/officeDocument/2006/relationships/image" Target="../media/image19.emf"/><Relationship Id="rId16" Type="http://schemas.openxmlformats.org/officeDocument/2006/relationships/image" Target="../media/image24.png"/><Relationship Id="rId20" Type="http://schemas.openxmlformats.org/officeDocument/2006/relationships/hyperlink" Target="https://www.slideshare.net/icannpresentations" TargetMode="External"/><Relationship Id="rId1" Type="http://schemas.openxmlformats.org/officeDocument/2006/relationships/slideMaster" Target="../slideMasters/slideMaster1.xml"/><Relationship Id="rId6" Type="http://schemas.openxmlformats.org/officeDocument/2006/relationships/hyperlink" Target="https://www.linkedin.com/company/icann" TargetMode="External"/><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hyperlink" Target="youtube.com/user/ICANNnews" TargetMode="External"/><Relationship Id="rId10" Type="http://schemas.openxmlformats.org/officeDocument/2006/relationships/hyperlink" Target="twitter.com/icann" TargetMode="External"/><Relationship Id="rId19" Type="http://schemas.openxmlformats.org/officeDocument/2006/relationships/image" Target="../media/image25.png"/><Relationship Id="rId4" Type="http://schemas.openxmlformats.org/officeDocument/2006/relationships/hyperlink" Target="flickr.com/photos/icann" TargetMode="External"/><Relationship Id="rId9" Type="http://schemas.openxmlformats.org/officeDocument/2006/relationships/hyperlink" Target="https://twitter.com/icann" TargetMode="External"/><Relationship Id="rId14"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
        <p:nvSpPr>
          <p:cNvPr id="6" name="Content Placeholder 5"/>
          <p:cNvSpPr>
            <a:spLocks noGrp="1"/>
          </p:cNvSpPr>
          <p:nvPr>
            <p:ph sz="quarter" idx="10" hasCustomPrompt="1"/>
          </p:nvPr>
        </p:nvSpPr>
        <p:spPr>
          <a:xfrm>
            <a:off x="609600" y="1470212"/>
            <a:ext cx="7907338" cy="4571813"/>
          </a:xfrm>
          <a:prstGeom prst="rect">
            <a:avLst/>
          </a:prstGeom>
        </p:spPr>
        <p:txBody>
          <a:bodyPr lIns="0" tIns="0" rIns="0" bIns="0"/>
          <a:lstStyle>
            <a:lvl1pPr marL="342900" indent="-342900">
              <a:spcBef>
                <a:spcPts val="2000"/>
              </a:spcBef>
              <a:spcAft>
                <a:spcPts val="0"/>
              </a:spcAft>
              <a:buClr>
                <a:srgbClr val="000000"/>
              </a:buClr>
              <a:buSzPct val="75000"/>
              <a:buFont typeface="Wingdings" panose="05000000000000000000" pitchFamily="2" charset="2"/>
              <a:buChar char=""/>
              <a:defRPr sz="1900">
                <a:solidFill>
                  <a:srgbClr val="000000"/>
                </a:solidFill>
              </a:defRPr>
            </a:lvl1pPr>
            <a:lvl2pPr marL="798513" indent="-341313">
              <a:spcBef>
                <a:spcPts val="500"/>
              </a:spcBef>
              <a:buSzPct val="75000"/>
              <a:buFont typeface="Wingdings" panose="05000000000000000000" pitchFamily="2" charset="2"/>
              <a:buChar char=""/>
              <a:defRPr sz="1900">
                <a:solidFill>
                  <a:srgbClr val="000000"/>
                </a:solidFill>
              </a:defRPr>
            </a:lvl2pPr>
            <a:lvl3pPr marL="1255713" indent="-341313">
              <a:spcBef>
                <a:spcPts val="500"/>
              </a:spcBef>
              <a:buFont typeface="Arial" panose="020B0604020202020204" pitchFamily="34" charset="0"/>
              <a:buChar char="•"/>
              <a:defRPr sz="1900">
                <a:solidFill>
                  <a:srgbClr val="000000"/>
                </a:solidFill>
              </a:defRPr>
            </a:lvl3pPr>
            <a:lvl4pPr>
              <a:defRPr sz="1900">
                <a:solidFill>
                  <a:srgbClr val="000000"/>
                </a:solidFill>
              </a:defRPr>
            </a:lvl4pPr>
            <a:lvl5pPr>
              <a:defRPr sz="1900">
                <a:solidFill>
                  <a:srgbClr val="000000"/>
                </a:solidFill>
              </a:defRPr>
            </a:lvl5pPr>
          </a:lstStyle>
          <a:p>
            <a:pPr lvl="0"/>
            <a:r>
              <a:rPr lang="en-US" dirty="0"/>
              <a:t>Place text here</a:t>
            </a:r>
          </a:p>
          <a:p>
            <a:pPr lvl="1"/>
            <a:r>
              <a:rPr lang="en-US" dirty="0"/>
              <a:t>Second level bullet</a:t>
            </a:r>
          </a:p>
          <a:p>
            <a:pPr lvl="2"/>
            <a:r>
              <a:rPr lang="en-US" dirty="0"/>
              <a:t>Third level bullet</a:t>
            </a:r>
          </a:p>
        </p:txBody>
      </p:sp>
    </p:spTree>
    <p:extLst>
      <p:ext uri="{BB962C8B-B14F-4D97-AF65-F5344CB8AC3E}">
        <p14:creationId xmlns:p14="http://schemas.microsoft.com/office/powerpoint/2010/main" val="72130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1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10726" y="0"/>
            <a:ext cx="7744845"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6" y="3562904"/>
            <a:ext cx="8119206"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6" y="4252817"/>
            <a:ext cx="8119206"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9" name="Text Placeholder 4"/>
          <p:cNvSpPr>
            <a:spLocks noGrp="1"/>
          </p:cNvSpPr>
          <p:nvPr>
            <p:ph type="body" sz="quarter" idx="12" hasCustomPrompt="1"/>
          </p:nvPr>
        </p:nvSpPr>
        <p:spPr>
          <a:xfrm>
            <a:off x="610726" y="4553317"/>
            <a:ext cx="8119206"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pic>
        <p:nvPicPr>
          <p:cNvPr id="10" name="Picture 9"/>
          <p:cNvPicPr>
            <a:picLocks noChangeAspect="1"/>
          </p:cNvPicPr>
          <p:nvPr userDrawn="1"/>
        </p:nvPicPr>
        <p:blipFill>
          <a:blip r:embed="rId2"/>
          <a:stretch>
            <a:fillRect/>
          </a:stretch>
        </p:blipFill>
        <p:spPr>
          <a:xfrm>
            <a:off x="636999" y="5507609"/>
            <a:ext cx="1189827" cy="949200"/>
          </a:xfrm>
          <a:prstGeom prst="rect">
            <a:avLst/>
          </a:prstGeom>
        </p:spPr>
      </p:pic>
      <p:sp>
        <p:nvSpPr>
          <p:cNvPr id="11" name="Text Placeholder 4"/>
          <p:cNvSpPr>
            <a:spLocks noGrp="1"/>
          </p:cNvSpPr>
          <p:nvPr>
            <p:ph type="body" sz="quarter" idx="13" hasCustomPrompt="1"/>
          </p:nvPr>
        </p:nvSpPr>
        <p:spPr>
          <a:xfrm>
            <a:off x="610726" y="2854692"/>
            <a:ext cx="8119206"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264802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1 Blu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2"/>
          <p:cNvSpPr>
            <a:spLocks noGrp="1"/>
          </p:cNvSpPr>
          <p:nvPr>
            <p:ph type="title" hasCustomPrompt="1"/>
          </p:nvPr>
        </p:nvSpPr>
        <p:spPr>
          <a:xfrm>
            <a:off x="610724" y="0"/>
            <a:ext cx="7744845"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3" y="3562904"/>
            <a:ext cx="811987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3" y="4252817"/>
            <a:ext cx="811987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9" name="Text Placeholder 4"/>
          <p:cNvSpPr>
            <a:spLocks noGrp="1"/>
          </p:cNvSpPr>
          <p:nvPr>
            <p:ph type="body" sz="quarter" idx="12" hasCustomPrompt="1"/>
          </p:nvPr>
        </p:nvSpPr>
        <p:spPr>
          <a:xfrm>
            <a:off x="610723" y="4544352"/>
            <a:ext cx="811987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pic>
        <p:nvPicPr>
          <p:cNvPr id="8" name="Picture 7"/>
          <p:cNvPicPr>
            <a:picLocks noChangeAspect="1"/>
          </p:cNvPicPr>
          <p:nvPr userDrawn="1"/>
        </p:nvPicPr>
        <p:blipFill>
          <a:blip r:embed="rId2"/>
          <a:stretch>
            <a:fillRect/>
          </a:stretch>
        </p:blipFill>
        <p:spPr>
          <a:xfrm>
            <a:off x="641992" y="5512926"/>
            <a:ext cx="1193800" cy="952500"/>
          </a:xfrm>
          <a:prstGeom prst="rect">
            <a:avLst/>
          </a:prstGeom>
        </p:spPr>
      </p:pic>
      <p:sp>
        <p:nvSpPr>
          <p:cNvPr id="12" name="Text Placeholder 4"/>
          <p:cNvSpPr>
            <a:spLocks noGrp="1"/>
          </p:cNvSpPr>
          <p:nvPr>
            <p:ph type="body" sz="quarter" idx="13" hasCustomPrompt="1"/>
          </p:nvPr>
        </p:nvSpPr>
        <p:spPr>
          <a:xfrm>
            <a:off x="610723" y="2854692"/>
            <a:ext cx="811987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342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White">
    <p:spTree>
      <p:nvGrpSpPr>
        <p:cNvPr id="1" name=""/>
        <p:cNvGrpSpPr/>
        <p:nvPr/>
      </p:nvGrpSpPr>
      <p:grpSpPr>
        <a:xfrm>
          <a:off x="0" y="0"/>
          <a:ext cx="0" cy="0"/>
          <a:chOff x="0" y="0"/>
          <a:chExt cx="0" cy="0"/>
        </a:xfrm>
      </p:grpSpPr>
      <p:sp>
        <p:nvSpPr>
          <p:cNvPr id="14" name="Oval 13"/>
          <p:cNvSpPr/>
          <p:nvPr/>
        </p:nvSpPr>
        <p:spPr>
          <a:xfrm>
            <a:off x="1811695"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p:nvCxnSpPr>
        <p:spPr>
          <a:xfrm flipH="1">
            <a:off x="0" y="6124511"/>
            <a:ext cx="1790417"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1878697" y="6124511"/>
            <a:ext cx="66934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p:nvSpPr>
        <p:spPr>
          <a:xfrm flipH="1">
            <a:off x="8610117"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Oval 17"/>
          <p:cNvSpPr/>
          <p:nvPr/>
        </p:nvSpPr>
        <p:spPr>
          <a:xfrm flipH="1">
            <a:off x="8610117" y="347037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p:nvCxnSpPr>
        <p:spPr>
          <a:xfrm flipV="1">
            <a:off x="1834554" y="3552825"/>
            <a:ext cx="0" cy="2529961"/>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rot="16200000">
            <a:off x="1834554" y="3494144"/>
            <a:ext cx="121764" cy="121764"/>
          </a:xfrm>
          <a:prstGeom prst="arc">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21" name="Straight Connector 20"/>
          <p:cNvCxnSpPr/>
          <p:nvPr/>
        </p:nvCxnSpPr>
        <p:spPr>
          <a:xfrm flipH="1">
            <a:off x="1895439" y="3494144"/>
            <a:ext cx="6691671"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2"/>
          <a:stretch>
            <a:fillRect/>
          </a:stretch>
        </p:blipFill>
        <p:spPr>
          <a:xfrm>
            <a:off x="352076" y="4878249"/>
            <a:ext cx="1189829" cy="949200"/>
          </a:xfrm>
          <a:prstGeom prst="rect">
            <a:avLst/>
          </a:prstGeom>
        </p:spPr>
      </p:pic>
      <p:sp>
        <p:nvSpPr>
          <p:cNvPr id="1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1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23"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24"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sp>
        <p:nvSpPr>
          <p:cNvPr id="25"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301667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2 Decorativ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Oval 7"/>
          <p:cNvSpPr/>
          <p:nvPr userDrawn="1"/>
        </p:nvSpPr>
        <p:spPr>
          <a:xfrm>
            <a:off x="1811695"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flipH="1">
            <a:off x="0" y="6124511"/>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1878697" y="6124511"/>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userDrawn="1"/>
        </p:nvSpPr>
        <p:spPr>
          <a:xfrm flipH="1">
            <a:off x="8610117"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p:cNvSpPr/>
          <p:nvPr userDrawn="1"/>
        </p:nvSpPr>
        <p:spPr>
          <a:xfrm flipH="1">
            <a:off x="8610117" y="347037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V="1">
            <a:off x="1834554" y="3552825"/>
            <a:ext cx="0" cy="2529961"/>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Arc 14"/>
          <p:cNvSpPr/>
          <p:nvPr userDrawn="1"/>
        </p:nvSpPr>
        <p:spPr>
          <a:xfrm rot="16200000">
            <a:off x="1834554" y="3494144"/>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16" name="Straight Connector 15"/>
          <p:cNvCxnSpPr/>
          <p:nvPr userDrawn="1"/>
        </p:nvCxnSpPr>
        <p:spPr>
          <a:xfrm flipH="1">
            <a:off x="1895439" y="3494144"/>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a:blip r:embed="rId3"/>
          <a:stretch>
            <a:fillRect/>
          </a:stretch>
        </p:blipFill>
        <p:spPr>
          <a:xfrm>
            <a:off x="348105" y="4878249"/>
            <a:ext cx="1193800" cy="952500"/>
          </a:xfrm>
          <a:prstGeom prst="rect">
            <a:avLst/>
          </a:prstGeom>
        </p:spPr>
      </p:pic>
      <p:sp>
        <p:nvSpPr>
          <p:cNvPr id="2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2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24"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25"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sp>
        <p:nvSpPr>
          <p:cNvPr id="26"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62034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Background Slide">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4708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Width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8288" y="615707"/>
            <a:ext cx="9180576" cy="5705856"/>
          </a:xfrm>
          <a:prstGeom prst="rect">
            <a:avLst/>
          </a:prstGeom>
          <a:ln w="19050">
            <a:solidFill>
              <a:schemeClr val="accent6">
                <a:lumMod val="50000"/>
              </a:schemeClr>
            </a:solidFill>
          </a:ln>
        </p:spPr>
        <p:txBody>
          <a:bodyPr/>
          <a:lstStyle>
            <a:lvl1pPr marL="0" indent="0">
              <a:buFontTx/>
              <a:buNone/>
              <a:defRPr/>
            </a:lvl1pPr>
          </a:lstStyle>
          <a:p>
            <a:r>
              <a:rPr lang="en-US" dirty="0"/>
              <a:t>Drag picture to placeholder or click icon to add</a:t>
            </a:r>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89847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No Header/Footer)">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6268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half page image">
    <p:spTree>
      <p:nvGrpSpPr>
        <p:cNvPr id="1" name=""/>
        <p:cNvGrpSpPr/>
        <p:nvPr/>
      </p:nvGrpSpPr>
      <p:grpSpPr>
        <a:xfrm>
          <a:off x="0" y="0"/>
          <a:ext cx="0" cy="0"/>
          <a:chOff x="0" y="0"/>
          <a:chExt cx="0" cy="0"/>
        </a:xfrm>
      </p:grpSpPr>
      <p:sp>
        <p:nvSpPr>
          <p:cNvPr id="4" name="Rectangle 3"/>
          <p:cNvSpPr/>
          <p:nvPr userDrawn="1"/>
        </p:nvSpPr>
        <p:spPr>
          <a:xfrm>
            <a:off x="0" y="6329943"/>
            <a:ext cx="9144000" cy="5280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Picture Placeholder 2"/>
          <p:cNvSpPr>
            <a:spLocks noGrp="1"/>
          </p:cNvSpPr>
          <p:nvPr>
            <p:ph type="pic" sz="quarter" idx="10"/>
          </p:nvPr>
        </p:nvSpPr>
        <p:spPr>
          <a:xfrm>
            <a:off x="0" y="623477"/>
            <a:ext cx="4598988" cy="5687676"/>
          </a:xfrm>
          <a:prstGeom prst="rect">
            <a:avLst/>
          </a:prstGeom>
        </p:spPr>
        <p:txBody>
          <a:bodyPr/>
          <a:lstStyle>
            <a:lvl1pPr marL="0" indent="0">
              <a:buFont typeface="Arial" panose="020B0604020202020204" pitchFamily="34" charset="0"/>
              <a:buNone/>
              <a:defRPr/>
            </a:lvl1pPr>
          </a:lstStyle>
          <a:p>
            <a:r>
              <a:rPr lang="en-US" dirty="0"/>
              <a:t>Drag picture to placeholder or click icon to add</a:t>
            </a:r>
          </a:p>
        </p:txBody>
      </p:sp>
      <p:sp>
        <p:nvSpPr>
          <p:cNvPr id="9"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55430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e Background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grpSp>
      <p:sp>
        <p:nvSpPr>
          <p:cNvPr id="15" name="Rectangle 14"/>
          <p:cNvSpPr/>
          <p:nvPr userDrawn="1"/>
        </p:nvSpPr>
        <p:spPr>
          <a:xfrm>
            <a:off x="2422" y="749729"/>
            <a:ext cx="9144000" cy="5346700"/>
          </a:xfrm>
          <a:prstGeom prst="rect">
            <a:avLst/>
          </a:prstGeom>
          <a:gradFill>
            <a:gsLst>
              <a:gs pos="0">
                <a:schemeClr val="bg1">
                  <a:alpha val="75000"/>
                </a:schemeClr>
              </a:gs>
              <a:gs pos="69000">
                <a:schemeClr val="tx2">
                  <a:lumMod val="20000"/>
                  <a:lumOff val="80000"/>
                  <a:alpha val="62000"/>
                </a:schemeClr>
              </a:gs>
              <a:gs pos="24000">
                <a:schemeClr val="tx2">
                  <a:lumMod val="20000"/>
                  <a:lumOff val="80000"/>
                  <a:alpha val="45000"/>
                </a:schemeClr>
              </a:gs>
              <a:gs pos="100000">
                <a:schemeClr val="bg1"/>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30537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Background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grpSp>
      <p:sp>
        <p:nvSpPr>
          <p:cNvPr id="15"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71697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ternate Background 3">
    <p:spTree>
      <p:nvGrpSpPr>
        <p:cNvPr id="1" name=""/>
        <p:cNvGrpSpPr/>
        <p:nvPr/>
      </p:nvGrpSpPr>
      <p:grpSpPr>
        <a:xfrm>
          <a:off x="0" y="0"/>
          <a:ext cx="0" cy="0"/>
          <a:chOff x="0" y="0"/>
          <a:chExt cx="0" cy="0"/>
        </a:xfrm>
      </p:grpSpPr>
      <p:pic>
        <p:nvPicPr>
          <p:cNvPr id="21" name="Picture 20"/>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2582" y="608083"/>
            <a:ext cx="9141417" cy="5719111"/>
          </a:xfrm>
          <a:prstGeom prst="rect">
            <a:avLst/>
          </a:prstGeom>
        </p:spPr>
      </p:pic>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374904" y="46179"/>
            <a:ext cx="8012951" cy="450663"/>
          </a:xfrm>
          <a:prstGeom prst="rect">
            <a:avLst/>
          </a:prstGeom>
        </p:spPr>
        <p:txBody>
          <a:bodyPr lIns="0" tIns="0" rIns="0" b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404070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1.1">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24754"/>
            <a:ext cx="7932000" cy="1768314"/>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27926"/>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083083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1.2">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33718"/>
            <a:ext cx="7932000" cy="1759349"/>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94869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enda 1.3">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88894"/>
            <a:ext cx="7932000" cy="1804173"/>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75773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1.4">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33417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1.5">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5859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genda 1.6">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70966"/>
            <a:ext cx="7932000" cy="1822102"/>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384463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Divider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4988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Divi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613000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Divi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3871189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Divider 4">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2623942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1">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 name="Title 4"/>
          <p:cNvSpPr>
            <a:spLocks noGrp="1"/>
          </p:cNvSpPr>
          <p:nvPr>
            <p:ph type="title" hasCustomPrompt="1"/>
          </p:nvPr>
        </p:nvSpPr>
        <p:spPr>
          <a:xfrm>
            <a:off x="374904" y="42394"/>
            <a:ext cx="7886700" cy="531346"/>
          </a:xfrm>
          <a:prstGeom prst="rect">
            <a:avLst/>
          </a:prstGeom>
        </p:spPr>
        <p:txBody>
          <a:bodyPr lIns="0" tIns="45720" rIns="0" bIns="45720"/>
          <a:lstStyle>
            <a:lvl1pPr>
              <a:defRPr>
                <a:solidFill>
                  <a:schemeClr val="bg1"/>
                </a:solidFill>
                <a:latin typeface="+mj-lt"/>
              </a:defRPr>
            </a:lvl1pPr>
          </a:lstStyle>
          <a:p>
            <a:r>
              <a:rPr lang="en-US" dirty="0"/>
              <a:t>Presenters Section Divider</a:t>
            </a:r>
          </a:p>
        </p:txBody>
      </p:sp>
      <p:sp>
        <p:nvSpPr>
          <p:cNvPr id="7"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6"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7"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50"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93322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2">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666325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3">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988230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4">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38271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5">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152553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6">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0387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7">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891085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8">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2"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3"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5211577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1">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7"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spcBef>
                <a:spcPts val="0"/>
              </a:spcBef>
              <a:defRPr>
                <a:solidFill>
                  <a:schemeClr val="bg1"/>
                </a:solidFill>
                <a:latin typeface="+mj-lt"/>
              </a:defRPr>
            </a:lvl1pPr>
          </a:lstStyle>
          <a:p>
            <a:r>
              <a:rPr lang="en-US" dirty="0"/>
              <a:t>Presenters (option)</a:t>
            </a:r>
          </a:p>
        </p:txBody>
      </p:sp>
      <p:sp>
        <p:nvSpPr>
          <p:cNvPr id="44"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5"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6"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9617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7"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1"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894087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3">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29043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4">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5741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5">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782115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6">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25"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80097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7">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cxnSp>
        <p:nvCxnSpPr>
          <p:cNvPr id="39" name="Straight Connector 38"/>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Arc 39"/>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sp>
        <p:nvSpPr>
          <p:cNvPr id="41"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2"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3"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7"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9"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0"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28110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40016679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1">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5"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6"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838747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967478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3">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551784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4">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11213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5">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57388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6">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015020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7">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1224312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23868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gage with ICANN White">
    <p:spTree>
      <p:nvGrpSpPr>
        <p:cNvPr id="1" name=""/>
        <p:cNvGrpSpPr/>
        <p:nvPr/>
      </p:nvGrpSpPr>
      <p:grpSpPr>
        <a:xfrm>
          <a:off x="0" y="0"/>
          <a:ext cx="0" cy="0"/>
          <a:chOff x="0" y="0"/>
          <a:chExt cx="0" cy="0"/>
        </a:xfrm>
      </p:grpSpPr>
      <p:sp>
        <p:nvSpPr>
          <p:cNvPr id="3" name="Rectangle 2"/>
          <p:cNvSpPr/>
          <p:nvPr userDrawn="1"/>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sp>
        <p:nvSpPr>
          <p:cNvPr id="4" name="Text Placeholder 32"/>
          <p:cNvSpPr txBox="1">
            <a:spLocks/>
          </p:cNvSpPr>
          <p:nvPr userDrawn="1"/>
        </p:nvSpPr>
        <p:spPr bwMode="auto">
          <a:xfrm>
            <a:off x="2543489" y="1552703"/>
            <a:ext cx="6600509" cy="32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2000" dirty="0">
                <a:solidFill>
                  <a:schemeClr val="bg1"/>
                </a:solidFill>
                <a:latin typeface="+mn-lt"/>
                <a:cs typeface="Arial"/>
              </a:rPr>
              <a:t>Visit us at </a:t>
            </a:r>
            <a:r>
              <a:rPr lang="en-US" sz="2000" b="1" dirty="0">
                <a:solidFill>
                  <a:schemeClr val="bg1"/>
                </a:solidFill>
                <a:latin typeface="+mn-lt"/>
                <a:cs typeface="Arial"/>
              </a:rPr>
              <a:t>icann.org</a:t>
            </a:r>
          </a:p>
        </p:txBody>
      </p:sp>
      <p:sp>
        <p:nvSpPr>
          <p:cNvPr id="5" name="Text Placeholder 33"/>
          <p:cNvSpPr txBox="1">
            <a:spLocks/>
          </p:cNvSpPr>
          <p:nvPr userDrawn="1"/>
        </p:nvSpPr>
        <p:spPr bwMode="auto">
          <a:xfrm>
            <a:off x="2543489" y="1049144"/>
            <a:ext cx="5230690" cy="3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700" b="1" dirty="0">
                <a:solidFill>
                  <a:schemeClr val="bg1"/>
                </a:solidFill>
                <a:latin typeface="+mn-lt"/>
                <a:ea typeface="Segoe UI" charset="0"/>
                <a:cs typeface="Arial"/>
              </a:rPr>
              <a:t>Thank You and Questions</a:t>
            </a:r>
          </a:p>
        </p:txBody>
      </p:sp>
      <p:sp>
        <p:nvSpPr>
          <p:cNvPr id="6" name="Rectangle 5"/>
          <p:cNvSpPr/>
          <p:nvPr userDrawn="1"/>
        </p:nvSpPr>
        <p:spPr>
          <a:xfrm>
            <a:off x="1" y="685224"/>
            <a:ext cx="2232955" cy="1864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pic>
        <p:nvPicPr>
          <p:cNvPr id="7" name="Picture 6" descr="ICANN_Logo_W.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982" y="871077"/>
            <a:ext cx="1962493" cy="1523172"/>
          </a:xfrm>
          <a:prstGeom prst="rect">
            <a:avLst/>
          </a:prstGeom>
        </p:spPr>
      </p:pic>
      <p:sp>
        <p:nvSpPr>
          <p:cNvPr id="30" name="Text Placeholder 29"/>
          <p:cNvSpPr>
            <a:spLocks noGrp="1"/>
          </p:cNvSpPr>
          <p:nvPr>
            <p:ph type="body" sz="quarter" idx="10" hasCustomPrompt="1"/>
          </p:nvPr>
        </p:nvSpPr>
        <p:spPr>
          <a:xfrm>
            <a:off x="2543489" y="1865312"/>
            <a:ext cx="5973449" cy="346541"/>
          </a:xfrm>
          <a:prstGeom prst="rect">
            <a:avLst/>
          </a:prstGeom>
        </p:spPr>
        <p:txBody>
          <a:bodyPr lIns="0" tIns="0" rIns="0" bIns="0"/>
          <a:lstStyle>
            <a:lvl1pPr marL="0" indent="0">
              <a:buFontTx/>
              <a:buNone/>
              <a:defRPr lang="en-US" sz="2000" kern="1200" dirty="0" smtClean="0">
                <a:solidFill>
                  <a:schemeClr val="bg1"/>
                </a:solidFill>
                <a:latin typeface="+mn-lt"/>
                <a:ea typeface="ＭＳ Ｐゴシック" charset="0"/>
                <a:cs typeface="Arial"/>
              </a:defRPr>
            </a:lvl1pPr>
            <a:lvl2pPr marL="457200" indent="0">
              <a:buFontTx/>
              <a:buNone/>
              <a:defRPr lang="en-US" sz="2000" kern="1200" dirty="0" smtClean="0">
                <a:solidFill>
                  <a:schemeClr val="bg1"/>
                </a:solidFill>
                <a:latin typeface="+mn-lt"/>
                <a:ea typeface="ＭＳ Ｐゴシック" charset="0"/>
                <a:cs typeface="Arial"/>
              </a:defRPr>
            </a:lvl2pPr>
            <a:lvl3pPr marL="914400" indent="0">
              <a:buFontTx/>
              <a:buNone/>
              <a:defRPr lang="en-US" sz="2000" kern="1200" dirty="0" smtClean="0">
                <a:solidFill>
                  <a:schemeClr val="bg1"/>
                </a:solidFill>
                <a:latin typeface="+mn-lt"/>
                <a:ea typeface="ＭＳ Ｐゴシック" charset="0"/>
                <a:cs typeface="Arial"/>
              </a:defRPr>
            </a:lvl3pPr>
            <a:lvl4pPr marL="1371600" indent="0">
              <a:buFontTx/>
              <a:buNone/>
              <a:defRPr lang="en-US" sz="2000" kern="1200" dirty="0" smtClean="0">
                <a:solidFill>
                  <a:schemeClr val="bg1"/>
                </a:solidFill>
                <a:latin typeface="+mn-lt"/>
                <a:ea typeface="ＭＳ Ｐゴシック" charset="0"/>
                <a:cs typeface="Arial"/>
              </a:defRPr>
            </a:lvl4pPr>
            <a:lvl5pPr marL="1828800" indent="0">
              <a:buFontTx/>
              <a:buNone/>
              <a:defRPr lang="en-US" sz="2000" kern="1200" dirty="0">
                <a:solidFill>
                  <a:schemeClr val="bg1"/>
                </a:solidFill>
                <a:latin typeface="+mn-lt"/>
                <a:ea typeface="ＭＳ Ｐゴシック" charset="0"/>
                <a:cs typeface="Arial"/>
              </a:defRPr>
            </a:lvl5pPr>
          </a:lstStyle>
          <a:p>
            <a:pPr lvl="0"/>
            <a:r>
              <a:rPr lang="en-US" dirty="0"/>
              <a:t>Email: email</a:t>
            </a:r>
          </a:p>
        </p:txBody>
      </p:sp>
      <p:sp>
        <p:nvSpPr>
          <p:cNvPr id="31"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accent6">
                    <a:lumMod val="50000"/>
                  </a:schemeClr>
                </a:solidFill>
              </a:defRPr>
            </a:lvl1pPr>
          </a:lstStyle>
          <a:p>
            <a:r>
              <a:rPr lang="en-US" dirty="0"/>
              <a:t>Engage with ICANN</a:t>
            </a:r>
          </a:p>
        </p:txBody>
      </p:sp>
      <p:grpSp>
        <p:nvGrpSpPr>
          <p:cNvPr id="32" name="Group 31"/>
          <p:cNvGrpSpPr/>
          <p:nvPr userDrawn="1"/>
        </p:nvGrpSpPr>
        <p:grpSpPr>
          <a:xfrm>
            <a:off x="2543489" y="4228306"/>
            <a:ext cx="3416667" cy="365760"/>
            <a:chOff x="5325979" y="4715893"/>
            <a:chExt cx="3416667" cy="365760"/>
          </a:xfrm>
        </p:grpSpPr>
        <p:sp>
          <p:nvSpPr>
            <p:cNvPr id="33" name="Text Placeholder 32"/>
            <p:cNvSpPr txBox="1">
              <a:spLocks/>
            </p:cNvSpPr>
            <p:nvPr/>
          </p:nvSpPr>
          <p:spPr>
            <a:xfrm>
              <a:off x="5793339" y="4734885"/>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3"/>
                </a:rPr>
                <a:t>flickr.com/icann</a:t>
              </a:r>
              <a:endParaRPr lang="en-US" sz="1400" dirty="0">
                <a:solidFill>
                  <a:srgbClr val="0A304B"/>
                </a:solidFill>
                <a:latin typeface="+mn-lt"/>
                <a:ea typeface="Segoe UI" panose="020B0502040204020203" pitchFamily="34" charset="0"/>
                <a:cs typeface="Arial"/>
              </a:endParaRPr>
            </a:p>
          </p:txBody>
        </p:sp>
        <p:pic>
          <p:nvPicPr>
            <p:cNvPr id="34" name="Picture 33" descr="1420947842_social_style_3_flikr-128.png">
              <a:hlinkClick r:id="rId4" action="ppaction://hlinkfile"/>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5979" y="4715893"/>
              <a:ext cx="365760" cy="365760"/>
            </a:xfrm>
            <a:prstGeom prst="rect">
              <a:avLst/>
            </a:prstGeom>
          </p:spPr>
        </p:pic>
      </p:grpSp>
      <p:grpSp>
        <p:nvGrpSpPr>
          <p:cNvPr id="35" name="Group 34"/>
          <p:cNvGrpSpPr/>
          <p:nvPr userDrawn="1"/>
        </p:nvGrpSpPr>
        <p:grpSpPr>
          <a:xfrm>
            <a:off x="2543489" y="4726326"/>
            <a:ext cx="3636602" cy="365760"/>
            <a:chOff x="1235726" y="5571713"/>
            <a:chExt cx="3636602" cy="365760"/>
          </a:xfrm>
        </p:grpSpPr>
        <p:sp>
          <p:nvSpPr>
            <p:cNvPr id="36" name="Text Placeholder 32"/>
            <p:cNvSpPr txBox="1">
              <a:spLocks/>
            </p:cNvSpPr>
            <p:nvPr/>
          </p:nvSpPr>
          <p:spPr>
            <a:xfrm>
              <a:off x="1703086" y="5592033"/>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6"/>
                </a:rPr>
                <a:t>linkedin/company/icann</a:t>
              </a:r>
              <a:endParaRPr lang="en-US" sz="1400" dirty="0">
                <a:solidFill>
                  <a:srgbClr val="0A304B"/>
                </a:solidFill>
                <a:latin typeface="+mn-lt"/>
                <a:ea typeface="Segoe UI" panose="020B0502040204020203" pitchFamily="34" charset="0"/>
                <a:cs typeface="Arial"/>
              </a:endParaRPr>
            </a:p>
          </p:txBody>
        </p:sp>
        <p:pic>
          <p:nvPicPr>
            <p:cNvPr id="37" name="Picture 36"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35726" y="5571713"/>
              <a:ext cx="365760" cy="365760"/>
            </a:xfrm>
            <a:prstGeom prst="rect">
              <a:avLst/>
            </a:prstGeom>
          </p:spPr>
        </p:pic>
      </p:grpSp>
      <p:grpSp>
        <p:nvGrpSpPr>
          <p:cNvPr id="38" name="Group 37"/>
          <p:cNvGrpSpPr/>
          <p:nvPr userDrawn="1"/>
        </p:nvGrpSpPr>
        <p:grpSpPr>
          <a:xfrm>
            <a:off x="2543489" y="2734246"/>
            <a:ext cx="2809587" cy="365760"/>
            <a:chOff x="1235726" y="3073176"/>
            <a:chExt cx="2809587" cy="365760"/>
          </a:xfrm>
        </p:grpSpPr>
        <p:sp>
          <p:nvSpPr>
            <p:cNvPr id="39" name="Text Placeholder 32"/>
            <p:cNvSpPr txBox="1">
              <a:spLocks/>
            </p:cNvSpPr>
            <p:nvPr/>
          </p:nvSpPr>
          <p:spPr>
            <a:xfrm>
              <a:off x="1703087" y="3093496"/>
              <a:ext cx="2342226"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9"/>
                </a:rPr>
                <a:t>@icann</a:t>
              </a:r>
              <a:endParaRPr lang="en-US" sz="1400" dirty="0">
                <a:solidFill>
                  <a:srgbClr val="0A304B"/>
                </a:solidFill>
                <a:latin typeface="+mn-lt"/>
                <a:ea typeface="Segoe UI" panose="020B0502040204020203" pitchFamily="34" charset="0"/>
                <a:cs typeface="Arial"/>
              </a:endParaRPr>
            </a:p>
          </p:txBody>
        </p:sp>
        <p:pic>
          <p:nvPicPr>
            <p:cNvPr id="40" name="Picture 39" descr="1420948433_social_style_3_twiter-128.png">
              <a:hlinkClick r:id="rId10" action="ppaction://hlinkfile"/>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35726" y="3073176"/>
              <a:ext cx="365760" cy="365760"/>
            </a:xfrm>
            <a:prstGeom prst="rect">
              <a:avLst/>
            </a:prstGeom>
          </p:spPr>
        </p:pic>
      </p:grpSp>
      <p:grpSp>
        <p:nvGrpSpPr>
          <p:cNvPr id="41" name="Group 40"/>
          <p:cNvGrpSpPr/>
          <p:nvPr userDrawn="1"/>
        </p:nvGrpSpPr>
        <p:grpSpPr>
          <a:xfrm>
            <a:off x="2543489" y="3232266"/>
            <a:ext cx="3730320" cy="365760"/>
            <a:chOff x="1235727" y="3892739"/>
            <a:chExt cx="3730320" cy="365760"/>
          </a:xfrm>
        </p:grpSpPr>
        <p:sp>
          <p:nvSpPr>
            <p:cNvPr id="42" name="Text Placeholder 32"/>
            <p:cNvSpPr txBox="1">
              <a:spLocks/>
            </p:cNvSpPr>
            <p:nvPr/>
          </p:nvSpPr>
          <p:spPr>
            <a:xfrm>
              <a:off x="1703086" y="3913059"/>
              <a:ext cx="326296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2"/>
                </a:rPr>
                <a:t>facebook.com/icannorg </a:t>
              </a:r>
              <a:endParaRPr lang="en-US" sz="1400" dirty="0">
                <a:solidFill>
                  <a:srgbClr val="0A304B"/>
                </a:solidFill>
                <a:latin typeface="+mn-lt"/>
                <a:ea typeface="Segoe UI" panose="020B0502040204020203" pitchFamily="34" charset="0"/>
                <a:cs typeface="Arial"/>
              </a:endParaRPr>
            </a:p>
          </p:txBody>
        </p:sp>
        <p:pic>
          <p:nvPicPr>
            <p:cNvPr id="43" name="Picture 42" descr="1420948141_social_style_3_facebook-128.png">
              <a:hlinkClick r:id="rId13" action="ppaction://hlinkfile"/>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35727" y="3892739"/>
              <a:ext cx="365760" cy="365760"/>
            </a:xfrm>
            <a:prstGeom prst="rect">
              <a:avLst/>
            </a:prstGeom>
          </p:spPr>
        </p:pic>
      </p:grpSp>
      <p:grpSp>
        <p:nvGrpSpPr>
          <p:cNvPr id="44" name="Group 43"/>
          <p:cNvGrpSpPr/>
          <p:nvPr userDrawn="1"/>
        </p:nvGrpSpPr>
        <p:grpSpPr>
          <a:xfrm>
            <a:off x="2543489" y="3730286"/>
            <a:ext cx="3636602" cy="365760"/>
            <a:chOff x="1235726" y="4721075"/>
            <a:chExt cx="3636602" cy="365760"/>
          </a:xfrm>
        </p:grpSpPr>
        <p:pic>
          <p:nvPicPr>
            <p:cNvPr id="45" name="Picture 44" descr="1420948149_social_style_3_youtube-128.png">
              <a:hlinkClick r:id="rId15" action="ppaction://hlinkfile"/>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5726" y="4721075"/>
              <a:ext cx="365760" cy="365760"/>
            </a:xfrm>
            <a:prstGeom prst="rect">
              <a:avLst/>
            </a:prstGeom>
          </p:spPr>
        </p:pic>
        <p:sp>
          <p:nvSpPr>
            <p:cNvPr id="46" name="Text Placeholder 32"/>
            <p:cNvSpPr txBox="1">
              <a:spLocks/>
            </p:cNvSpPr>
            <p:nvPr/>
          </p:nvSpPr>
          <p:spPr>
            <a:xfrm>
              <a:off x="1703086" y="4734885"/>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7"/>
                </a:rPr>
                <a:t>youtube.com/icannnews</a:t>
              </a:r>
              <a:endParaRPr lang="en-US" sz="1400" dirty="0">
                <a:solidFill>
                  <a:srgbClr val="0A304B"/>
                </a:solidFill>
                <a:latin typeface="+mn-lt"/>
                <a:ea typeface="Segoe UI" panose="020B0502040204020203" pitchFamily="34" charset="0"/>
                <a:cs typeface="Arial"/>
              </a:endParaRPr>
            </a:p>
          </p:txBody>
        </p:sp>
      </p:grpSp>
      <p:grpSp>
        <p:nvGrpSpPr>
          <p:cNvPr id="47" name="Group 46"/>
          <p:cNvGrpSpPr/>
          <p:nvPr userDrawn="1"/>
        </p:nvGrpSpPr>
        <p:grpSpPr>
          <a:xfrm>
            <a:off x="2543489" y="5722367"/>
            <a:ext cx="2586167" cy="365760"/>
            <a:chOff x="5325979" y="3073176"/>
            <a:chExt cx="2586167" cy="365760"/>
          </a:xfrm>
        </p:grpSpPr>
        <p:sp>
          <p:nvSpPr>
            <p:cNvPr id="48" name="Text Placeholder 32"/>
            <p:cNvSpPr txBox="1">
              <a:spLocks/>
            </p:cNvSpPr>
            <p:nvPr/>
          </p:nvSpPr>
          <p:spPr>
            <a:xfrm>
              <a:off x="5793339" y="3093496"/>
              <a:ext cx="21188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8"/>
                </a:rPr>
                <a:t>soundcloud/icann</a:t>
              </a:r>
              <a:endParaRPr lang="en-US" sz="1400" dirty="0">
                <a:solidFill>
                  <a:srgbClr val="0A304B"/>
                </a:solidFill>
                <a:latin typeface="+mn-lt"/>
                <a:ea typeface="Segoe UI" panose="020B0502040204020203" pitchFamily="34" charset="0"/>
                <a:cs typeface="Arial"/>
              </a:endParaRPr>
            </a:p>
          </p:txBody>
        </p:sp>
        <p:pic>
          <p:nvPicPr>
            <p:cNvPr id="49" name="Picture 4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25979" y="3073176"/>
              <a:ext cx="365760" cy="365760"/>
            </a:xfrm>
            <a:prstGeom prst="rect">
              <a:avLst/>
            </a:prstGeom>
          </p:spPr>
        </p:pic>
      </p:grpSp>
      <p:grpSp>
        <p:nvGrpSpPr>
          <p:cNvPr id="50" name="Group 49"/>
          <p:cNvGrpSpPr/>
          <p:nvPr userDrawn="1"/>
        </p:nvGrpSpPr>
        <p:grpSpPr>
          <a:xfrm>
            <a:off x="2543489" y="5224346"/>
            <a:ext cx="3416667" cy="365760"/>
            <a:chOff x="5325979" y="5571713"/>
            <a:chExt cx="3416667" cy="365760"/>
          </a:xfrm>
        </p:grpSpPr>
        <p:sp>
          <p:nvSpPr>
            <p:cNvPr id="51" name="Text Placeholder 32"/>
            <p:cNvSpPr txBox="1">
              <a:spLocks/>
            </p:cNvSpPr>
            <p:nvPr/>
          </p:nvSpPr>
          <p:spPr>
            <a:xfrm>
              <a:off x="5793339" y="5592033"/>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0"/>
                </a:rPr>
                <a:t>slideshare/icannpresentations</a:t>
              </a:r>
              <a:endParaRPr lang="en-US" sz="1400" dirty="0">
                <a:solidFill>
                  <a:srgbClr val="0A304B"/>
                </a:solidFill>
                <a:latin typeface="+mn-lt"/>
                <a:ea typeface="Segoe UI" panose="020B0502040204020203" pitchFamily="34" charset="0"/>
                <a:cs typeface="Arial"/>
              </a:endParaRPr>
            </a:p>
          </p:txBody>
        </p:sp>
        <p:pic>
          <p:nvPicPr>
            <p:cNvPr id="52" name="Picture 51"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5979" y="5571713"/>
              <a:ext cx="365760" cy="365760"/>
            </a:xfrm>
            <a:prstGeom prst="rect">
              <a:avLst/>
            </a:prstGeom>
          </p:spPr>
        </p:pic>
      </p:grpSp>
    </p:spTree>
    <p:extLst>
      <p:ext uri="{BB962C8B-B14F-4D97-AF65-F5344CB8AC3E}">
        <p14:creationId xmlns:p14="http://schemas.microsoft.com/office/powerpoint/2010/main" val="4228696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gage with ICANN Blue">
    <p:spTree>
      <p:nvGrpSpPr>
        <p:cNvPr id="1" name=""/>
        <p:cNvGrpSpPr/>
        <p:nvPr/>
      </p:nvGrpSpPr>
      <p:grpSpPr>
        <a:xfrm>
          <a:off x="0" y="0"/>
          <a:ext cx="0" cy="0"/>
          <a:chOff x="0" y="0"/>
          <a:chExt cx="0" cy="0"/>
        </a:xfrm>
      </p:grpSpPr>
      <p:sp>
        <p:nvSpPr>
          <p:cNvPr id="29" name="Rectangle 28"/>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Text Placeholder 32"/>
          <p:cNvSpPr txBox="1">
            <a:spLocks/>
          </p:cNvSpPr>
          <p:nvPr userDrawn="1"/>
        </p:nvSpPr>
        <p:spPr bwMode="auto">
          <a:xfrm>
            <a:off x="2191310" y="2425013"/>
            <a:ext cx="6330715" cy="34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1500" dirty="0">
                <a:solidFill>
                  <a:schemeClr val="bg1"/>
                </a:solidFill>
                <a:latin typeface="+mn-lt"/>
                <a:cs typeface="Arial"/>
              </a:rPr>
              <a:t>Visit us at </a:t>
            </a:r>
            <a:r>
              <a:rPr lang="en-US" sz="1500" b="1" dirty="0">
                <a:solidFill>
                  <a:schemeClr val="bg1"/>
                </a:solidFill>
                <a:latin typeface="+mn-lt"/>
                <a:cs typeface="Arial"/>
              </a:rPr>
              <a:t>icann.org</a:t>
            </a:r>
          </a:p>
        </p:txBody>
      </p:sp>
      <p:sp>
        <p:nvSpPr>
          <p:cNvPr id="31" name="Text Placeholder 33"/>
          <p:cNvSpPr txBox="1">
            <a:spLocks/>
          </p:cNvSpPr>
          <p:nvPr userDrawn="1"/>
        </p:nvSpPr>
        <p:spPr bwMode="auto">
          <a:xfrm>
            <a:off x="374212" y="862601"/>
            <a:ext cx="7403218" cy="3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endParaRPr lang="en-AU" sz="2700" b="1" dirty="0">
              <a:solidFill>
                <a:schemeClr val="bg1"/>
              </a:solidFill>
              <a:latin typeface="+mn-lt"/>
              <a:ea typeface="Segoe UI" charset="0"/>
              <a:cs typeface="Arial"/>
            </a:endParaRPr>
          </a:p>
        </p:txBody>
      </p:sp>
      <p:sp>
        <p:nvSpPr>
          <p:cNvPr id="33" name="Oval 3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34" name="Straight Connector 3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userDrawn="1"/>
        </p:nvPicPr>
        <p:blipFill>
          <a:blip r:embed="rId2"/>
          <a:stretch>
            <a:fillRect/>
          </a:stretch>
        </p:blipFill>
        <p:spPr>
          <a:xfrm>
            <a:off x="2079799" y="1039938"/>
            <a:ext cx="4287549" cy="760694"/>
          </a:xfrm>
          <a:prstGeom prst="rect">
            <a:avLst/>
          </a:prstGeom>
        </p:spPr>
      </p:pic>
      <p:sp>
        <p:nvSpPr>
          <p:cNvPr id="37" name="Oval 36"/>
          <p:cNvSpPr/>
          <p:nvPr userDrawn="1"/>
        </p:nvSpPr>
        <p:spPr>
          <a:xfrm>
            <a:off x="1811695"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flipH="1">
            <a:off x="0" y="6320453"/>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userDrawn="1"/>
        </p:nvCxnSpPr>
        <p:spPr>
          <a:xfrm flipH="1">
            <a:off x="1878697" y="6320453"/>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Oval 39"/>
          <p:cNvSpPr/>
          <p:nvPr userDrawn="1"/>
        </p:nvSpPr>
        <p:spPr>
          <a:xfrm flipH="1">
            <a:off x="8610117"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userDrawn="1"/>
        </p:nvSpPr>
        <p:spPr>
          <a:xfrm flipH="1">
            <a:off x="8610117" y="2196678"/>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42" name="Straight Connector 41"/>
          <p:cNvCxnSpPr>
            <a:endCxn id="43" idx="0"/>
          </p:cNvCxnSpPr>
          <p:nvPr userDrawn="1"/>
        </p:nvCxnSpPr>
        <p:spPr>
          <a:xfrm flipV="1">
            <a:off x="1834554" y="2281331"/>
            <a:ext cx="0" cy="399740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3" name="Arc 42"/>
          <p:cNvSpPr/>
          <p:nvPr userDrawn="1"/>
        </p:nvSpPr>
        <p:spPr>
          <a:xfrm rot="16200000">
            <a:off x="1834554" y="2220449"/>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mn-lt"/>
            </a:endParaRPr>
          </a:p>
        </p:txBody>
      </p:sp>
      <p:cxnSp>
        <p:nvCxnSpPr>
          <p:cNvPr id="44" name="Straight Connector 43"/>
          <p:cNvCxnSpPr/>
          <p:nvPr userDrawn="1"/>
        </p:nvCxnSpPr>
        <p:spPr>
          <a:xfrm flipH="1">
            <a:off x="1895439" y="2220449"/>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userDrawn="1"/>
        </p:nvCxnSpPr>
        <p:spPr>
          <a:xfrm flipH="1">
            <a:off x="8686803" y="6320453"/>
            <a:ext cx="45719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8678063" y="2219538"/>
            <a:ext cx="46593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7" name="Picture 46"/>
          <p:cNvPicPr>
            <a:picLocks noChangeAspect="1"/>
          </p:cNvPicPr>
          <p:nvPr userDrawn="1"/>
        </p:nvPicPr>
        <p:blipFill>
          <a:blip r:embed="rId3"/>
          <a:stretch>
            <a:fillRect/>
          </a:stretch>
        </p:blipFill>
        <p:spPr>
          <a:xfrm>
            <a:off x="2172578" y="2842544"/>
            <a:ext cx="3149229" cy="3236708"/>
          </a:xfrm>
          <a:prstGeom prst="rect">
            <a:avLst/>
          </a:prstGeom>
        </p:spPr>
      </p:pic>
      <p:sp>
        <p:nvSpPr>
          <p:cNvPr id="21" name="Title 4"/>
          <p:cNvSpPr>
            <a:spLocks noGrp="1"/>
          </p:cNvSpPr>
          <p:nvPr>
            <p:ph type="title" hasCustomPrompt="1"/>
          </p:nvPr>
        </p:nvSpPr>
        <p:spPr>
          <a:xfrm>
            <a:off x="374904" y="42394"/>
            <a:ext cx="8856010" cy="531346"/>
          </a:xfrm>
          <a:prstGeom prst="rect">
            <a:avLst/>
          </a:prstGeom>
        </p:spPr>
        <p:txBody>
          <a:bodyPr lIns="0" rIns="0"/>
          <a:lstStyle>
            <a:lvl1pPr>
              <a:defRPr lang="en-US" smtClean="0">
                <a:solidFill>
                  <a:schemeClr val="bg1"/>
                </a:solidFill>
                <a:ea typeface="Segoe UI" charset="0"/>
              </a:defRPr>
            </a:lvl1pPr>
          </a:lstStyle>
          <a:p>
            <a:r>
              <a:rPr lang="en-US" dirty="0">
                <a:solidFill>
                  <a:schemeClr val="bg1"/>
                </a:solidFill>
                <a:latin typeface="+mn-lt"/>
              </a:rPr>
              <a:t>Engage with ICANN – </a:t>
            </a:r>
            <a:r>
              <a:rPr lang="en-US" dirty="0">
                <a:solidFill>
                  <a:schemeClr val="bg1"/>
                </a:solidFill>
                <a:latin typeface="+mn-lt"/>
                <a:ea typeface="Segoe UI" charset="0"/>
              </a:rPr>
              <a:t>Thank You and Questions</a:t>
            </a:r>
            <a:endParaRPr lang="en-US" dirty="0"/>
          </a:p>
        </p:txBody>
      </p:sp>
    </p:spTree>
    <p:extLst>
      <p:ext uri="{BB962C8B-B14F-4D97-AF65-F5344CB8AC3E}">
        <p14:creationId xmlns:p14="http://schemas.microsoft.com/office/powerpoint/2010/main" val="988502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l="5219" r="3872"/>
          <a:stretch/>
        </p:blipFill>
        <p:spPr>
          <a:xfrm>
            <a:off x="-60960" y="-8390"/>
            <a:ext cx="9296400" cy="6881326"/>
          </a:xfrm>
          <a:prstGeom prst="rect">
            <a:avLst/>
          </a:prstGeom>
        </p:spPr>
      </p:pic>
      <p:sp>
        <p:nvSpPr>
          <p:cNvPr id="36" name="Text Placeholder 35"/>
          <p:cNvSpPr>
            <a:spLocks noGrp="1"/>
          </p:cNvSpPr>
          <p:nvPr userDrawn="1">
            <p:ph type="body" sz="quarter" idx="13" hasCustomPrompt="1"/>
          </p:nvPr>
        </p:nvSpPr>
        <p:spPr>
          <a:xfrm>
            <a:off x="569913" y="2377590"/>
            <a:ext cx="6256337" cy="1728788"/>
          </a:xfrm>
          <a:prstGeom prst="rect">
            <a:avLst/>
          </a:prstGeom>
        </p:spPr>
        <p:txBody>
          <a:bodyPr vert="horz"/>
          <a:lstStyle>
            <a:lvl1pPr marL="0" indent="0">
              <a:buNone/>
              <a:defRPr sz="3600">
                <a:solidFill>
                  <a:schemeClr val="bg1"/>
                </a:solidFill>
                <a:latin typeface="Source Sans Pro Light"/>
                <a:cs typeface="Source Sans Pro Ligh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Name of an Agenda Item</a:t>
            </a:r>
          </a:p>
          <a:p>
            <a:pPr lvl="0"/>
            <a:r>
              <a:rPr lang="en-US" dirty="0"/>
              <a:t>Section Divider</a:t>
            </a:r>
          </a:p>
        </p:txBody>
      </p:sp>
    </p:spTree>
    <p:extLst>
      <p:ext uri="{BB962C8B-B14F-4D97-AF65-F5344CB8AC3E}">
        <p14:creationId xmlns:p14="http://schemas.microsoft.com/office/powerpoint/2010/main" val="37757824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3458790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11240602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dirty="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dirty="0">
              <a:solidFill>
                <a:schemeClr val="bg1"/>
              </a:solidFill>
              <a:latin typeface="Source Sans Pro"/>
              <a:cs typeface="Source Sans Pro"/>
            </a:endParaRPr>
          </a:p>
        </p:txBody>
      </p:sp>
    </p:spTree>
    <p:extLst>
      <p:ext uri="{BB962C8B-B14F-4D97-AF65-F5344CB8AC3E}">
        <p14:creationId xmlns:p14="http://schemas.microsoft.com/office/powerpoint/2010/main" val="3599909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19619338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Oval 10"/>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a:blip r:embed="rId55"/>
          <a:stretch>
            <a:fillRect/>
          </a:stretch>
        </p:blipFill>
        <p:spPr>
          <a:xfrm>
            <a:off x="237744" y="6460580"/>
            <a:ext cx="368520" cy="293992"/>
          </a:xfrm>
          <a:prstGeom prst="rect">
            <a:avLst/>
          </a:prstGeom>
        </p:spPr>
      </p:pic>
      <p:sp>
        <p:nvSpPr>
          <p:cNvPr id="15" name="Oval 14"/>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Straight Connector 15"/>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11727124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1" r:id="rId3"/>
    <p:sldLayoutId id="2147483672" r:id="rId4"/>
    <p:sldLayoutId id="2147483649" r:id="rId5"/>
    <p:sldLayoutId id="2147483673" r:id="rId6"/>
    <p:sldLayoutId id="2147483751" r:id="rId7"/>
    <p:sldLayoutId id="2147483752" r:id="rId8"/>
    <p:sldLayoutId id="2147483715" r:id="rId9"/>
    <p:sldLayoutId id="2147483660" r:id="rId10"/>
    <p:sldLayoutId id="2147483676" r:id="rId11"/>
    <p:sldLayoutId id="2147483675" r:id="rId12"/>
    <p:sldLayoutId id="2147483651" r:id="rId13"/>
    <p:sldLayoutId id="2147483704" r:id="rId14"/>
    <p:sldLayoutId id="2147483705" r:id="rId15"/>
    <p:sldLayoutId id="2147483706" r:id="rId16"/>
    <p:sldLayoutId id="2147483707" r:id="rId17"/>
    <p:sldLayoutId id="2147483708" r:id="rId18"/>
    <p:sldLayoutId id="2147483655" r:id="rId19"/>
    <p:sldLayoutId id="2147483718" r:id="rId20"/>
    <p:sldLayoutId id="2147483719" r:id="rId21"/>
    <p:sldLayoutId id="2147483753" r:id="rId22"/>
    <p:sldLayoutId id="2147483679" r:id="rId23"/>
    <p:sldLayoutId id="2147483727" r:id="rId24"/>
    <p:sldLayoutId id="2147483728" r:id="rId25"/>
    <p:sldLayoutId id="2147483730" r:id="rId26"/>
    <p:sldLayoutId id="2147483731" r:id="rId27"/>
    <p:sldLayoutId id="2147483732" r:id="rId28"/>
    <p:sldLayoutId id="2147483729" r:id="rId29"/>
    <p:sldLayoutId id="2147483734" r:id="rId30"/>
    <p:sldLayoutId id="2147483688" r:id="rId31"/>
    <p:sldLayoutId id="2147483743" r:id="rId32"/>
    <p:sldLayoutId id="2147483744" r:id="rId33"/>
    <p:sldLayoutId id="2147483745" r:id="rId34"/>
    <p:sldLayoutId id="2147483746" r:id="rId35"/>
    <p:sldLayoutId id="2147483747" r:id="rId36"/>
    <p:sldLayoutId id="2147483748" r:id="rId37"/>
    <p:sldLayoutId id="2147483750" r:id="rId38"/>
    <p:sldLayoutId id="2147483687" r:id="rId39"/>
    <p:sldLayoutId id="2147483735" r:id="rId40"/>
    <p:sldLayoutId id="2147483736" r:id="rId41"/>
    <p:sldLayoutId id="2147483737" r:id="rId42"/>
    <p:sldLayoutId id="2147483738" r:id="rId43"/>
    <p:sldLayoutId id="2147483739" r:id="rId44"/>
    <p:sldLayoutId id="2147483740" r:id="rId45"/>
    <p:sldLayoutId id="2147483742" r:id="rId46"/>
    <p:sldLayoutId id="2147483755" r:id="rId47"/>
    <p:sldLayoutId id="2147483717" r:id="rId48"/>
    <p:sldLayoutId id="2147483757" r:id="rId49"/>
    <p:sldLayoutId id="2147483758" r:id="rId50"/>
    <p:sldLayoutId id="2147483759" r:id="rId51"/>
    <p:sldLayoutId id="2147483760" r:id="rId52"/>
    <p:sldLayoutId id="2147483761" r:id="rId53"/>
  </p:sldLayoutIdLst>
  <p:hf hdr="0"/>
  <p:txStyles>
    <p:titleStyle>
      <a:lvl1pPr marL="0" indent="0" algn="l" defTabSz="457200" rtl="0" eaLnBrk="1" latinLnBrk="0" hangingPunct="1">
        <a:spcBef>
          <a:spcPct val="0"/>
        </a:spcBef>
        <a:buNone/>
        <a:defRPr lang="en-US" sz="2800" b="1" i="0" kern="1200" baseline="0" smtClean="0">
          <a:solidFill>
            <a:schemeClr val="accent6">
              <a:lumMod val="50000"/>
            </a:schemeClr>
          </a:solidFill>
          <a:effectLst/>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3" pos="5365" userDrawn="1">
          <p15:clr>
            <a:srgbClr val="F26B43"/>
          </p15:clr>
        </p15:guide>
        <p15:guide id="4" pos="384" userDrawn="1">
          <p15:clr>
            <a:srgbClr val="F26B43"/>
          </p15:clr>
        </p15:guide>
        <p15:guide id="5" pos="260" userDrawn="1">
          <p15:clr>
            <a:srgbClr val="F26B43"/>
          </p15:clr>
        </p15:guide>
        <p15:guide id="6" orient="horz" pos="384" userDrawn="1">
          <p15:clr>
            <a:srgbClr val="F26B43"/>
          </p15:clr>
        </p15:guide>
        <p15:guide id="7" orient="horz" pos="398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68EB48-33D2-4D4A-83B4-745BEEEA69D6}"/>
              </a:ext>
            </a:extLst>
          </p:cNvPr>
          <p:cNvSpPr>
            <a:spLocks noGrp="1"/>
          </p:cNvSpPr>
          <p:nvPr>
            <p:ph type="title"/>
          </p:nvPr>
        </p:nvSpPr>
        <p:spPr/>
        <p:txBody>
          <a:bodyPr/>
          <a:lstStyle/>
          <a:p>
            <a:r>
              <a:rPr lang="en-US" dirty="0"/>
              <a:t>Findings &amp; Draft Recommendations</a:t>
            </a:r>
          </a:p>
        </p:txBody>
      </p:sp>
      <p:sp>
        <p:nvSpPr>
          <p:cNvPr id="3" name="Text Placeholder 2">
            <a:extLst>
              <a:ext uri="{FF2B5EF4-FFF2-40B4-BE49-F238E27FC236}">
                <a16:creationId xmlns:a16="http://schemas.microsoft.com/office/drawing/2014/main" xmlns="" id="{7938B274-E2EE-3345-81AA-823189ECA15E}"/>
              </a:ext>
            </a:extLst>
          </p:cNvPr>
          <p:cNvSpPr>
            <a:spLocks noGrp="1"/>
          </p:cNvSpPr>
          <p:nvPr>
            <p:ph type="body" sz="quarter" idx="11"/>
          </p:nvPr>
        </p:nvSpPr>
        <p:spPr/>
        <p:txBody>
          <a:bodyPr/>
          <a:lstStyle/>
          <a:p>
            <a:r>
              <a:rPr lang="en-US" dirty="0"/>
              <a:t>WHOIS1 Rec #10: Privacy/Proxy Services</a:t>
            </a:r>
          </a:p>
          <a:p>
            <a:endParaRPr lang="en-US" sz="2000" dirty="0"/>
          </a:p>
          <a:p>
            <a:r>
              <a:rPr lang="en-US" sz="2000" dirty="0"/>
              <a:t>Latest Subgroup Report: </a:t>
            </a:r>
            <a:br>
              <a:rPr lang="en-US" sz="2000" dirty="0"/>
            </a:br>
            <a:r>
              <a:rPr lang="en-US" sz="2000" dirty="0">
                <a:solidFill>
                  <a:srgbClr val="FF0000"/>
                </a:solidFill>
              </a:rPr>
              <a:t>&lt;insert link</a:t>
            </a:r>
            <a:r>
              <a:rPr lang="en-US" sz="2000" dirty="0">
                <a:solidFill>
                  <a:srgbClr val="FF0000"/>
                </a:solidFill>
              </a:rPr>
              <a:t>&gt;</a:t>
            </a:r>
          </a:p>
          <a:p>
            <a:endParaRPr lang="en-US" sz="2000" dirty="0">
              <a:solidFill>
                <a:srgbClr val="FF0000"/>
              </a:solidFill>
            </a:endParaRPr>
          </a:p>
          <a:p>
            <a:r>
              <a:rPr lang="en-US" sz="2000" dirty="0">
                <a:solidFill>
                  <a:srgbClr val="FF0000"/>
                </a:solidFill>
              </a:rPr>
              <a:t>Section </a:t>
            </a:r>
            <a:r>
              <a:rPr lang="en-US" sz="2000" dirty="0" smtClean="0">
                <a:solidFill>
                  <a:srgbClr val="FF0000"/>
                </a:solidFill>
              </a:rPr>
              <a:t>updated, pending review by subgroup</a:t>
            </a:r>
            <a:endParaRPr lang="en-US" sz="2000" dirty="0">
              <a:solidFill>
                <a:srgbClr val="FF0000"/>
              </a:solidFill>
            </a:endParaRPr>
          </a:p>
          <a:p>
            <a:endParaRPr lang="en-US" sz="2000" dirty="0">
              <a:solidFill>
                <a:srgbClr val="FF0000"/>
              </a:solidFill>
            </a:endParaRPr>
          </a:p>
          <a:p>
            <a:endParaRPr lang="en-US" dirty="0"/>
          </a:p>
          <a:p>
            <a:endParaRPr lang="en-US" dirty="0"/>
          </a:p>
        </p:txBody>
      </p:sp>
    </p:spTree>
    <p:extLst>
      <p:ext uri="{BB962C8B-B14F-4D97-AF65-F5344CB8AC3E}">
        <p14:creationId xmlns:p14="http://schemas.microsoft.com/office/powerpoint/2010/main" val="187934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324535"/>
          </a:xfrm>
          <a:prstGeom prst="rect">
            <a:avLst/>
          </a:prstGeom>
          <a:noFill/>
        </p:spPr>
        <p:txBody>
          <a:bodyPr wrap="square" lIns="0" tIns="0" rIns="0" bIns="0" rtlCol="0">
            <a:spAutoFit/>
          </a:bodyPr>
          <a:lstStyle/>
          <a:p>
            <a:r>
              <a:rPr lang="en-US" dirty="0"/>
              <a:t>The </a:t>
            </a:r>
            <a:r>
              <a:rPr lang="en-US" dirty="0" smtClean="0"/>
              <a:t>subgroup reviewed implementation </a:t>
            </a:r>
            <a:r>
              <a:rPr lang="en-US" dirty="0"/>
              <a:t>of WHOIS1 recommendation #10</a:t>
            </a:r>
          </a:p>
          <a:p>
            <a:endParaRPr lang="en-US" dirty="0"/>
          </a:p>
          <a:p>
            <a:pPr lvl="1">
              <a:spcAft>
                <a:spcPts val="600"/>
              </a:spcAft>
            </a:pPr>
            <a:r>
              <a:rPr lang="en-US" sz="1400" i="1" dirty="0">
                <a:solidFill>
                  <a:schemeClr val="accent6">
                    <a:lumMod val="50000"/>
                  </a:schemeClr>
                </a:solidFill>
              </a:rPr>
              <a:t>The Review Team recommends that ICANN should initiate processes to regulate and oversee privacy and proxy service providers.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should develop these processes in consultation with all interested stakeholders.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This work should take note of the studies of existing practices used by proxy/privacy service providers now taking place within the GNSO.</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The Review Team considers that one possible approach to achieving this would be to establish, through the appropriate means, an accreditation system for all proxy/privacy service providers. As part of this process, ICANN should consider the merits (if any) of establishing or maintaining a distinction between privacy and proxy services.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The goal of this process should be to provide clear, consistent and enforceable requirements for the operation of these services consistent with national laws, and to strike an appropriate balance between stakeholders with competing but legitimate interests. At a minimum, this would include privacy, data protection, law enforcement, the industry around law enforcement and the human rights community.</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could, for example, use a mix of incentives and graduated sanctions to encourage proxy/privacy service providers to become accredited, and to ensure that registrars do not knowingly accept registrations from unaccredited providers.</a:t>
            </a:r>
          </a:p>
          <a:p>
            <a:pPr marL="742950" lvl="1" indent="-285750">
              <a:spcAft>
                <a:spcPts val="600"/>
              </a:spcAft>
              <a:buFont typeface="Arial" panose="020B0604020202020204" pitchFamily="34" charset="0"/>
              <a:buChar char="•"/>
            </a:pPr>
            <a:r>
              <a:rPr lang="en-US" sz="1400" i="1" dirty="0">
                <a:solidFill>
                  <a:schemeClr val="accent6">
                    <a:lumMod val="50000"/>
                  </a:schemeClr>
                </a:solidFill>
              </a:rPr>
              <a:t>ICANN could develop a graduated and enforceable series of penalties for proxy/privacy service providers who violate the requirements, with a clear path to de-accreditation for repeat, serial or otherwise serious breaches.</a:t>
            </a:r>
            <a:endParaRPr lang="fr-FR" sz="1400" b="1" dirty="0"/>
          </a:p>
        </p:txBody>
      </p:sp>
    </p:spTree>
    <p:extLst>
      <p:ext uri="{BB962C8B-B14F-4D97-AF65-F5344CB8AC3E}">
        <p14:creationId xmlns:p14="http://schemas.microsoft.com/office/powerpoint/2010/main" val="248269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293757"/>
          </a:xfrm>
          <a:prstGeom prst="rect">
            <a:avLst/>
          </a:prstGeom>
          <a:noFill/>
        </p:spPr>
        <p:txBody>
          <a:bodyPr wrap="square" lIns="0" tIns="0" rIns="0" bIns="0" rtlCol="0">
            <a:spAutoFit/>
          </a:bodyPr>
          <a:lstStyle/>
          <a:p>
            <a:r>
              <a:rPr lang="en-US" dirty="0"/>
              <a:t>The subgroup finds that:</a:t>
            </a:r>
          </a:p>
          <a:p>
            <a:pPr marL="742950" lvl="1" indent="-285750">
              <a:buFont typeface="Arial" panose="020B0604020202020204" pitchFamily="34" charset="0"/>
              <a:buChar char="•"/>
            </a:pPr>
            <a:r>
              <a:rPr lang="en-US" sz="1700" dirty="0" smtClean="0"/>
              <a:t>The </a:t>
            </a:r>
            <a:r>
              <a:rPr lang="en-US" sz="1700" dirty="0"/>
              <a:t>2013 RAA introduced a specification on privacy and proxy registrations requiring registrars to comply with certain requirements regarding such registrations through affiliated Privacy/Proxy Service Providers as a first step towards implementing this </a:t>
            </a:r>
            <a:r>
              <a:rPr lang="en-US" sz="1700" dirty="0" smtClean="0"/>
              <a:t>recommendation</a:t>
            </a:r>
            <a:endParaRPr lang="en-US" sz="1700" dirty="0"/>
          </a:p>
          <a:p>
            <a:pPr marL="742950" lvl="1" indent="-285750">
              <a:buFont typeface="Arial" panose="020B0604020202020204" pitchFamily="34" charset="0"/>
              <a:buChar char="•"/>
            </a:pPr>
            <a:endParaRPr lang="en-US" sz="1700" dirty="0"/>
          </a:p>
          <a:p>
            <a:pPr marL="742950" lvl="1" indent="-285750">
              <a:buFont typeface="Arial" panose="020B0604020202020204" pitchFamily="34" charset="0"/>
              <a:buChar char="•"/>
            </a:pPr>
            <a:r>
              <a:rPr lang="en-US" sz="1700" dirty="0" smtClean="0"/>
              <a:t>The </a:t>
            </a:r>
            <a:r>
              <a:rPr lang="en-US" sz="1700" dirty="0"/>
              <a:t>Privacy/Proxy Services Accreditation Issues (PPSAI) Implementation Review Team (IRT) is currently working on an implementation of this recommendation that will also include unaffiliated providers of such </a:t>
            </a:r>
            <a:r>
              <a:rPr lang="en-US" sz="1700" dirty="0" smtClean="0"/>
              <a:t>services</a:t>
            </a:r>
            <a:endParaRPr lang="en-US" sz="1700" dirty="0"/>
          </a:p>
          <a:p>
            <a:pPr marL="742950" lvl="1" indent="-285750">
              <a:buFont typeface="Arial" panose="020B0604020202020204" pitchFamily="34" charset="0"/>
              <a:buChar char="•"/>
            </a:pPr>
            <a:endParaRPr lang="en-US" sz="1700" dirty="0" smtClean="0"/>
          </a:p>
          <a:p>
            <a:pPr marL="742950" lvl="1" indent="-285750">
              <a:buFont typeface="Arial" panose="020B0604020202020204" pitchFamily="34" charset="0"/>
              <a:buChar char="•"/>
            </a:pPr>
            <a:r>
              <a:rPr lang="en-US" sz="1700" dirty="0" smtClean="0"/>
              <a:t>WHOIS1 Rec #10 </a:t>
            </a:r>
            <a:r>
              <a:rPr lang="en-US" sz="1700" dirty="0"/>
              <a:t>advises that consideration be given to several specific </a:t>
            </a:r>
            <a:r>
              <a:rPr lang="en-US" sz="1700" dirty="0" smtClean="0"/>
              <a:t>objectives. The subgroup finds that these objectives are reflected in the Privacy/Proxy Services Accreditation Final Report</a:t>
            </a:r>
            <a:r>
              <a:rPr lang="en-US" sz="1700" dirty="0" smtClean="0"/>
              <a:t>.</a:t>
            </a:r>
            <a:endParaRPr lang="en-US" sz="1700" dirty="0">
              <a:solidFill>
                <a:srgbClr val="FF0000"/>
              </a:solidFill>
            </a:endParaRPr>
          </a:p>
          <a:p>
            <a:pPr marL="0" lvl="1"/>
            <a:endParaRPr lang="en-US" dirty="0"/>
          </a:p>
          <a:p>
            <a:pPr marL="285750" lvl="1" indent="-285750">
              <a:buFont typeface="Arial" panose="020B0604020202020204" pitchFamily="34" charset="0"/>
              <a:buChar char="•"/>
            </a:pPr>
            <a:r>
              <a:rPr lang="en-US" dirty="0"/>
              <a:t>Based on its analysis, members of this subgroup agree </a:t>
            </a:r>
            <a:r>
              <a:rPr lang="en-US" dirty="0" smtClean="0"/>
              <a:t>that</a:t>
            </a:r>
            <a:r>
              <a:rPr lang="en-US" dirty="0"/>
              <a:t/>
            </a:r>
            <a:br>
              <a:rPr lang="en-US" dirty="0"/>
            </a:br>
            <a:r>
              <a:rPr lang="en-US" dirty="0" smtClean="0"/>
              <a:t>this WHOIS1 recommendation </a:t>
            </a:r>
            <a:r>
              <a:rPr lang="en-US" dirty="0"/>
              <a:t>has been </a:t>
            </a:r>
            <a:r>
              <a:rPr lang="en-US" b="1" dirty="0" smtClean="0"/>
              <a:t>fully-implemented</a:t>
            </a:r>
            <a:endParaRPr lang="en-US" b="1" dirty="0"/>
          </a:p>
          <a:p>
            <a:pPr marL="742950" lvl="2" indent="-285750">
              <a:buFont typeface="Arial" panose="020B0604020202020204" pitchFamily="34" charset="0"/>
              <a:buChar char="•"/>
            </a:pPr>
            <a:r>
              <a:rPr lang="en-US" sz="1700" dirty="0"/>
              <a:t>Between the RAA 2013 Spec and this policy, the original recommendation seems to have been addressed. Anything not addressed was clearly not deemed to be important for inclusion by the community, the GNSO and the board who all approved the PPSAI PDP Final </a:t>
            </a:r>
            <a:r>
              <a:rPr lang="en-US" sz="1700" dirty="0" smtClean="0"/>
              <a:t>Report.</a:t>
            </a:r>
            <a:endParaRPr lang="en-US" sz="1700" dirty="0"/>
          </a:p>
        </p:txBody>
      </p:sp>
    </p:spTree>
    <p:extLst>
      <p:ext uri="{BB962C8B-B14F-4D97-AF65-F5344CB8AC3E}">
        <p14:creationId xmlns:p14="http://schemas.microsoft.com/office/powerpoint/2010/main" val="1117665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5601533"/>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smtClean="0"/>
              <a:t>The </a:t>
            </a:r>
            <a:r>
              <a:rPr lang="en-US" dirty="0"/>
              <a:t>subgroup </a:t>
            </a:r>
            <a:r>
              <a:rPr lang="en-US" dirty="0" smtClean="0"/>
              <a:t>identified </a:t>
            </a:r>
            <a:r>
              <a:rPr lang="en-US" dirty="0"/>
              <a:t>the following issues</a:t>
            </a:r>
            <a:r>
              <a:rPr lang="en-US" dirty="0" smtClean="0"/>
              <a:t>:</a:t>
            </a:r>
            <a:endParaRPr lang="en-US" dirty="0"/>
          </a:p>
          <a:p>
            <a:pPr marL="742950" lvl="2" indent="-285750">
              <a:spcAft>
                <a:spcPts val="600"/>
              </a:spcAft>
              <a:buFont typeface="Arial" panose="020B0604020202020204" pitchFamily="34" charset="0"/>
              <a:buChar char="•"/>
            </a:pPr>
            <a:r>
              <a:rPr lang="en-US" sz="1600" dirty="0"/>
              <a:t>The subgroup is unable to assess the exact impact of GDPR data redaction requirements on privacy services at this time. </a:t>
            </a:r>
            <a:r>
              <a:rPr lang="en-US" sz="1600" dirty="0" smtClean="0"/>
              <a:t> However, we note:</a:t>
            </a:r>
            <a:endParaRPr lang="en-US" sz="1600" dirty="0"/>
          </a:p>
          <a:p>
            <a:pPr marL="1200150" lvl="3" indent="-285750">
              <a:spcAft>
                <a:spcPts val="600"/>
              </a:spcAft>
              <a:buFont typeface="Arial" panose="020B0604020202020204" pitchFamily="34" charset="0"/>
              <a:buChar char="•"/>
            </a:pPr>
            <a:r>
              <a:rPr lang="en-US" sz="1600" dirty="0" smtClean="0"/>
              <a:t>Creating </a:t>
            </a:r>
            <a:r>
              <a:rPr lang="en-US" sz="1600" dirty="0"/>
              <a:t>a cost barrier next to the new policy requirements at a time that the use of such services is expected to decline due to GDPR is likely to cause </a:t>
            </a:r>
            <a:r>
              <a:rPr lang="en-US" sz="1600" dirty="0" smtClean="0"/>
              <a:t>low provider adoption. </a:t>
            </a:r>
            <a:endParaRPr lang="en-US" sz="1600" dirty="0"/>
          </a:p>
          <a:p>
            <a:pPr marL="1200150" lvl="3" indent="-285750">
              <a:spcAft>
                <a:spcPts val="600"/>
              </a:spcAft>
              <a:buFont typeface="Arial" panose="020B0604020202020204" pitchFamily="34" charset="0"/>
              <a:buChar char="•"/>
            </a:pPr>
            <a:r>
              <a:rPr lang="en-US" sz="1600" dirty="0" smtClean="0"/>
              <a:t>We currently see </a:t>
            </a:r>
            <a:r>
              <a:rPr lang="en-US" sz="1600" dirty="0"/>
              <a:t>no urgency or need to delay the implementation of the accreditation program due to the GDPR.</a:t>
            </a:r>
            <a:r>
              <a:rPr lang="en-US" dirty="0"/>
              <a:t> </a:t>
            </a:r>
            <a:endParaRPr lang="en-US" dirty="0" smtClean="0"/>
          </a:p>
          <a:p>
            <a:pPr marL="742950" lvl="2" indent="-285750">
              <a:spcAft>
                <a:spcPts val="600"/>
              </a:spcAft>
              <a:buFont typeface="Arial" panose="020B0604020202020204" pitchFamily="34" charset="0"/>
              <a:buChar char="•"/>
            </a:pPr>
            <a:r>
              <a:rPr lang="en-US" sz="1600" dirty="0" smtClean="0"/>
              <a:t>WHOIS1 Rec#10 </a:t>
            </a:r>
            <a:r>
              <a:rPr lang="en-US" sz="1600" dirty="0"/>
              <a:t>suggests </a:t>
            </a:r>
            <a:r>
              <a:rPr lang="en-US" sz="1600" dirty="0" smtClean="0"/>
              <a:t>a </a:t>
            </a:r>
            <a:r>
              <a:rPr lang="en-US" sz="1600" dirty="0"/>
              <a:t>mix of incentives and sanctions to encourage and enforce this policy once implemented. The IRT should be encouraged to also discuss incentives, as the current focus </a:t>
            </a:r>
            <a:r>
              <a:rPr lang="en-US" sz="1600" dirty="0" smtClean="0"/>
              <a:t>seems </a:t>
            </a:r>
            <a:r>
              <a:rPr lang="en-US" sz="1600" dirty="0"/>
              <a:t>to solely rely on sanctions</a:t>
            </a:r>
            <a:r>
              <a:rPr lang="en-US" sz="1600" dirty="0" smtClean="0"/>
              <a:t>.</a:t>
            </a:r>
          </a:p>
          <a:p>
            <a:pPr marL="742950" lvl="2" indent="-285750">
              <a:spcAft>
                <a:spcPts val="600"/>
              </a:spcAft>
              <a:buFont typeface="Arial" panose="020B0604020202020204" pitchFamily="34" charset="0"/>
              <a:buChar char="•"/>
            </a:pPr>
            <a:r>
              <a:rPr lang="en-US" sz="1600" dirty="0" smtClean="0"/>
              <a:t>The subgroup </a:t>
            </a:r>
            <a:r>
              <a:rPr lang="en-US" sz="1600" dirty="0"/>
              <a:t>addressed </a:t>
            </a:r>
            <a:r>
              <a:rPr lang="en-US" sz="1600" dirty="0" smtClean="0"/>
              <a:t>potential </a:t>
            </a:r>
            <a:r>
              <a:rPr lang="en-US" sz="1600" dirty="0"/>
              <a:t>abuse of privacy and proxy services by </a:t>
            </a:r>
            <a:r>
              <a:rPr lang="en-US" sz="1600" dirty="0" smtClean="0"/>
              <a:t>registered name holders, </a:t>
            </a:r>
            <a:r>
              <a:rPr lang="en-US" sz="1600" dirty="0"/>
              <a:t>but was unable to determine whether domain names using such services had a higher propensity for abusive registrations. </a:t>
            </a:r>
            <a:endParaRPr lang="en-US" sz="1600" dirty="0" smtClean="0"/>
          </a:p>
          <a:p>
            <a:pPr marL="1200150" lvl="3" indent="-285750">
              <a:spcAft>
                <a:spcPts val="600"/>
              </a:spcAft>
              <a:buFont typeface="Arial" panose="020B0604020202020204" pitchFamily="34" charset="0"/>
              <a:buChar char="•"/>
            </a:pPr>
            <a:r>
              <a:rPr lang="en-US" sz="1600" dirty="0" smtClean="0"/>
              <a:t>A </a:t>
            </a:r>
            <a:r>
              <a:rPr lang="en-US" sz="1600" dirty="0"/>
              <a:t>future review </a:t>
            </a:r>
            <a:r>
              <a:rPr lang="en-US" sz="1600" dirty="0" smtClean="0"/>
              <a:t>of the impact of privacy/proxy on abuse may be beneficial.</a:t>
            </a:r>
          </a:p>
          <a:p>
            <a:pPr marL="1200150" lvl="3" indent="-285750">
              <a:spcAft>
                <a:spcPts val="600"/>
              </a:spcAft>
              <a:buFont typeface="Arial" panose="020B0604020202020204" pitchFamily="34" charset="0"/>
              <a:buChar char="•"/>
            </a:pPr>
            <a:r>
              <a:rPr lang="en-US" sz="1600" dirty="0" smtClean="0"/>
              <a:t>Such </a:t>
            </a:r>
            <a:r>
              <a:rPr lang="en-US" sz="1600" dirty="0"/>
              <a:t>a review should take into account </a:t>
            </a:r>
            <a:r>
              <a:rPr lang="en-US" sz="1600" dirty="0" smtClean="0"/>
              <a:t>PPSA </a:t>
            </a:r>
            <a:r>
              <a:rPr lang="en-US" sz="1600" dirty="0"/>
              <a:t>program </a:t>
            </a:r>
            <a:r>
              <a:rPr lang="en-US" sz="1600" dirty="0" smtClean="0"/>
              <a:t>impact on abusive </a:t>
            </a:r>
            <a:r>
              <a:rPr lang="en-US" sz="1600" dirty="0"/>
              <a:t>registrations. </a:t>
            </a:r>
            <a:endParaRPr lang="en-US" sz="1600" dirty="0" smtClean="0"/>
          </a:p>
          <a:p>
            <a:pPr marL="1200150" lvl="3" indent="-285750">
              <a:spcAft>
                <a:spcPts val="600"/>
              </a:spcAft>
              <a:buFont typeface="Arial" panose="020B0604020202020204" pitchFamily="34" charset="0"/>
              <a:buChar char="•"/>
            </a:pPr>
            <a:r>
              <a:rPr lang="en-US" sz="1600" dirty="0" smtClean="0"/>
              <a:t>Such </a:t>
            </a:r>
            <a:r>
              <a:rPr lang="en-US" sz="1600" dirty="0"/>
              <a:t>a review would depend on the proper collection of data to track over time any </a:t>
            </a:r>
            <a:r>
              <a:rPr lang="en-US" sz="1600" dirty="0" smtClean="0"/>
              <a:t>trends </a:t>
            </a:r>
            <a:r>
              <a:rPr lang="en-US" sz="1600" dirty="0"/>
              <a:t>of abusive use of domain names using </a:t>
            </a:r>
            <a:r>
              <a:rPr lang="en-US" sz="1600" dirty="0" smtClean="0"/>
              <a:t>privacy/proxy services.</a:t>
            </a:r>
          </a:p>
          <a:p>
            <a:pPr marL="742950" lvl="2" indent="-285750">
              <a:spcAft>
                <a:spcPts val="600"/>
              </a:spcAft>
              <a:buFont typeface="Arial" panose="020B0604020202020204" pitchFamily="34" charset="0"/>
              <a:buChar char="•"/>
            </a:pPr>
            <a:r>
              <a:rPr lang="en-US" sz="1600" dirty="0" smtClean="0">
                <a:solidFill>
                  <a:srgbClr val="FF0000"/>
                </a:solidFill>
              </a:rPr>
              <a:t>[Above text is new, awaiting review by subgroup]</a:t>
            </a:r>
            <a:endParaRPr lang="en-US" sz="1600" dirty="0"/>
          </a:p>
        </p:txBody>
      </p:sp>
    </p:spTree>
    <p:extLst>
      <p:ext uri="{BB962C8B-B14F-4D97-AF65-F5344CB8AC3E}">
        <p14:creationId xmlns:p14="http://schemas.microsoft.com/office/powerpoint/2010/main" val="398030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WHOIS1 Rec #10 – Privacy/Proxy</a:t>
            </a:r>
          </a:p>
        </p:txBody>
      </p:sp>
      <p:sp>
        <p:nvSpPr>
          <p:cNvPr id="4" name="TextBox 3"/>
          <p:cNvSpPr txBox="1"/>
          <p:nvPr/>
        </p:nvSpPr>
        <p:spPr>
          <a:xfrm>
            <a:off x="374904" y="907910"/>
            <a:ext cx="8349996" cy="1384995"/>
          </a:xfrm>
          <a:prstGeom prst="rect">
            <a:avLst/>
          </a:prstGeom>
          <a:noFill/>
        </p:spPr>
        <p:txBody>
          <a:bodyPr wrap="square" lIns="0" tIns="0" rIns="0" bIns="0" rtlCol="0">
            <a:spAutoFit/>
          </a:bodyPr>
          <a:lstStyle/>
          <a:p>
            <a:pPr marL="285750" lvl="1" indent="-285750">
              <a:buFont typeface="Arial" panose="020B0604020202020204" pitchFamily="34" charset="0"/>
              <a:buChar char="•"/>
            </a:pPr>
            <a:r>
              <a:rPr lang="en-US" dirty="0" smtClean="0"/>
              <a:t>The </a:t>
            </a:r>
            <a:r>
              <a:rPr lang="en-US" dirty="0"/>
              <a:t>subgroup proposes no new recommendations at this time specific to the prior RT's </a:t>
            </a:r>
            <a:r>
              <a:rPr lang="en-US" dirty="0" smtClean="0"/>
              <a:t>Recommendation #10.</a:t>
            </a:r>
          </a:p>
          <a:p>
            <a:pPr marL="285750" lvl="1" indent="-285750">
              <a:buFont typeface="Arial" panose="020B0604020202020204" pitchFamily="34" charset="0"/>
              <a:buChar char="•"/>
            </a:pPr>
            <a:endParaRPr lang="en-US" dirty="0"/>
          </a:p>
          <a:p>
            <a:pPr marL="285750" lvl="1" indent="-285750">
              <a:buFont typeface="Arial" panose="020B0604020202020204" pitchFamily="34" charset="0"/>
              <a:buChar char="•"/>
            </a:pPr>
            <a:r>
              <a:rPr lang="en-US" dirty="0" smtClean="0"/>
              <a:t>However</a:t>
            </a:r>
            <a:r>
              <a:rPr lang="en-US" dirty="0"/>
              <a:t>, the subgroup intends to track </a:t>
            </a:r>
            <a:r>
              <a:rPr lang="en-US" dirty="0" smtClean="0"/>
              <a:t>PPSAI Implementation Review Team (IRT) progress and </a:t>
            </a:r>
            <a:r>
              <a:rPr lang="en-US" dirty="0"/>
              <a:t>consider recommendation(s) if necessary.</a:t>
            </a:r>
            <a:endParaRPr lang="en-US" dirty="0"/>
          </a:p>
        </p:txBody>
      </p:sp>
    </p:spTree>
    <p:extLst>
      <p:ext uri="{BB962C8B-B14F-4D97-AF65-F5344CB8AC3E}">
        <p14:creationId xmlns:p14="http://schemas.microsoft.com/office/powerpoint/2010/main" val="2354037316"/>
      </p:ext>
    </p:extLst>
  </p:cSld>
  <p:clrMapOvr>
    <a:masterClrMapping/>
  </p:clrMapOvr>
</p:sld>
</file>

<file path=ppt/theme/theme1.xml><?xml version="1.0" encoding="utf-8"?>
<a:theme xmlns:a="http://schemas.openxmlformats.org/drawingml/2006/main" name="ICANNPPT_Arial_4x3_June 2017_potx">
  <a:themeElements>
    <a:clrScheme name="ICANN PPT Colors">
      <a:dk1>
        <a:srgbClr val="0A1F24"/>
      </a:dk1>
      <a:lt1>
        <a:sysClr val="window" lastClr="FFFFFF"/>
      </a:lt1>
      <a:dk2>
        <a:srgbClr val="1A87C9"/>
      </a:dk2>
      <a:lt2>
        <a:srgbClr val="EEECE1"/>
      </a:lt2>
      <a:accent1>
        <a:srgbClr val="1A87C9"/>
      </a:accent1>
      <a:accent2>
        <a:srgbClr val="0D436C"/>
      </a:accent2>
      <a:accent3>
        <a:srgbClr val="1B6F74"/>
      </a:accent3>
      <a:accent4>
        <a:srgbClr val="EA903A"/>
      </a:accent4>
      <a:accent5>
        <a:srgbClr val="DB6033"/>
      </a:accent5>
      <a:accent6>
        <a:srgbClr val="1768B1"/>
      </a:accent6>
      <a:hlink>
        <a:srgbClr val="1D98D3"/>
      </a:hlink>
      <a:folHlink>
        <a:srgbClr val="427B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dirty="0" err="1" smtClean="0">
            <a:cs typeface="Source Sans Pro"/>
          </a:defRPr>
        </a:defPPr>
      </a:lstStyle>
    </a:txDef>
  </a:objectDefaults>
  <a:extraClrSchemeLst/>
  <a:extLst>
    <a:ext uri="{05A4C25C-085E-4340-85A3-A5531E510DB2}">
      <thm15:themeFamily xmlns:thm15="http://schemas.microsoft.com/office/thememl/2012/main" xmlns="" name="ICANN PPT Template 4x3 20170607.potx" id="{99719EB8-08D5-4EC4-8738-AAF721777DA7}" vid="{6963FD61-D754-4021-9B52-5D28287E54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9253</TotalTime>
  <Words>674</Words>
  <Application>Microsoft Office PowerPoint</Application>
  <PresentationFormat>On-screen Show (4:3)</PresentationFormat>
  <Paragraphs>42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ICANNPPT_Arial_4x3_June 2017_potx</vt:lpstr>
      <vt:lpstr>Findings &amp; Draft Recommendations</vt:lpstr>
      <vt:lpstr>WHOIS1 Rec #10 – Privacy/Proxy</vt:lpstr>
      <vt:lpstr>WHOIS1 Rec #10 – Privacy/Proxy</vt:lpstr>
      <vt:lpstr>WHOIS1 Rec #10 – Privacy/Proxy</vt:lpstr>
      <vt:lpstr>WHOIS1 Rec #10 – Privacy/Proxy</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 (150 character limit)</dc:title>
  <dc:creator>Julio Polito</dc:creator>
  <cp:lastModifiedBy>LP</cp:lastModifiedBy>
  <cp:revision>589</cp:revision>
  <cp:lastPrinted>2018-05-23T15:26:47Z</cp:lastPrinted>
  <dcterms:created xsi:type="dcterms:W3CDTF">2017-05-30T19:34:16Z</dcterms:created>
  <dcterms:modified xsi:type="dcterms:W3CDTF">2018-06-22T01:50:16Z</dcterms:modified>
</cp:coreProperties>
</file>