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684" r:id="rId2"/>
    <p:sldId id="780" r:id="rId3"/>
    <p:sldId id="809" r:id="rId4"/>
    <p:sldId id="781" r:id="rId5"/>
    <p:sldId id="810" r:id="rId6"/>
    <p:sldId id="81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432" autoAdjust="0"/>
    <p:restoredTop sz="94136" autoAdjust="0"/>
  </p:normalViewPr>
  <p:slideViewPr>
    <p:cSldViewPr snapToGrid="0" snapToObjects="1">
      <p:cViewPr>
        <p:scale>
          <a:sx n="60" d="100"/>
          <a:sy n="60" d="100"/>
        </p:scale>
        <p:origin x="-240" y="-168"/>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4/9/2018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4/9/2018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406246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406246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a:t>
              </a:r>
              <a:r>
                <a:rPr lang="en-US" sz="1400" err="1">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a:solidFill>
                  <a:schemeClr val="bg1"/>
                </a:solidFill>
                <a:latin typeface="+mn-lt"/>
                <a:cs typeface="Arial"/>
              </a:rPr>
              <a:t>Visit us at </a:t>
            </a:r>
            <a:r>
              <a:rPr lang="en-US" sz="1500" b="1" err="1">
                <a:solidFill>
                  <a:schemeClr val="bg1"/>
                </a:solidFill>
                <a:latin typeface="+mn-lt"/>
                <a:cs typeface="Arial"/>
              </a:rPr>
              <a:t>icann.org</a:t>
            </a:r>
            <a:endParaRPr lang="en-US" sz="1500" b="1">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community.icann.org/x/55lEB"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338F15B-5792-294B-898A-C32E2B719094}"/>
              </a:ext>
            </a:extLst>
          </p:cNvPr>
          <p:cNvSpPr>
            <a:spLocks noGrp="1"/>
          </p:cNvSpPr>
          <p:nvPr>
            <p:ph type="title"/>
          </p:nvPr>
        </p:nvSpPr>
        <p:spPr/>
        <p:txBody>
          <a:bodyPr/>
          <a:lstStyle/>
          <a:p>
            <a:r>
              <a:rPr lang="en-US" dirty="0"/>
              <a:t>WHOIS1 Rec #4: Compliance</a:t>
            </a:r>
          </a:p>
        </p:txBody>
      </p:sp>
      <p:sp>
        <p:nvSpPr>
          <p:cNvPr id="4" name="Text Placeholder 3">
            <a:extLst>
              <a:ext uri="{FF2B5EF4-FFF2-40B4-BE49-F238E27FC236}">
                <a16:creationId xmlns="" xmlns:a16="http://schemas.microsoft.com/office/drawing/2014/main" id="{63833594-1C73-944C-83E2-7C13E468D885}"/>
              </a:ext>
            </a:extLst>
          </p:cNvPr>
          <p:cNvSpPr>
            <a:spLocks noGrp="1"/>
          </p:cNvSpPr>
          <p:nvPr>
            <p:ph type="body" sz="quarter" idx="11"/>
          </p:nvPr>
        </p:nvSpPr>
        <p:spPr>
          <a:xfrm>
            <a:off x="600074" y="2765533"/>
            <a:ext cx="8213726" cy="927926"/>
          </a:xfrm>
        </p:spPr>
        <p:txBody>
          <a:bodyPr/>
          <a:lstStyle/>
          <a:p>
            <a:r>
              <a:rPr lang="en-US" dirty="0"/>
              <a:t>Agenda item #10 </a:t>
            </a:r>
          </a:p>
          <a:p>
            <a:endParaRPr lang="en-US" dirty="0"/>
          </a:p>
          <a:p>
            <a:r>
              <a:rPr lang="en-US" dirty="0"/>
              <a:t>Time: 13:30-15:30</a:t>
            </a:r>
          </a:p>
          <a:p>
            <a:endParaRPr lang="en-US" dirty="0"/>
          </a:p>
          <a:p>
            <a:r>
              <a:rPr lang="en-US" dirty="0"/>
              <a:t>Presenter: Susan Kawaguchi</a:t>
            </a:r>
          </a:p>
          <a:p>
            <a:endParaRPr lang="en-US" dirty="0"/>
          </a:p>
          <a:p>
            <a:r>
              <a:rPr lang="en-US" dirty="0"/>
              <a:t>Subgroup Members: </a:t>
            </a:r>
            <a:r>
              <a:rPr lang="en-US" dirty="0" smtClean="0"/>
              <a:t>Susan, Erika, Carlton, Chris, Thomas</a:t>
            </a:r>
            <a:endParaRPr lang="en-US" dirty="0"/>
          </a:p>
          <a:p>
            <a:endParaRPr lang="en-US" dirty="0"/>
          </a:p>
          <a:p>
            <a:r>
              <a:rPr lang="en-US" dirty="0"/>
              <a:t>Subgroup Wiki: </a:t>
            </a:r>
            <a:r>
              <a:rPr lang="en-US" dirty="0">
                <a:hlinkClick r:id="rId2"/>
              </a:rPr>
              <a:t>https://community.icann.org/x/55lEB</a:t>
            </a:r>
            <a:endParaRPr lang="en-US" dirty="0"/>
          </a:p>
        </p:txBody>
      </p:sp>
    </p:spTree>
    <p:extLst>
      <p:ext uri="{BB962C8B-B14F-4D97-AF65-F5344CB8AC3E}">
        <p14:creationId xmlns:p14="http://schemas.microsoft.com/office/powerpoint/2010/main" val="381885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WHOIS1 Rec #4 – Compliance</a:t>
            </a:r>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603996" cy="4801314"/>
          </a:xfrm>
          <a:prstGeom prst="rect">
            <a:avLst/>
          </a:prstGeom>
        </p:spPr>
        <p:txBody>
          <a:bodyPr wrap="square">
            <a:spAutoFit/>
          </a:bodyPr>
          <a:lstStyle/>
          <a:p>
            <a:r>
              <a:rPr lang="en-US" b="1" i="1" dirty="0">
                <a:solidFill>
                  <a:schemeClr val="accent6">
                    <a:lumMod val="50000"/>
                  </a:schemeClr>
                </a:solidFill>
              </a:rPr>
              <a:t>WHOIS1 Recommendation</a:t>
            </a:r>
          </a:p>
          <a:p>
            <a:pPr marL="285750" indent="-285750">
              <a:buFont typeface="Arial" panose="020B0604020202020204" pitchFamily="34" charset="0"/>
              <a:buChar char="•"/>
            </a:pPr>
            <a:r>
              <a:rPr lang="en-US" sz="1600" i="1" dirty="0" smtClean="0">
                <a:solidFill>
                  <a:schemeClr val="accent6">
                    <a:lumMod val="50000"/>
                  </a:schemeClr>
                </a:solidFill>
              </a:rPr>
              <a:t>Rec </a:t>
            </a:r>
            <a:r>
              <a:rPr lang="en-US" sz="1600" i="1" dirty="0">
                <a:solidFill>
                  <a:schemeClr val="accent6">
                    <a:lumMod val="50000"/>
                  </a:schemeClr>
                </a:solidFill>
              </a:rPr>
              <a:t>4 – ICANN should ensure that its compliance function is managed in accordance with best practice principles, including full transparency on resourcing and structure; provide annual reports; appoint a senior executive whose sole responsibility would be to oversee and manage ICANN’s compliance function (reporting to Board Committee); provide all necessary resources to manage and scale compliance team’s activities</a:t>
            </a:r>
            <a:r>
              <a:rPr lang="en-US" sz="1600" i="1" dirty="0" smtClean="0">
                <a:solidFill>
                  <a:schemeClr val="accent6">
                    <a:lumMod val="50000"/>
                  </a:schemeClr>
                </a:solidFill>
              </a:rPr>
              <a:t>.</a:t>
            </a:r>
            <a:br>
              <a:rPr lang="en-US" sz="1600" i="1" dirty="0" smtClean="0">
                <a:solidFill>
                  <a:schemeClr val="accent6">
                    <a:lumMod val="50000"/>
                  </a:schemeClr>
                </a:solidFill>
              </a:rPr>
            </a:br>
            <a:endParaRPr lang="en-US" sz="1600" i="1" dirty="0" smtClean="0">
              <a:solidFill>
                <a:schemeClr val="accent6">
                  <a:lumMod val="50000"/>
                </a:schemeClr>
              </a:solidFill>
            </a:endParaRPr>
          </a:p>
          <a:p>
            <a:r>
              <a:rPr lang="en-US" sz="1600" i="1" dirty="0" smtClean="0">
                <a:solidFill>
                  <a:schemeClr val="accent6">
                    <a:lumMod val="50000"/>
                  </a:schemeClr>
                </a:solidFill>
              </a:rPr>
              <a:t>And the Objective initially assigned to Subgroup 6, now to be addressed by this subgroup:</a:t>
            </a:r>
            <a:br>
              <a:rPr lang="en-US" sz="1600" i="1" dirty="0" smtClean="0">
                <a:solidFill>
                  <a:schemeClr val="accent6">
                    <a:lumMod val="50000"/>
                  </a:schemeClr>
                </a:solidFill>
              </a:rPr>
            </a:br>
            <a:endParaRPr lang="en-US" sz="1600" i="1" dirty="0" smtClean="0">
              <a:solidFill>
                <a:schemeClr val="accent6">
                  <a:lumMod val="50000"/>
                </a:schemeClr>
              </a:solidFill>
            </a:endParaRPr>
          </a:p>
          <a:p>
            <a:pPr marL="285750" indent="-285750">
              <a:buFont typeface="Arial" panose="020B0604020202020204" pitchFamily="34" charset="0"/>
              <a:buChar char="•"/>
            </a:pPr>
            <a:r>
              <a:rPr lang="en-US" sz="1600" i="1" dirty="0">
                <a:solidFill>
                  <a:schemeClr val="accent6">
                    <a:lumMod val="50000"/>
                  </a:schemeClr>
                </a:solidFill>
              </a:rPr>
              <a:t>Consistent with ICANN’s mission and Bylaws, Section 4.6(e)(iv), the Review Team will (a) evaluate the extent to which ICANN Org has implemented each prior Directory Service Review recommendation (noting differences if any between recommended and implemented steps), (b) assess to the degree practical the extent to which implementation of each recommendation was effective in addressing the issue identified by the prior RT or generated additional information useful to management and evolution of WHOIS (</a:t>
            </a:r>
            <a:r>
              <a:rPr lang="en-US" sz="1600" i="1" dirty="0" err="1">
                <a:solidFill>
                  <a:schemeClr val="accent6">
                    <a:lumMod val="50000"/>
                  </a:schemeClr>
                </a:solidFill>
              </a:rPr>
              <a:t>RDS</a:t>
            </a:r>
            <a:r>
              <a:rPr lang="en-US" sz="1600" i="1" dirty="0">
                <a:solidFill>
                  <a:schemeClr val="accent6">
                    <a:lumMod val="50000"/>
                  </a:schemeClr>
                </a:solidFill>
              </a:rPr>
              <a:t>), and (c) determine if any specific measurable steps should be recommended to enhance results achieved through the prior RT’s recommendations. This includes developing a framework to measure and assess the effectiveness of recommendations, and applying that approach to all areas of WHOIS originally assessed by the prior RT (as applicable</a:t>
            </a:r>
            <a:r>
              <a:rPr lang="en-US" sz="1600" i="1" dirty="0" smtClean="0">
                <a:solidFill>
                  <a:schemeClr val="accent6">
                    <a:lumMod val="50000"/>
                  </a:schemeClr>
                </a:solidFill>
              </a:rPr>
              <a:t>).</a:t>
            </a:r>
            <a:endParaRPr lang="en-US" sz="1600" i="1" dirty="0">
              <a:solidFill>
                <a:schemeClr val="accent6">
                  <a:lumMod val="50000"/>
                </a:schemeClr>
              </a:solidFill>
            </a:endParaRPr>
          </a:p>
        </p:txBody>
      </p:sp>
    </p:spTree>
    <p:extLst>
      <p:ext uri="{BB962C8B-B14F-4D97-AF65-F5344CB8AC3E}">
        <p14:creationId xmlns:p14="http://schemas.microsoft.com/office/powerpoint/2010/main" val="201494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WHOIS1 Rec #4 – Compliance</a:t>
            </a:r>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603996" cy="5632311"/>
          </a:xfrm>
          <a:prstGeom prst="rect">
            <a:avLst/>
          </a:prstGeom>
        </p:spPr>
        <p:txBody>
          <a:bodyPr wrap="square">
            <a:spAutoFit/>
          </a:bodyPr>
          <a:lstStyle/>
          <a:p>
            <a:r>
              <a:rPr lang="en-US" b="1" dirty="0" smtClean="0"/>
              <a:t>Questions </a:t>
            </a:r>
            <a:r>
              <a:rPr lang="en-US" b="1" dirty="0"/>
              <a:t>the subgroup attempted to answer when assessing this objective:</a:t>
            </a:r>
          </a:p>
          <a:p>
            <a:pPr marL="342900" indent="-342900">
              <a:buFont typeface="+mj-lt"/>
              <a:buAutoNum type="alphaLcParenR"/>
            </a:pPr>
            <a:r>
              <a:rPr lang="en-US" dirty="0" smtClean="0"/>
              <a:t>Do </a:t>
            </a:r>
            <a:r>
              <a:rPr lang="en-US" dirty="0"/>
              <a:t>the current reports provide the details described above? Are they transparent and complete?</a:t>
            </a:r>
          </a:p>
          <a:p>
            <a:pPr marL="342900" indent="-342900">
              <a:buFont typeface="+mj-lt"/>
              <a:buAutoNum type="alphaLcParenR"/>
            </a:pPr>
            <a:r>
              <a:rPr lang="en-US" dirty="0" smtClean="0"/>
              <a:t>Is </a:t>
            </a:r>
            <a:r>
              <a:rPr lang="en-US" dirty="0"/>
              <a:t>the current appointment of a senior executive appropriate?  Who does this person report to?</a:t>
            </a:r>
          </a:p>
          <a:p>
            <a:pPr marL="342900" indent="-342900">
              <a:buFont typeface="+mj-lt"/>
              <a:buAutoNum type="alphaLcParenR"/>
            </a:pPr>
            <a:r>
              <a:rPr lang="en-US" dirty="0" smtClean="0"/>
              <a:t>Does </a:t>
            </a:r>
            <a:r>
              <a:rPr lang="en-US" dirty="0"/>
              <a:t>the compliance team have all necessary resources?</a:t>
            </a:r>
          </a:p>
          <a:p>
            <a:pPr marL="742950" lvl="1" indent="-285750">
              <a:buFont typeface="Arial" panose="020B0604020202020204" pitchFamily="34" charset="0"/>
              <a:buChar char="•"/>
            </a:pPr>
            <a:endParaRPr lang="en-US" dirty="0"/>
          </a:p>
          <a:p>
            <a:r>
              <a:rPr lang="fr-FR" b="1" dirty="0" err="1"/>
              <a:t>Research</a:t>
            </a:r>
            <a:r>
              <a:rPr lang="fr-FR" b="1" dirty="0"/>
              <a:t> and background </a:t>
            </a:r>
            <a:r>
              <a:rPr lang="fr-FR" b="1" dirty="0" err="1"/>
              <a:t>materials</a:t>
            </a:r>
            <a:r>
              <a:rPr lang="fr-FR" b="1" dirty="0"/>
              <a:t> </a:t>
            </a:r>
            <a:r>
              <a:rPr lang="fr-FR" b="1" dirty="0" err="1"/>
              <a:t>used</a:t>
            </a:r>
            <a:r>
              <a:rPr lang="fr-FR" b="1" dirty="0"/>
              <a:t> to </a:t>
            </a:r>
            <a:r>
              <a:rPr lang="fr-FR" b="1" dirty="0" err="1"/>
              <a:t>answer</a:t>
            </a:r>
            <a:r>
              <a:rPr lang="fr-FR" b="1" dirty="0"/>
              <a:t> questions:</a:t>
            </a:r>
          </a:p>
          <a:p>
            <a:pPr marL="285750" indent="-285750">
              <a:buFont typeface="Arial" panose="020B0604020202020204" pitchFamily="34" charset="0"/>
              <a:buChar char="•"/>
            </a:pPr>
            <a:r>
              <a:rPr lang="en-US" dirty="0"/>
              <a:t>WHOIS1 Final Report, Action Plan, &amp; Implementation Reports</a:t>
            </a:r>
          </a:p>
          <a:p>
            <a:pPr marL="285750" indent="-285750">
              <a:buFont typeface="Arial" panose="020B0604020202020204" pitchFamily="34" charset="0"/>
              <a:buChar char="•"/>
            </a:pPr>
            <a:r>
              <a:rPr lang="en-US" dirty="0"/>
              <a:t>Implementation Briefing Presentation, Answers to Questions, &amp; Written Briefing</a:t>
            </a:r>
          </a:p>
          <a:p>
            <a:pPr marL="285750" indent="-285750">
              <a:buFont typeface="Arial" panose="020B0604020202020204" pitchFamily="34" charset="0"/>
              <a:buChar char="•"/>
            </a:pPr>
            <a:r>
              <a:rPr lang="en-US" dirty="0" smtClean="0"/>
              <a:t>All documents </a:t>
            </a:r>
            <a:r>
              <a:rPr lang="en-US" dirty="0"/>
              <a:t>cited in briefing on Recommendation 4 </a:t>
            </a:r>
            <a:r>
              <a:rPr lang="en-US" dirty="0" smtClean="0"/>
              <a:t>Compliance</a:t>
            </a:r>
          </a:p>
          <a:p>
            <a:pPr marL="285750" indent="-285750">
              <a:buFont typeface="Arial" panose="020B0604020202020204" pitchFamily="34" charset="0"/>
              <a:buChar char="•"/>
            </a:pPr>
            <a:r>
              <a:rPr lang="en-US" dirty="0"/>
              <a:t>Additional documents relevant to Topic 7 </a:t>
            </a:r>
            <a:r>
              <a:rPr lang="en-US" dirty="0" smtClean="0"/>
              <a:t>Compliance</a:t>
            </a:r>
          </a:p>
          <a:p>
            <a:pPr marL="285750" indent="-285750">
              <a:buFont typeface="Arial" panose="020B0604020202020204" pitchFamily="34" charset="0"/>
              <a:buChar char="•"/>
            </a:pPr>
            <a:r>
              <a:rPr lang="en-US" i="1" dirty="0" smtClean="0">
                <a:solidFill>
                  <a:srgbClr val="FF0000"/>
                </a:solidFill>
              </a:rPr>
              <a:t>[Expand cited doc list here if desired – abbreviated here for length]</a:t>
            </a:r>
            <a:endParaRPr lang="en-US" dirty="0" smtClean="0"/>
          </a:p>
          <a:p>
            <a:pPr marL="285750" lvl="0" indent="-285750">
              <a:buFont typeface="Arial" panose="020B0604020202020204" pitchFamily="34" charset="0"/>
              <a:buChar char="•"/>
            </a:pPr>
            <a:r>
              <a:rPr lang="en-US" dirty="0" smtClean="0"/>
              <a:t>Meeting with </a:t>
            </a:r>
            <a:r>
              <a:rPr lang="en-US" dirty="0"/>
              <a:t>Compliance Management (1 February 2018</a:t>
            </a:r>
            <a:r>
              <a:rPr lang="en-US" dirty="0" smtClean="0"/>
              <a:t>) &amp; Written Answers</a:t>
            </a:r>
            <a:endParaRPr lang="en-US" dirty="0"/>
          </a:p>
          <a:p>
            <a:pPr marL="285750" lvl="0" indent="-285750">
              <a:buFont typeface="Arial" panose="020B0604020202020204" pitchFamily="34" charset="0"/>
              <a:buChar char="•"/>
            </a:pPr>
            <a:r>
              <a:rPr lang="en-US" dirty="0" smtClean="0"/>
              <a:t>Meeting with </a:t>
            </a:r>
            <a:r>
              <a:rPr lang="en-US" dirty="0"/>
              <a:t>ICANN Compliance (28 March 2018</a:t>
            </a:r>
            <a:r>
              <a:rPr lang="en-US" dirty="0" smtClean="0"/>
              <a:t>) &amp; Written Answers</a:t>
            </a:r>
            <a:endParaRPr lang="en-US" i="1" dirty="0"/>
          </a:p>
          <a:p>
            <a:pPr marL="742950" lvl="1" indent="-285750">
              <a:buFont typeface="Arial" panose="020B0604020202020204" pitchFamily="34" charset="0"/>
              <a:buChar char="•"/>
            </a:pPr>
            <a:endParaRPr lang="en-US" i="1" dirty="0"/>
          </a:p>
          <a:p>
            <a:r>
              <a:rPr lang="en-US" b="1" dirty="0"/>
              <a:t>Describe your methodology to answer questions and analyze the materials</a:t>
            </a:r>
          </a:p>
          <a:p>
            <a:pPr marL="285750" indent="-285750">
              <a:buFont typeface="Arial" panose="020B0604020202020204" pitchFamily="34" charset="0"/>
              <a:buChar char="•"/>
            </a:pPr>
            <a:r>
              <a:rPr lang="en-US" dirty="0" smtClean="0"/>
              <a:t>The </a:t>
            </a:r>
            <a:r>
              <a:rPr lang="en-US" dirty="0"/>
              <a:t>subgroup met </a:t>
            </a:r>
            <a:r>
              <a:rPr lang="en-US" dirty="0" smtClean="0"/>
              <a:t>twice with </a:t>
            </a:r>
            <a:r>
              <a:rPr lang="en-US" dirty="0"/>
              <a:t>the Compliance </a:t>
            </a:r>
            <a:r>
              <a:rPr lang="en-US" dirty="0" smtClean="0"/>
              <a:t>Team (Jamie </a:t>
            </a:r>
            <a:r>
              <a:rPr lang="en-US" dirty="0" err="1"/>
              <a:t>Hedlund</a:t>
            </a:r>
            <a:r>
              <a:rPr lang="en-US" dirty="0"/>
              <a:t>, Maguy </a:t>
            </a:r>
            <a:r>
              <a:rPr lang="en-US" dirty="0" err="1"/>
              <a:t>Serad</a:t>
            </a:r>
            <a:r>
              <a:rPr lang="en-US" dirty="0"/>
              <a:t>, Roger </a:t>
            </a:r>
            <a:r>
              <a:rPr lang="en-US" dirty="0" smtClean="0"/>
              <a:t>Lim, Andrea), each </a:t>
            </a:r>
            <a:r>
              <a:rPr lang="en-US" dirty="0"/>
              <a:t>time providing a list of questions drafted by the subgroup prior to the meeting. </a:t>
            </a:r>
            <a:r>
              <a:rPr lang="en-US" dirty="0" smtClean="0"/>
              <a:t>Written answers were also provided (see above).</a:t>
            </a:r>
            <a:endParaRPr lang="en-US" i="1" dirty="0"/>
          </a:p>
        </p:txBody>
      </p:sp>
    </p:spTree>
    <p:extLst>
      <p:ext uri="{BB962C8B-B14F-4D97-AF65-F5344CB8AC3E}">
        <p14:creationId xmlns:p14="http://schemas.microsoft.com/office/powerpoint/2010/main" val="253996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WHOIS1 Rec #4 – Compliance</a:t>
            </a:r>
            <a:endParaRPr lang="en-US" i="1" dirty="0"/>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502396" cy="369332"/>
          </a:xfrm>
          <a:prstGeom prst="rect">
            <a:avLst/>
          </a:prstGeom>
        </p:spPr>
        <p:txBody>
          <a:bodyPr wrap="square">
            <a:spAutoFit/>
          </a:bodyPr>
          <a:lstStyle/>
          <a:p>
            <a:r>
              <a:rPr lang="en-US" b="1" dirty="0" smtClean="0"/>
              <a:t>Based </a:t>
            </a:r>
            <a:r>
              <a:rPr lang="en-US" b="1" dirty="0"/>
              <a:t>on the analysis, what are the main findings</a:t>
            </a:r>
            <a:r>
              <a:rPr lang="en-US" b="1" dirty="0" smtClean="0"/>
              <a:t>?</a:t>
            </a:r>
            <a:endParaRPr lang="en-US" i="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76613989"/>
              </p:ext>
            </p:extLst>
          </p:nvPr>
        </p:nvGraphicFramePr>
        <p:xfrm>
          <a:off x="374904" y="1104374"/>
          <a:ext cx="8343899" cy="5179082"/>
        </p:xfrm>
        <a:graphic>
          <a:graphicData uri="http://schemas.openxmlformats.org/drawingml/2006/table">
            <a:tbl>
              <a:tblPr firstRow="1" firstCol="1" bandRow="1">
                <a:tableStyleId>{5C22544A-7EE6-4342-B048-85BDC9FD1C3A}</a:tableStyleId>
              </a:tblPr>
              <a:tblGrid>
                <a:gridCol w="2859219"/>
                <a:gridCol w="1185477"/>
                <a:gridCol w="4299203"/>
              </a:tblGrid>
              <a:tr h="139396">
                <a:tc>
                  <a:txBody>
                    <a:bodyPr/>
                    <a:lstStyle/>
                    <a:p>
                      <a:pPr marL="0" marR="0">
                        <a:spcBef>
                          <a:spcPts val="0"/>
                        </a:spcBef>
                        <a:spcAft>
                          <a:spcPts val="0"/>
                        </a:spcAft>
                      </a:pPr>
                      <a:r>
                        <a:rPr lang="en-US" sz="900" dirty="0">
                          <a:effectLst/>
                        </a:rPr>
                        <a:t>RT1-Recommended Principle</a:t>
                      </a:r>
                      <a:endParaRPr lang="en-US" sz="900" dirty="0">
                        <a:effectLst/>
                        <a:latin typeface="Arial"/>
                        <a:ea typeface="MS PGothic"/>
                        <a:cs typeface="Times New Roman"/>
                      </a:endParaRPr>
                    </a:p>
                  </a:txBody>
                  <a:tcPr marL="25363" marR="25363" marT="0" marB="0"/>
                </a:tc>
                <a:tc>
                  <a:txBody>
                    <a:bodyPr/>
                    <a:lstStyle/>
                    <a:p>
                      <a:pPr marL="0" marR="0">
                        <a:spcBef>
                          <a:spcPts val="0"/>
                        </a:spcBef>
                        <a:spcAft>
                          <a:spcPts val="0"/>
                        </a:spcAft>
                      </a:pPr>
                      <a:r>
                        <a:rPr lang="en-US" sz="900">
                          <a:effectLst/>
                        </a:rPr>
                        <a:t>Question</a:t>
                      </a:r>
                      <a:endParaRPr lang="en-US" sz="900">
                        <a:effectLst/>
                        <a:latin typeface="Arial"/>
                        <a:ea typeface="MS PGothic"/>
                        <a:cs typeface="Times New Roman"/>
                      </a:endParaRPr>
                    </a:p>
                  </a:txBody>
                  <a:tcPr marL="25363" marR="25363" marT="0" marB="0"/>
                </a:tc>
                <a:tc>
                  <a:txBody>
                    <a:bodyPr/>
                    <a:lstStyle/>
                    <a:p>
                      <a:pPr marL="0" marR="0">
                        <a:spcBef>
                          <a:spcPts val="0"/>
                        </a:spcBef>
                        <a:spcAft>
                          <a:spcPts val="0"/>
                        </a:spcAft>
                      </a:pPr>
                      <a:r>
                        <a:rPr lang="en-US" sz="900">
                          <a:effectLst/>
                        </a:rPr>
                        <a:t>Findings and Analysis</a:t>
                      </a:r>
                      <a:endParaRPr lang="en-US" sz="900">
                        <a:effectLst/>
                        <a:latin typeface="Arial"/>
                        <a:ea typeface="MS PGothic"/>
                        <a:cs typeface="Times New Roman"/>
                      </a:endParaRPr>
                    </a:p>
                  </a:txBody>
                  <a:tcPr marL="25363" marR="25363" marT="0" marB="0"/>
                </a:tc>
              </a:tr>
              <a:tr h="1969330">
                <a:tc>
                  <a:txBody>
                    <a:bodyPr/>
                    <a:lstStyle/>
                    <a:p>
                      <a:pPr marL="0" marR="0">
                        <a:spcBef>
                          <a:spcPts val="0"/>
                        </a:spcBef>
                        <a:spcAft>
                          <a:spcPts val="0"/>
                        </a:spcAft>
                      </a:pPr>
                      <a:r>
                        <a:rPr lang="en-US" sz="900" dirty="0">
                          <a:effectLst/>
                        </a:rPr>
                        <a:t>a. There should be full transparency regarding the resourcing and structure of its compliance function. To help achieve this ICANN should, at a minimum, publish annual reports that detail the following relevant to ICANN’s compliance activities: staffing levels; budgeted funds; actual expenditure; performance against published targets; and organizational structure (including the full lines of reporting and accountability).</a:t>
                      </a:r>
                      <a:endParaRPr lang="en-US" sz="900" dirty="0">
                        <a:effectLst/>
                        <a:latin typeface="Arial"/>
                        <a:ea typeface="MS PGothic"/>
                        <a:cs typeface="Times New Roman"/>
                      </a:endParaRPr>
                    </a:p>
                  </a:txBody>
                  <a:tcPr marL="25363" marR="25363" marT="0" marB="0"/>
                </a:tc>
                <a:tc>
                  <a:txBody>
                    <a:bodyPr/>
                    <a:lstStyle/>
                    <a:p>
                      <a:pPr marL="0" marR="0">
                        <a:spcBef>
                          <a:spcPts val="0"/>
                        </a:spcBef>
                        <a:spcAft>
                          <a:spcPts val="0"/>
                        </a:spcAft>
                      </a:pPr>
                      <a:r>
                        <a:rPr lang="en-US" sz="900">
                          <a:effectLst/>
                        </a:rPr>
                        <a:t>Do the current reports provide the details described above? Are they transparent and complete?</a:t>
                      </a:r>
                      <a:endParaRPr lang="en-US" sz="900">
                        <a:effectLst/>
                        <a:latin typeface="Arial"/>
                        <a:ea typeface="MS PGothic"/>
                        <a:cs typeface="Times New Roman"/>
                      </a:endParaRPr>
                    </a:p>
                  </a:txBody>
                  <a:tcPr marL="25363" marR="25363" marT="0" marB="0"/>
                </a:tc>
                <a:tc>
                  <a:txBody>
                    <a:bodyPr/>
                    <a:lstStyle/>
                    <a:p>
                      <a:pPr marL="0" marR="0">
                        <a:spcBef>
                          <a:spcPts val="0"/>
                        </a:spcBef>
                        <a:spcAft>
                          <a:spcPts val="0"/>
                        </a:spcAft>
                      </a:pPr>
                      <a:r>
                        <a:rPr lang="en-US" sz="900" dirty="0">
                          <a:effectLst/>
                        </a:rPr>
                        <a:t>The Compliance team has made significant progress in reporting metrics and data in their annual report.  They also allocate time during ICANN meetings to meet with the community and provide additional details on their work.  The reports are very helpful and quite an improvement over reporting in 2012.  In reading the reports it is hard to make an assessment of the issues that are still problematic.  66% of reports to the compliance team are WHOIS inaccuracy reports which comprises the largest areas of the team workload.  What is not evident in the data reported is what are the problem areas, what could be improved to assist the team with its work.   ICANN Contractual Compliance has an ongoing continuous improvement cycle based on survey feedback, working group and review teams, lessons learned and internal reviews which also drive change.  We appreciate that the Compliance team is working hard to receive input from the community </a:t>
                      </a:r>
                      <a:r>
                        <a:rPr lang="en-US" sz="900" dirty="0">
                          <a:solidFill>
                            <a:srgbClr val="FF0000"/>
                          </a:solidFill>
                          <a:effectLst/>
                        </a:rPr>
                        <a:t>??????  add questions from the second report from Compliance.  </a:t>
                      </a:r>
                    </a:p>
                    <a:p>
                      <a:pPr marL="0" marR="0">
                        <a:spcBef>
                          <a:spcPts val="0"/>
                        </a:spcBef>
                        <a:spcAft>
                          <a:spcPts val="0"/>
                        </a:spcAft>
                      </a:pPr>
                      <a:r>
                        <a:rPr lang="en-US" sz="900" dirty="0">
                          <a:effectLst/>
                        </a:rPr>
                        <a:t> </a:t>
                      </a:r>
                      <a:endParaRPr lang="en-US" sz="900" dirty="0">
                        <a:effectLst/>
                        <a:latin typeface="Arial"/>
                        <a:ea typeface="MS PGothic"/>
                        <a:cs typeface="Times New Roman"/>
                      </a:endParaRPr>
                    </a:p>
                  </a:txBody>
                  <a:tcPr marL="25363" marR="25363" marT="0" marB="0"/>
                </a:tc>
              </a:tr>
              <a:tr h="1676400">
                <a:tc>
                  <a:txBody>
                    <a:bodyPr/>
                    <a:lstStyle/>
                    <a:p>
                      <a:pPr marL="0" marR="0">
                        <a:spcBef>
                          <a:spcPts val="0"/>
                        </a:spcBef>
                        <a:spcAft>
                          <a:spcPts val="0"/>
                        </a:spcAft>
                      </a:pPr>
                      <a:r>
                        <a:rPr lang="en-US" sz="900">
                          <a:effectLst/>
                        </a:rPr>
                        <a:t>b. This senior executive should report directly and solely to a sub-committee of the ICANN Board. This sub-committee should include Board members with a range of relevant skills, and should include the CEO.</a:t>
                      </a:r>
                      <a:endParaRPr lang="en-US" sz="900">
                        <a:effectLst/>
                        <a:latin typeface="Arial"/>
                        <a:ea typeface="MS PGothic"/>
                        <a:cs typeface="Times New Roman"/>
                      </a:endParaRPr>
                    </a:p>
                  </a:txBody>
                  <a:tcPr marL="25363" marR="25363" marT="0" marB="0"/>
                </a:tc>
                <a:tc>
                  <a:txBody>
                    <a:bodyPr/>
                    <a:lstStyle/>
                    <a:p>
                      <a:pPr marL="0" marR="0">
                        <a:spcBef>
                          <a:spcPts val="0"/>
                        </a:spcBef>
                        <a:spcAft>
                          <a:spcPts val="0"/>
                        </a:spcAft>
                      </a:pPr>
                      <a:r>
                        <a:rPr lang="en-US" sz="900">
                          <a:effectLst/>
                        </a:rPr>
                        <a:t>Is the current appointment of a senior executive appropriate?  Who does this person report to?</a:t>
                      </a:r>
                      <a:endParaRPr lang="en-US" sz="900">
                        <a:effectLst/>
                        <a:latin typeface="Arial"/>
                        <a:ea typeface="MS PGothic"/>
                        <a:cs typeface="Times New Roman"/>
                      </a:endParaRPr>
                    </a:p>
                  </a:txBody>
                  <a:tcPr marL="25363" marR="25363" marT="0" marB="0"/>
                </a:tc>
                <a:tc>
                  <a:txBody>
                    <a:bodyPr/>
                    <a:lstStyle/>
                    <a:p>
                      <a:pPr marL="0" marR="0">
                        <a:spcBef>
                          <a:spcPts val="0"/>
                        </a:spcBef>
                        <a:spcAft>
                          <a:spcPts val="0"/>
                        </a:spcAft>
                      </a:pPr>
                      <a:r>
                        <a:rPr lang="en-US" sz="900" dirty="0">
                          <a:effectLst/>
                        </a:rPr>
                        <a:t>The Compliance team provided an organizational chart for the reporting structure of the team.  Although, the SVP Contractual Compliance &amp; Consumer Safeguards reports directly to the CEO the recommendation explicitly states “report directly and solely to a Board sub-committee</a:t>
                      </a:r>
                      <a:r>
                        <a:rPr lang="en-US" sz="900" dirty="0" smtClean="0">
                          <a:effectLst/>
                        </a:rPr>
                        <a:t>.”</a:t>
                      </a:r>
                      <a:r>
                        <a:rPr lang="en-US" sz="900" baseline="0" dirty="0" smtClean="0">
                          <a:effectLst/>
                        </a:rPr>
                        <a:t> </a:t>
                      </a:r>
                      <a:r>
                        <a:rPr lang="en-US" sz="900" dirty="0" smtClean="0">
                          <a:effectLst/>
                        </a:rPr>
                        <a:t>There </a:t>
                      </a:r>
                      <a:r>
                        <a:rPr lang="en-US" sz="900" dirty="0">
                          <a:effectLst/>
                        </a:rPr>
                        <a:t>is no indication that the recommended reporting structure was implemented. The Board action on this recommendation indicates they thought the implemented reporting structure to be adequate.  The subgroup will need to ask additional questions concerning the reporting structure.  At this point in time we do not believe the recommendation was fully implemented.  The intention of the first review team was to ensure this role had the independence needed to perform the compliance function without restriction from the rest of the organization.</a:t>
                      </a:r>
                    </a:p>
                    <a:p>
                      <a:pPr marL="0" marR="0">
                        <a:spcBef>
                          <a:spcPts val="0"/>
                        </a:spcBef>
                        <a:spcAft>
                          <a:spcPts val="0"/>
                        </a:spcAft>
                      </a:pPr>
                      <a:endParaRPr lang="en-US" sz="900" dirty="0">
                        <a:effectLst/>
                        <a:latin typeface="Arial"/>
                        <a:ea typeface="MS PGothic"/>
                        <a:cs typeface="Times New Roman"/>
                      </a:endParaRPr>
                    </a:p>
                  </a:txBody>
                  <a:tcPr marL="25363" marR="25363" marT="0" marB="0"/>
                </a:tc>
              </a:tr>
              <a:tr h="1393956">
                <a:tc>
                  <a:txBody>
                    <a:bodyPr/>
                    <a:lstStyle/>
                    <a:p>
                      <a:pPr marL="0" marR="0">
                        <a:spcBef>
                          <a:spcPts val="0"/>
                        </a:spcBef>
                        <a:spcAft>
                          <a:spcPts val="0"/>
                        </a:spcAft>
                      </a:pPr>
                      <a:r>
                        <a:rPr lang="en-US" sz="900">
                          <a:effectLst/>
                        </a:rPr>
                        <a:t>c. ICANN should provide all necessary resources to ensure that the compliance team has the processes and technological tools it needs to efficiently and pro-actively manage and scale its compliance activities. The Review Team notes that this will be particularly important in light of the new gTLD program, and all relevant compliance processes and tools should be reviewed and improved, and new tools developed where necessary, in advance of any new gTLDs becoming operational.</a:t>
                      </a:r>
                      <a:endParaRPr lang="en-US" sz="900">
                        <a:effectLst/>
                        <a:latin typeface="Arial"/>
                        <a:ea typeface="MS PGothic"/>
                        <a:cs typeface="Times New Roman"/>
                      </a:endParaRPr>
                    </a:p>
                  </a:txBody>
                  <a:tcPr marL="25363" marR="25363" marT="0" marB="0"/>
                </a:tc>
                <a:tc>
                  <a:txBody>
                    <a:bodyPr/>
                    <a:lstStyle/>
                    <a:p>
                      <a:pPr marL="0" marR="0">
                        <a:spcBef>
                          <a:spcPts val="0"/>
                        </a:spcBef>
                        <a:spcAft>
                          <a:spcPts val="0"/>
                        </a:spcAft>
                      </a:pPr>
                      <a:r>
                        <a:rPr lang="en-US" sz="900">
                          <a:effectLst/>
                        </a:rPr>
                        <a:t>Does the compliance team have all necessary resources?</a:t>
                      </a:r>
                      <a:endParaRPr lang="en-US" sz="900">
                        <a:effectLst/>
                        <a:latin typeface="Arial"/>
                        <a:ea typeface="MS PGothic"/>
                        <a:cs typeface="Times New Roman"/>
                      </a:endParaRPr>
                    </a:p>
                  </a:txBody>
                  <a:tcPr marL="25363" marR="25363" marT="0" marB="0"/>
                </a:tc>
                <a:tc>
                  <a:txBody>
                    <a:bodyPr/>
                    <a:lstStyle/>
                    <a:p>
                      <a:pPr marL="0" marR="0">
                        <a:spcBef>
                          <a:spcPts val="0"/>
                        </a:spcBef>
                        <a:spcAft>
                          <a:spcPts val="0"/>
                        </a:spcAft>
                      </a:pPr>
                      <a:r>
                        <a:rPr lang="en-US" sz="900" dirty="0">
                          <a:effectLst/>
                        </a:rPr>
                        <a:t>It appears that the Compliance team has all the necessary resources to manage compliance activities.  They have improved technology over the years and implemented new systems.  ICANN organization has provided the budget for the compliance team to grow.  They currently have 25? Employees compared to 6 during the first review.  They have implemented a bulk WHOIS inaccuracy reporting tool and improved the single input WHOIS inaccuracy tool since the first review team report. </a:t>
                      </a:r>
                    </a:p>
                    <a:p>
                      <a:pPr marL="0" marR="0">
                        <a:spcBef>
                          <a:spcPts val="0"/>
                        </a:spcBef>
                        <a:spcAft>
                          <a:spcPts val="0"/>
                        </a:spcAft>
                      </a:pPr>
                      <a:r>
                        <a:rPr lang="en-US" sz="900" dirty="0">
                          <a:effectLst/>
                        </a:rPr>
                        <a:t> </a:t>
                      </a:r>
                      <a:endParaRPr lang="en-US" sz="900" dirty="0">
                        <a:effectLst/>
                        <a:latin typeface="Arial"/>
                        <a:ea typeface="MS PGothic"/>
                        <a:cs typeface="Times New Roman"/>
                      </a:endParaRPr>
                    </a:p>
                  </a:txBody>
                  <a:tcPr marL="25363" marR="25363" marT="0" marB="0"/>
                </a:tc>
              </a:tr>
            </a:tbl>
          </a:graphicData>
        </a:graphic>
      </p:graphicFrame>
    </p:spTree>
    <p:extLst>
      <p:ext uri="{BB962C8B-B14F-4D97-AF65-F5344CB8AC3E}">
        <p14:creationId xmlns:p14="http://schemas.microsoft.com/office/powerpoint/2010/main" val="135545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WHOIS1 Rec #4 – Compliance</a:t>
            </a:r>
            <a:endParaRPr lang="en-US" i="1" dirty="0"/>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502396" cy="369332"/>
          </a:xfrm>
          <a:prstGeom prst="rect">
            <a:avLst/>
          </a:prstGeom>
        </p:spPr>
        <p:txBody>
          <a:bodyPr wrap="square">
            <a:spAutoFit/>
          </a:bodyPr>
          <a:lstStyle/>
          <a:p>
            <a:r>
              <a:rPr lang="en-US" b="1" dirty="0" smtClean="0"/>
              <a:t>Based </a:t>
            </a:r>
            <a:r>
              <a:rPr lang="en-US" b="1" dirty="0"/>
              <a:t>on findings, the subgroup identified the following </a:t>
            </a:r>
            <a:r>
              <a:rPr lang="en-US" b="1" dirty="0" smtClean="0"/>
              <a:t>problems/issues</a:t>
            </a:r>
            <a:endParaRPr lang="en-US" i="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62002601"/>
              </p:ext>
            </p:extLst>
          </p:nvPr>
        </p:nvGraphicFramePr>
        <p:xfrm>
          <a:off x="266700" y="1088717"/>
          <a:ext cx="8610600" cy="4927520"/>
        </p:xfrm>
        <a:graphic>
          <a:graphicData uri="http://schemas.openxmlformats.org/drawingml/2006/table">
            <a:tbl>
              <a:tblPr firstRow="1" firstCol="1" bandRow="1">
                <a:tableStyleId>{5C22544A-7EE6-4342-B048-85BDC9FD1C3A}</a:tableStyleId>
              </a:tblPr>
              <a:tblGrid>
                <a:gridCol w="2247900"/>
                <a:gridCol w="1282700"/>
                <a:gridCol w="5080000"/>
              </a:tblGrid>
              <a:tr h="176202">
                <a:tc>
                  <a:txBody>
                    <a:bodyPr/>
                    <a:lstStyle/>
                    <a:p>
                      <a:pPr marL="0" marR="0">
                        <a:spcBef>
                          <a:spcPts val="0"/>
                        </a:spcBef>
                        <a:spcAft>
                          <a:spcPts val="0"/>
                        </a:spcAft>
                      </a:pPr>
                      <a:r>
                        <a:rPr lang="en-US" sz="1050" dirty="0">
                          <a:effectLst/>
                        </a:rPr>
                        <a:t>RT1-Recommended Principle</a:t>
                      </a:r>
                      <a:endParaRPr lang="en-US" sz="1050" dirty="0">
                        <a:effectLst/>
                        <a:latin typeface="Arial"/>
                        <a:ea typeface="MS PGothic"/>
                        <a:cs typeface="Times New Roman"/>
                      </a:endParaRPr>
                    </a:p>
                  </a:txBody>
                  <a:tcPr marL="13515" marR="13515" marT="0" marB="0"/>
                </a:tc>
                <a:tc>
                  <a:txBody>
                    <a:bodyPr/>
                    <a:lstStyle/>
                    <a:p>
                      <a:pPr marL="0" marR="0">
                        <a:spcBef>
                          <a:spcPts val="0"/>
                        </a:spcBef>
                        <a:spcAft>
                          <a:spcPts val="0"/>
                        </a:spcAft>
                      </a:pPr>
                      <a:r>
                        <a:rPr lang="en-US" sz="1050">
                          <a:effectLst/>
                        </a:rPr>
                        <a:t>Question</a:t>
                      </a:r>
                      <a:endParaRPr lang="en-US" sz="1050">
                        <a:effectLst/>
                        <a:latin typeface="Arial"/>
                        <a:ea typeface="MS PGothic"/>
                        <a:cs typeface="Times New Roman"/>
                      </a:endParaRPr>
                    </a:p>
                  </a:txBody>
                  <a:tcPr marL="13515" marR="13515" marT="0" marB="0"/>
                </a:tc>
                <a:tc>
                  <a:txBody>
                    <a:bodyPr/>
                    <a:lstStyle/>
                    <a:p>
                      <a:pPr marL="0" marR="0">
                        <a:spcBef>
                          <a:spcPts val="0"/>
                        </a:spcBef>
                        <a:spcAft>
                          <a:spcPts val="0"/>
                        </a:spcAft>
                      </a:pPr>
                      <a:r>
                        <a:rPr lang="en-US" sz="1050">
                          <a:effectLst/>
                        </a:rPr>
                        <a:t>Problem/Issue</a:t>
                      </a:r>
                      <a:endParaRPr lang="en-US" sz="1050">
                        <a:effectLst/>
                        <a:latin typeface="Arial"/>
                        <a:ea typeface="MS PGothic"/>
                        <a:cs typeface="Times New Roman"/>
                      </a:endParaRPr>
                    </a:p>
                  </a:txBody>
                  <a:tcPr marL="13515" marR="13515" marT="0" marB="0"/>
                </a:tc>
              </a:tr>
              <a:tr h="1757681">
                <a:tc>
                  <a:txBody>
                    <a:bodyPr/>
                    <a:lstStyle/>
                    <a:p>
                      <a:pPr marL="0" marR="0">
                        <a:spcBef>
                          <a:spcPts val="0"/>
                        </a:spcBef>
                        <a:spcAft>
                          <a:spcPts val="0"/>
                        </a:spcAft>
                      </a:pPr>
                      <a:r>
                        <a:rPr lang="en-US" sz="1050" dirty="0">
                          <a:effectLst/>
                        </a:rPr>
                        <a:t>a. There should be full </a:t>
                      </a:r>
                      <a:r>
                        <a:rPr lang="en-US" sz="1050" dirty="0" smtClean="0">
                          <a:effectLst/>
                        </a:rPr>
                        <a:t>transparency…</a:t>
                      </a:r>
                      <a:endParaRPr lang="en-US" sz="1050" dirty="0">
                        <a:effectLst/>
                        <a:latin typeface="Arial"/>
                        <a:ea typeface="MS PGothic"/>
                        <a:cs typeface="Times New Roman"/>
                      </a:endParaRPr>
                    </a:p>
                  </a:txBody>
                  <a:tcPr marL="13515" marR="13515" marT="0" marB="0"/>
                </a:tc>
                <a:tc>
                  <a:txBody>
                    <a:bodyPr/>
                    <a:lstStyle/>
                    <a:p>
                      <a:pPr marL="0" marR="0">
                        <a:spcBef>
                          <a:spcPts val="0"/>
                        </a:spcBef>
                        <a:spcAft>
                          <a:spcPts val="0"/>
                        </a:spcAft>
                      </a:pPr>
                      <a:r>
                        <a:rPr lang="en-US" sz="1050">
                          <a:effectLst/>
                        </a:rPr>
                        <a:t>Do the current reports provide the details described above? Are they transparent and complete?</a:t>
                      </a:r>
                      <a:endParaRPr lang="en-US" sz="1050">
                        <a:effectLst/>
                        <a:latin typeface="Arial"/>
                        <a:ea typeface="MS PGothic"/>
                        <a:cs typeface="Times New Roman"/>
                      </a:endParaRPr>
                    </a:p>
                  </a:txBody>
                  <a:tcPr marL="13515" marR="13515" marT="0" marB="0"/>
                </a:tc>
                <a:tc>
                  <a:txBody>
                    <a:bodyPr/>
                    <a:lstStyle/>
                    <a:p>
                      <a:pPr marL="0" marR="0">
                        <a:spcBef>
                          <a:spcPts val="0"/>
                        </a:spcBef>
                        <a:spcAft>
                          <a:spcPts val="0"/>
                        </a:spcAft>
                      </a:pPr>
                      <a:r>
                        <a:rPr lang="en-US" sz="1050" dirty="0">
                          <a:effectLst/>
                        </a:rPr>
                        <a:t>We appreciate that the Compliance team is working hard to receive input from the community but WHOIS inaccuracy report data provided by the compliance team is not clear on several points.  We have heard that there is inconsistency in experience and results received from users submitting inaccuracy reports.  From the data we have reviewed it is not easy to assess if there is truly a problem or a perception of a problem.  More in depth review should be performed of the responses they provided in the second set of questions. </a:t>
                      </a:r>
                      <a:r>
                        <a:rPr lang="en-US" sz="1050" dirty="0" smtClean="0">
                          <a:effectLst/>
                        </a:rPr>
                        <a:t> </a:t>
                      </a:r>
                    </a:p>
                    <a:p>
                      <a:pPr marL="0" marR="0">
                        <a:spcBef>
                          <a:spcPts val="0"/>
                        </a:spcBef>
                        <a:spcAft>
                          <a:spcPts val="0"/>
                        </a:spcAft>
                      </a:pPr>
                      <a:endParaRPr lang="en-US" sz="1050" dirty="0" smtClean="0">
                        <a:effectLst/>
                      </a:endParaRPr>
                    </a:p>
                    <a:p>
                      <a:pPr marL="0" marR="0">
                        <a:spcBef>
                          <a:spcPts val="0"/>
                        </a:spcBef>
                        <a:spcAft>
                          <a:spcPts val="0"/>
                        </a:spcAft>
                      </a:pPr>
                      <a:r>
                        <a:rPr lang="en-US" sz="1050" b="1" dirty="0" smtClean="0">
                          <a:solidFill>
                            <a:srgbClr val="FF0000"/>
                          </a:solidFill>
                          <a:effectLst/>
                        </a:rPr>
                        <a:t>[Issue Detail</a:t>
                      </a:r>
                      <a:r>
                        <a:rPr lang="en-US" sz="1050" b="1" baseline="0" dirty="0" smtClean="0">
                          <a:solidFill>
                            <a:srgbClr val="FF0000"/>
                          </a:solidFill>
                          <a:effectLst/>
                        </a:rPr>
                        <a:t> Omitted for summary - </a:t>
                      </a:r>
                      <a:r>
                        <a:rPr lang="en-US" sz="1050" b="1" dirty="0" smtClean="0">
                          <a:solidFill>
                            <a:srgbClr val="FF0000"/>
                          </a:solidFill>
                          <a:effectLst/>
                        </a:rPr>
                        <a:t>Expand</a:t>
                      </a:r>
                      <a:r>
                        <a:rPr lang="en-US" sz="1050" b="1" baseline="0" dirty="0" smtClean="0">
                          <a:solidFill>
                            <a:srgbClr val="FF0000"/>
                          </a:solidFill>
                          <a:effectLst/>
                        </a:rPr>
                        <a:t> here if desired]</a:t>
                      </a:r>
                      <a:endParaRPr lang="en-US" sz="1050" dirty="0">
                        <a:effectLst/>
                      </a:endParaRPr>
                    </a:p>
                    <a:p>
                      <a:pPr marL="0" marR="0">
                        <a:spcBef>
                          <a:spcPts val="0"/>
                        </a:spcBef>
                        <a:spcAft>
                          <a:spcPts val="0"/>
                        </a:spcAft>
                      </a:pPr>
                      <a:r>
                        <a:rPr lang="en-US" sz="1050" dirty="0">
                          <a:effectLst/>
                        </a:rPr>
                        <a:t> </a:t>
                      </a:r>
                      <a:endParaRPr lang="en-US" sz="1050" dirty="0">
                        <a:effectLst/>
                        <a:latin typeface="Arial"/>
                        <a:ea typeface="MS PGothic"/>
                        <a:cs typeface="Times New Roman"/>
                      </a:endParaRPr>
                    </a:p>
                  </a:txBody>
                  <a:tcPr marL="13515" marR="13515" marT="0" marB="0"/>
                </a:tc>
              </a:tr>
              <a:tr h="1409620">
                <a:tc>
                  <a:txBody>
                    <a:bodyPr/>
                    <a:lstStyle/>
                    <a:p>
                      <a:pPr marL="0" marR="0">
                        <a:spcBef>
                          <a:spcPts val="0"/>
                        </a:spcBef>
                        <a:spcAft>
                          <a:spcPts val="0"/>
                        </a:spcAft>
                      </a:pPr>
                      <a:r>
                        <a:rPr lang="en-US" sz="1050" dirty="0">
                          <a:effectLst/>
                        </a:rPr>
                        <a:t>b. This senior executive should report directly and solely to a sub-committee of the ICANN </a:t>
                      </a:r>
                      <a:r>
                        <a:rPr lang="en-US" sz="1050" dirty="0" smtClean="0">
                          <a:effectLst/>
                        </a:rPr>
                        <a:t>Board….</a:t>
                      </a:r>
                      <a:endParaRPr lang="en-US" sz="1050" dirty="0">
                        <a:effectLst/>
                        <a:latin typeface="Arial"/>
                        <a:ea typeface="MS PGothic"/>
                        <a:cs typeface="Times New Roman"/>
                      </a:endParaRPr>
                    </a:p>
                  </a:txBody>
                  <a:tcPr marL="13515" marR="13515" marT="0" marB="0"/>
                </a:tc>
                <a:tc>
                  <a:txBody>
                    <a:bodyPr/>
                    <a:lstStyle/>
                    <a:p>
                      <a:pPr marL="0" marR="0">
                        <a:spcBef>
                          <a:spcPts val="0"/>
                        </a:spcBef>
                        <a:spcAft>
                          <a:spcPts val="0"/>
                        </a:spcAft>
                      </a:pPr>
                      <a:r>
                        <a:rPr lang="en-US" sz="1050">
                          <a:effectLst/>
                        </a:rPr>
                        <a:t>Is the current appointment of a senior executive appropriate?  Who does this person report to?</a:t>
                      </a:r>
                      <a:endParaRPr lang="en-US" sz="1050">
                        <a:effectLst/>
                        <a:latin typeface="Arial"/>
                        <a:ea typeface="MS PGothic"/>
                        <a:cs typeface="Times New Roman"/>
                      </a:endParaRPr>
                    </a:p>
                  </a:txBody>
                  <a:tcPr marL="13515" marR="13515" marT="0" marB="0"/>
                </a:tc>
                <a:tc>
                  <a:txBody>
                    <a:bodyPr/>
                    <a:lstStyle/>
                    <a:p>
                      <a:pPr marL="0" marR="0">
                        <a:spcBef>
                          <a:spcPts val="0"/>
                        </a:spcBef>
                        <a:spcAft>
                          <a:spcPts val="0"/>
                        </a:spcAft>
                      </a:pPr>
                      <a:r>
                        <a:rPr lang="en-US" sz="1050" dirty="0">
                          <a:effectLst/>
                        </a:rPr>
                        <a:t>Additional review is needed to determine whether or not it is feasible to adhere to the intentions of the </a:t>
                      </a:r>
                      <a:r>
                        <a:rPr lang="en-US" sz="1050" dirty="0" smtClean="0">
                          <a:effectLst/>
                        </a:rPr>
                        <a:t>RT1 </a:t>
                      </a:r>
                      <a:r>
                        <a:rPr lang="en-US" sz="1050" dirty="0">
                          <a:effectLst/>
                        </a:rPr>
                        <a:t>recommendation</a:t>
                      </a:r>
                      <a:r>
                        <a:rPr lang="en-US" sz="1050" dirty="0" smtClean="0">
                          <a:effectLst/>
                        </a:rPr>
                        <a:t>.</a:t>
                      </a:r>
                    </a:p>
                    <a:p>
                      <a:pPr marL="0" marR="0">
                        <a:spcBef>
                          <a:spcPts val="0"/>
                        </a:spcBef>
                        <a:spcAft>
                          <a:spcPts val="0"/>
                        </a:spcAft>
                      </a:pPr>
                      <a:r>
                        <a:rPr lang="en-US" sz="1050" dirty="0" smtClean="0">
                          <a:effectLst/>
                        </a:rPr>
                        <a:t> </a:t>
                      </a:r>
                      <a:endParaRPr lang="en-US" sz="1050" dirty="0">
                        <a:effectLst/>
                      </a:endParaRPr>
                    </a:p>
                    <a:p>
                      <a:pPr marL="171450" marR="0" indent="-171450">
                        <a:spcBef>
                          <a:spcPts val="0"/>
                        </a:spcBef>
                        <a:spcAft>
                          <a:spcPts val="0"/>
                        </a:spcAft>
                        <a:buFont typeface="Arial" panose="020B0604020202020204" pitchFamily="34" charset="0"/>
                        <a:buChar char="•"/>
                      </a:pPr>
                      <a:r>
                        <a:rPr lang="en-US" sz="1050" dirty="0">
                          <a:effectLst/>
                        </a:rPr>
                        <a:t>Why did the Board make the decision to not implement the recommendation fully?</a:t>
                      </a:r>
                    </a:p>
                    <a:p>
                      <a:pPr marL="171450" marR="0" indent="-171450">
                        <a:spcBef>
                          <a:spcPts val="0"/>
                        </a:spcBef>
                        <a:spcAft>
                          <a:spcPts val="0"/>
                        </a:spcAft>
                        <a:buFont typeface="Arial" panose="020B0604020202020204" pitchFamily="34" charset="0"/>
                        <a:buChar char="•"/>
                      </a:pPr>
                      <a:endParaRPr lang="en-US" sz="1050" dirty="0" smtClean="0">
                        <a:effectLst/>
                      </a:endParaRPr>
                    </a:p>
                    <a:p>
                      <a:pPr marL="171450" marR="0" indent="-171450">
                        <a:spcBef>
                          <a:spcPts val="0"/>
                        </a:spcBef>
                        <a:spcAft>
                          <a:spcPts val="0"/>
                        </a:spcAft>
                        <a:buFont typeface="Arial" panose="020B0604020202020204" pitchFamily="34" charset="0"/>
                        <a:buChar char="•"/>
                      </a:pPr>
                      <a:r>
                        <a:rPr lang="en-US" sz="1050" dirty="0" smtClean="0">
                          <a:effectLst/>
                        </a:rPr>
                        <a:t>What </a:t>
                      </a:r>
                      <a:r>
                        <a:rPr lang="en-US" sz="1050" dirty="0">
                          <a:effectLst/>
                        </a:rPr>
                        <a:t>challenges would ICANN org face in requiring an employee of the org to report to the Board.  </a:t>
                      </a:r>
                    </a:p>
                    <a:p>
                      <a:pPr marL="171450" marR="0" indent="-171450">
                        <a:spcBef>
                          <a:spcPts val="0"/>
                        </a:spcBef>
                        <a:spcAft>
                          <a:spcPts val="0"/>
                        </a:spcAft>
                        <a:buFont typeface="Arial" panose="020B0604020202020204" pitchFamily="34" charset="0"/>
                        <a:buChar char="•"/>
                      </a:pPr>
                      <a:endParaRPr lang="en-US" sz="1050" dirty="0" smtClean="0">
                        <a:effectLst/>
                      </a:endParaRPr>
                    </a:p>
                    <a:p>
                      <a:pPr marL="171450" marR="0" indent="-171450">
                        <a:spcBef>
                          <a:spcPts val="0"/>
                        </a:spcBef>
                        <a:spcAft>
                          <a:spcPts val="0"/>
                        </a:spcAft>
                        <a:buFont typeface="Arial" panose="020B0604020202020204" pitchFamily="34" charset="0"/>
                        <a:buChar char="•"/>
                      </a:pPr>
                      <a:r>
                        <a:rPr lang="en-US" sz="1050" dirty="0" smtClean="0">
                          <a:effectLst/>
                        </a:rPr>
                        <a:t>Are </a:t>
                      </a:r>
                      <a:r>
                        <a:rPr lang="en-US" sz="1050" dirty="0">
                          <a:effectLst/>
                        </a:rPr>
                        <a:t>there examples of this reporting structure we could review in other businesses? </a:t>
                      </a:r>
                      <a:endParaRPr lang="en-US" sz="1050" dirty="0" smtClean="0">
                        <a:effectLst/>
                      </a:endParaRPr>
                    </a:p>
                    <a:p>
                      <a:pPr marL="0" marR="0">
                        <a:spcBef>
                          <a:spcPts val="0"/>
                        </a:spcBef>
                        <a:spcAft>
                          <a:spcPts val="0"/>
                        </a:spcAft>
                      </a:pPr>
                      <a:endParaRPr lang="en-US" sz="1050" dirty="0">
                        <a:effectLst/>
                        <a:latin typeface="Arial"/>
                        <a:ea typeface="MS PGothic"/>
                        <a:cs typeface="Times New Roman"/>
                      </a:endParaRPr>
                    </a:p>
                  </a:txBody>
                  <a:tcPr marL="13515" marR="13515" marT="0" marB="0"/>
                </a:tc>
              </a:tr>
              <a:tr h="1233417">
                <a:tc>
                  <a:txBody>
                    <a:bodyPr/>
                    <a:lstStyle/>
                    <a:p>
                      <a:pPr marL="0" marR="0">
                        <a:spcBef>
                          <a:spcPts val="0"/>
                        </a:spcBef>
                        <a:spcAft>
                          <a:spcPts val="0"/>
                        </a:spcAft>
                      </a:pPr>
                      <a:r>
                        <a:rPr lang="en-US" sz="1050" dirty="0">
                          <a:effectLst/>
                        </a:rPr>
                        <a:t>c. ICANN should provide all necessary </a:t>
                      </a:r>
                      <a:r>
                        <a:rPr lang="en-US" sz="1050" dirty="0" smtClean="0">
                          <a:effectLst/>
                        </a:rPr>
                        <a:t>resources…</a:t>
                      </a:r>
                      <a:endParaRPr lang="en-US" sz="1050" dirty="0">
                        <a:effectLst/>
                        <a:latin typeface="Arial"/>
                        <a:ea typeface="MS PGothic"/>
                        <a:cs typeface="Times New Roman"/>
                      </a:endParaRPr>
                    </a:p>
                  </a:txBody>
                  <a:tcPr marL="13515" marR="13515" marT="0" marB="0"/>
                </a:tc>
                <a:tc>
                  <a:txBody>
                    <a:bodyPr/>
                    <a:lstStyle/>
                    <a:p>
                      <a:pPr marL="0" marR="0">
                        <a:spcBef>
                          <a:spcPts val="0"/>
                        </a:spcBef>
                        <a:spcAft>
                          <a:spcPts val="0"/>
                        </a:spcAft>
                      </a:pPr>
                      <a:r>
                        <a:rPr lang="en-US" sz="1050" dirty="0">
                          <a:effectLst/>
                        </a:rPr>
                        <a:t>Does the compliance team have all necessary resources?</a:t>
                      </a:r>
                      <a:endParaRPr lang="en-US" sz="1050" dirty="0">
                        <a:effectLst/>
                        <a:latin typeface="Arial"/>
                        <a:ea typeface="MS PGothic"/>
                        <a:cs typeface="Times New Roman"/>
                      </a:endParaRPr>
                    </a:p>
                  </a:txBody>
                  <a:tcPr marL="13515" marR="13515" marT="0" marB="0"/>
                </a:tc>
                <a:tc>
                  <a:txBody>
                    <a:bodyPr/>
                    <a:lstStyle/>
                    <a:p>
                      <a:pPr marL="0" marR="0">
                        <a:spcBef>
                          <a:spcPts val="0"/>
                        </a:spcBef>
                        <a:spcAft>
                          <a:spcPts val="0"/>
                        </a:spcAft>
                      </a:pPr>
                      <a:r>
                        <a:rPr lang="en-US" sz="1050" dirty="0">
                          <a:effectLst/>
                        </a:rPr>
                        <a:t>We may want to take a closer look at how long it takes the compliance team to implement new technology.  </a:t>
                      </a:r>
                      <a:endParaRPr lang="en-US" sz="1050" dirty="0">
                        <a:effectLst/>
                        <a:latin typeface="Arial"/>
                        <a:ea typeface="MS PGothic"/>
                        <a:cs typeface="Times New Roman"/>
                      </a:endParaRPr>
                    </a:p>
                  </a:txBody>
                  <a:tcPr marL="13515" marR="13515" marT="0" marB="0"/>
                </a:tc>
              </a:tr>
            </a:tbl>
          </a:graphicData>
        </a:graphic>
      </p:graphicFrame>
    </p:spTree>
    <p:extLst>
      <p:ext uri="{BB962C8B-B14F-4D97-AF65-F5344CB8AC3E}">
        <p14:creationId xmlns:p14="http://schemas.microsoft.com/office/powerpoint/2010/main" val="203901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WHOIS1 Rec #4 – Compliance</a:t>
            </a:r>
            <a:endParaRPr lang="en-US" i="1" dirty="0"/>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502396" cy="3693319"/>
          </a:xfrm>
          <a:prstGeom prst="rect">
            <a:avLst/>
          </a:prstGeom>
        </p:spPr>
        <p:txBody>
          <a:bodyPr wrap="square">
            <a:spAutoFit/>
          </a:bodyPr>
          <a:lstStyle/>
          <a:p>
            <a:r>
              <a:rPr lang="en-US" b="1" dirty="0" smtClean="0"/>
              <a:t>To </a:t>
            </a:r>
            <a:r>
              <a:rPr lang="en-US" b="1" dirty="0"/>
              <a:t>address the above problems/issues, the subgroup proposes the following recommendations (if any)</a:t>
            </a:r>
          </a:p>
          <a:p>
            <a:pPr lvl="0"/>
            <a:r>
              <a:rPr lang="en-US" i="1" dirty="0" smtClean="0">
                <a:solidFill>
                  <a:srgbClr val="FF0000"/>
                </a:solidFill>
              </a:rPr>
              <a:t>[</a:t>
            </a:r>
            <a:r>
              <a:rPr lang="en-US" i="1" dirty="0">
                <a:solidFill>
                  <a:srgbClr val="FF0000"/>
                </a:solidFill>
              </a:rPr>
              <a:t>Text below copied from </a:t>
            </a:r>
            <a:r>
              <a:rPr lang="en-US" i="1" dirty="0" smtClean="0">
                <a:solidFill>
                  <a:srgbClr val="FF0000"/>
                </a:solidFill>
              </a:rPr>
              <a:t>Section </a:t>
            </a:r>
            <a:r>
              <a:rPr lang="en-US" i="1" dirty="0">
                <a:solidFill>
                  <a:srgbClr val="FF0000"/>
                </a:solidFill>
              </a:rPr>
              <a:t>5, Recommendations – expand if desired</a:t>
            </a:r>
            <a:r>
              <a:rPr lang="en-US" i="1" dirty="0" smtClean="0">
                <a:solidFill>
                  <a:srgbClr val="FF0000"/>
                </a:solidFill>
              </a:rPr>
              <a:t>]</a:t>
            </a:r>
          </a:p>
          <a:p>
            <a:pPr lvl="0"/>
            <a:endParaRPr lang="en-US" i="1" dirty="0" smtClean="0">
              <a:solidFill>
                <a:srgbClr val="FF0000"/>
              </a:solidFill>
            </a:endParaRPr>
          </a:p>
          <a:p>
            <a:r>
              <a:rPr lang="en-US" b="1" dirty="0"/>
              <a:t>Recommendation #1</a:t>
            </a:r>
            <a:r>
              <a:rPr lang="en-US" dirty="0"/>
              <a:t>: </a:t>
            </a:r>
          </a:p>
          <a:p>
            <a:r>
              <a:rPr lang="en-US" dirty="0"/>
              <a:t>All new policies implemented should be required to be measured, audited and tracked by the compliance team</a:t>
            </a:r>
            <a:r>
              <a:rPr lang="en-US" dirty="0" smtClean="0"/>
              <a:t>. Consistent </a:t>
            </a:r>
            <a:r>
              <a:rPr lang="en-US" dirty="0"/>
              <a:t>Labelling and Display policy requires a registrar abuse contact email address and contact phone</a:t>
            </a:r>
            <a:r>
              <a:rPr lang="en-US" dirty="0" smtClean="0"/>
              <a:t>. This </a:t>
            </a:r>
            <a:r>
              <a:rPr lang="en-US" dirty="0"/>
              <a:t>would be displayed in the WHOIS record</a:t>
            </a:r>
            <a:r>
              <a:rPr lang="en-US" dirty="0" smtClean="0"/>
              <a:t>. Possible </a:t>
            </a:r>
            <a:r>
              <a:rPr lang="en-US" dirty="0"/>
              <a:t>to include this in the audit of a registrar</a:t>
            </a:r>
            <a:r>
              <a:rPr lang="en-US" dirty="0" smtClean="0"/>
              <a:t>?</a:t>
            </a:r>
          </a:p>
          <a:p>
            <a:endParaRPr lang="en-US" i="1" dirty="0">
              <a:solidFill>
                <a:srgbClr val="FF0000"/>
              </a:solidFill>
            </a:endParaRPr>
          </a:p>
          <a:p>
            <a:r>
              <a:rPr lang="en-US" b="1" dirty="0"/>
              <a:t>Recommendation#2: (May belong in the Data Accuracy subgroup)</a:t>
            </a:r>
            <a:endParaRPr lang="en-US" dirty="0"/>
          </a:p>
          <a:p>
            <a:r>
              <a:rPr lang="en-US" dirty="0"/>
              <a:t>Require all domain name registrations adhere to the WHOIS requirements in the 2013 Registrar Accreditation Agreement. </a:t>
            </a:r>
            <a:endParaRPr lang="en-US" i="1" dirty="0">
              <a:solidFill>
                <a:srgbClr val="FF0000"/>
              </a:solidFill>
            </a:endParaRPr>
          </a:p>
        </p:txBody>
      </p:sp>
    </p:spTree>
    <p:extLst>
      <p:ext uri="{BB962C8B-B14F-4D97-AF65-F5344CB8AC3E}">
        <p14:creationId xmlns:p14="http://schemas.microsoft.com/office/powerpoint/2010/main" val="1182747322"/>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5346</TotalTime>
  <Words>1358</Words>
  <Application>Microsoft Office PowerPoint</Application>
  <PresentationFormat>On-screen Show (4:3)</PresentationFormat>
  <Paragraphs>82</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ICANNPPT_Arial_4x3_June 2017_potx</vt:lpstr>
      <vt:lpstr>WHOIS1 Rec #4: Compliance</vt:lpstr>
      <vt:lpstr>WHOIS1 Rec #4 – Compliance</vt:lpstr>
      <vt:lpstr>WHOIS1 Rec #4 – Compliance</vt:lpstr>
      <vt:lpstr>WHOIS1 Rec #4 – Compliance</vt:lpstr>
      <vt:lpstr>WHOIS1 Rec #4 – Compliance</vt:lpstr>
      <vt:lpstr>WHOIS1 Rec #4 – Compliance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LP</cp:lastModifiedBy>
  <cp:revision>381</cp:revision>
  <cp:lastPrinted>2018-04-03T14:12:40Z</cp:lastPrinted>
  <dcterms:created xsi:type="dcterms:W3CDTF">2017-05-30T19:34:16Z</dcterms:created>
  <dcterms:modified xsi:type="dcterms:W3CDTF">2018-04-10T01:41:52Z</dcterms:modified>
</cp:coreProperties>
</file>