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599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253F0-9BCC-2A47-8980-2173E271447F}" type="datetimeFigureOut">
              <a:rPr lang="en-US" smtClean="0"/>
              <a:t>6/19/17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E6999-692C-BF4A-8C3F-D86C45E69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8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82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2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96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0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0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89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81280" y="-8390"/>
            <a:ext cx="123952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759885" y="2377590"/>
            <a:ext cx="8341783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65" y="6402264"/>
            <a:ext cx="600740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16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12192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12202855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9102309" y="6414965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9567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12192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12202855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9102309" y="6414965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2061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12192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318497"/>
            <a:ext cx="12202855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9102309" y="6414965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456012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2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3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196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7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8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7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8BFD7-EE5F-E340-BE00-4F8DE1BC984A}" type="datetimeFigureOut">
              <a:rPr lang="en-US" smtClean="0"/>
              <a:t>6/19/17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2C475-249A-4E4D-9430-E7D1B07EA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4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 txBox="1">
            <a:spLocks/>
          </p:cNvSpPr>
          <p:nvPr/>
        </p:nvSpPr>
        <p:spPr>
          <a:xfrm>
            <a:off x="3200819" y="2618222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bg1"/>
                </a:solidFill>
                <a:latin typeface="Source Sans Pro Light"/>
                <a:ea typeface="+mn-ea"/>
                <a:cs typeface="Source Sans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Review Team Leadership</a:t>
            </a:r>
          </a:p>
          <a:p>
            <a:pPr algn="ctr"/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2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8601" y="1406125"/>
            <a:ext cx="81030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Review Teams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will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make its selection keeping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in mind that the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leadership must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have the expertise to effectively lead the group so that it functions properly, the ability to communicate, subject matter expertise, time management skills and budget/financial management capabilities. </a:t>
            </a: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/>
              <a:buChar char="•"/>
            </a:pP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The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designated Review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Team leadership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will have responsibilities for managing the work of the review team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and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will also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be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responsible for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determining consensus (per Bylaws Section 4.6 (a) (iii).</a:t>
            </a:r>
          </a:p>
          <a:p>
            <a:pPr>
              <a:buSzPct val="75000"/>
            </a:pPr>
            <a:endParaRPr lang="en-US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0" y="-7478"/>
            <a:ext cx="9144000" cy="68124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Trebuchet MS" charset="0"/>
                <a:ea typeface="Trebuchet MS" charset="0"/>
                <a:cs typeface="Trebuchet MS" charset="0"/>
              </a:rPr>
              <a:t>Responsibilities </a:t>
            </a:r>
            <a:endParaRPr lang="en-US" sz="2400" dirty="0">
              <a:latin typeface="Trebuchet MS" charset="0"/>
              <a:ea typeface="Trebuchet MS" charset="0"/>
              <a:cs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48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3977" y="1073699"/>
            <a:ext cx="8319837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Remain neutral when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serving </a:t>
            </a:r>
            <a:endParaRPr lang="en-US" i="1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Identify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when speaking as an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advocate</a:t>
            </a: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Maintain standards and focus on the aims of the Review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eam as established in its Terms of Reference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Drive toward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delivery of key milestones according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to the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Work Plan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Ensure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effective communication between members and </a:t>
            </a:r>
            <a:r>
              <a:rPr lang="en-US" dirty="0">
                <a:solidFill>
                  <a:srgbClr val="0A1F24"/>
                </a:solidFill>
                <a:latin typeface="Trebuchet MS" charset="0"/>
                <a:ea typeface="Trebuchet MS" charset="0"/>
                <a:cs typeface="Trebuchet MS" charset="0"/>
              </a:rPr>
              <a:t>with broader community, Board and ICANN org</a:t>
            </a:r>
            <a:endParaRPr lang="en-US" strike="sngStrike" dirty="0">
              <a:solidFill>
                <a:srgbClr val="0A1F24"/>
              </a:solidFill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S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et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the agenda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and run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the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meetings</a:t>
            </a: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Ensure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that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all meeting attendees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get accurate, timely and clear information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Determine and identify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the level of consensus within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the team</a:t>
            </a: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Provide clarity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on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team decisions</a:t>
            </a: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Ensure decisions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are acted upon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Build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and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develop teamwork </a:t>
            </a:r>
          </a:p>
          <a:p>
            <a:pPr marL="342900" indent="-342900">
              <a:buFont typeface="Arial"/>
              <a:buChar char="•"/>
            </a:pP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Manage the team’s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budget and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financial reporting to maintain accountability and transparency </a:t>
            </a: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  <a:p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 </a:t>
            </a:r>
          </a:p>
          <a:p>
            <a:pPr>
              <a:buSzPct val="75000"/>
            </a:pP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72758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rebuchet MS" charset="0"/>
                <a:ea typeface="Trebuchet MS" charset="0"/>
                <a:cs typeface="Trebuchet MS" charset="0"/>
              </a:rPr>
              <a:t>Proposed Role </a:t>
            </a:r>
            <a:r>
              <a:rPr lang="en-US" dirty="0">
                <a:latin typeface="Trebuchet MS" charset="0"/>
                <a:ea typeface="Trebuchet MS" charset="0"/>
                <a:cs typeface="Trebuchet MS" charset="0"/>
              </a:rPr>
              <a:t>of </a:t>
            </a:r>
            <a:r>
              <a:rPr lang="en-US" dirty="0" smtClean="0">
                <a:latin typeface="Trebuchet MS" charset="0"/>
                <a:ea typeface="Trebuchet MS" charset="0"/>
                <a:cs typeface="Trebuchet MS" charset="0"/>
              </a:rPr>
              <a:t>Leadership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12608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93977" y="1073700"/>
            <a:ext cx="8319837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 </a:t>
            </a:r>
          </a:p>
          <a:p>
            <a:pPr>
              <a:buSzPct val="75000"/>
            </a:pP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0" y="1"/>
            <a:ext cx="9144000" cy="727586"/>
          </a:xfrm>
          <a:prstGeom prst="rect">
            <a:avLst/>
          </a:prstGeom>
        </p:spPr>
        <p:txBody>
          <a:bodyPr/>
          <a:lstStyle/>
          <a:p>
            <a:r>
              <a:rPr lang="en-US" dirty="0" smtClean="0">
                <a:latin typeface="Trebuchet MS" charset="0"/>
                <a:ea typeface="Trebuchet MS" charset="0"/>
                <a:cs typeface="Trebuchet MS" charset="0"/>
              </a:rPr>
              <a:t>Background on Leadership Structure</a:t>
            </a:r>
            <a:endParaRPr lang="en-US" sz="2400" i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835442" y="1239254"/>
          <a:ext cx="6075949" cy="432348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91328"/>
                <a:gridCol w="3284621"/>
              </a:tblGrid>
              <a:tr h="48300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Ongoing/Former</a:t>
                      </a:r>
                      <a:r>
                        <a:rPr lang="en-US" baseline="0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</a:t>
                      </a:r>
                    </a:p>
                    <a:p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Review</a:t>
                      </a:r>
                      <a:r>
                        <a:rPr lang="en-US" baseline="0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Teams</a:t>
                      </a:r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Structure</a:t>
                      </a:r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</a:tr>
              <a:tr h="483004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SSR2 (ongoing)</a:t>
                      </a:r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3 Co-Chairs</a:t>
                      </a:r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</a:tr>
              <a:tr h="332735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CCT (ongoing)</a:t>
                      </a:r>
                    </a:p>
                    <a:p>
                      <a:pPr lvl="1"/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 Chair</a:t>
                      </a:r>
                    </a:p>
                  </a:txBody>
                  <a:tcPr/>
                </a:tc>
              </a:tr>
              <a:tr h="483004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ATRT2 (former)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 Chair</a:t>
                      </a:r>
                    </a:p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3</a:t>
                      </a:r>
                      <a:r>
                        <a:rPr lang="en-US" baseline="0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Vice-Chairs</a:t>
                      </a:r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</a:tr>
              <a:tr h="483004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WHOIS1 (former)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 Chair</a:t>
                      </a:r>
                    </a:p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</a:t>
                      </a:r>
                      <a:r>
                        <a:rPr lang="en-US" baseline="0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 Vice-Chair</a:t>
                      </a:r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</a:tr>
              <a:tr h="483004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SSR1 (former)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 Chair</a:t>
                      </a:r>
                    </a:p>
                    <a:p>
                      <a:pPr lvl="1"/>
                      <a:endParaRPr lang="en-US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/>
                </a:tc>
              </a:tr>
              <a:tr h="483004">
                <a:tc>
                  <a:txBody>
                    <a:bodyPr/>
                    <a:lstStyle/>
                    <a:p>
                      <a:pPr marL="45720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ATRT1 (former)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 Chair</a:t>
                      </a:r>
                    </a:p>
                    <a:p>
                      <a:pPr lvl="1"/>
                      <a:r>
                        <a:rPr lang="en-US" dirty="0" smtClean="0">
                          <a:latin typeface="Trebuchet MS" charset="0"/>
                          <a:ea typeface="Trebuchet MS" charset="0"/>
                          <a:cs typeface="Trebuchet MS" charset="0"/>
                        </a:rPr>
                        <a:t>1 Vice-Chair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47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rebuchet MS" charset="0"/>
                <a:ea typeface="Trebuchet MS" charset="0"/>
                <a:cs typeface="Trebuchet MS" charset="0"/>
              </a:rPr>
              <a:t>Next Steps</a:t>
            </a:r>
            <a:endParaRPr lang="en-US" dirty="0">
              <a:latin typeface="Trebuchet MS" charset="0"/>
              <a:ea typeface="Trebuchet MS" charset="0"/>
              <a:cs typeface="Trebuchet MS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7781" y="1531088"/>
            <a:ext cx="78361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Trebuchet MS" charset="0"/>
                <a:ea typeface="Trebuchet MS" charset="0"/>
                <a:cs typeface="Trebuchet MS" charset="0"/>
              </a:rPr>
              <a:t>What process should be undertaken to select the Review Teams leadership?</a:t>
            </a:r>
            <a:endParaRPr lang="en-US" sz="2400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Trebuchet MS" charset="0"/>
                <a:ea typeface="Trebuchet MS" charset="0"/>
                <a:cs typeface="Trebuchet MS" charset="0"/>
              </a:rPr>
              <a:t>Should there be a single Chair, Chair &amp; Vice-Chairs, or Co-Chairs elected?</a:t>
            </a:r>
            <a:endParaRPr lang="en-US" sz="2400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Trebuchet MS" charset="0"/>
                <a:ea typeface="Trebuchet MS" charset="0"/>
                <a:cs typeface="Trebuchet MS" charset="0"/>
              </a:rPr>
              <a:t>How should expressions of interest for the role be noted? </a:t>
            </a:r>
            <a:endParaRPr lang="en-US" sz="2400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Trebuchet MS" charset="0"/>
                <a:ea typeface="Trebuchet MS" charset="0"/>
                <a:cs typeface="Trebuchet MS" charset="0"/>
              </a:rPr>
              <a:t>Can this take place on the team email list?</a:t>
            </a:r>
            <a:endParaRPr lang="en-US" sz="2400" dirty="0">
              <a:latin typeface="Trebuchet MS" charset="0"/>
              <a:ea typeface="Trebuchet MS" charset="0"/>
              <a:cs typeface="Trebuchet MS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latin typeface="Trebuchet MS" charset="0"/>
                <a:ea typeface="Trebuchet MS" charset="0"/>
                <a:cs typeface="Trebuchet MS" charset="0"/>
              </a:rPr>
              <a:t>How long should the process take to select the leadership</a:t>
            </a:r>
            <a:r>
              <a:rPr lang="en-US" sz="2400" dirty="0">
                <a:latin typeface="Trebuchet MS" charset="0"/>
                <a:ea typeface="Trebuchet MS" charset="0"/>
                <a:cs typeface="Trebuchet MS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17862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Macintosh PowerPoint</Application>
  <PresentationFormat>Widescreen</PresentationFormat>
  <Paragraphs>51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Source Sans Pro</vt:lpstr>
      <vt:lpstr>Source Sans Pro Light</vt:lpstr>
      <vt:lpstr>Trebuchet MS</vt:lpstr>
      <vt:lpstr>Office Theme</vt:lpstr>
      <vt:lpstr>PowerPoint Presentation</vt:lpstr>
      <vt:lpstr>Responsibilities </vt:lpstr>
      <vt:lpstr>Proposed Role of Leadership </vt:lpstr>
      <vt:lpstr>Background on Leadership Structure</vt:lpstr>
      <vt:lpstr>Next Steps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Jansen</dc:creator>
  <cp:lastModifiedBy>Alice Jansen</cp:lastModifiedBy>
  <cp:revision>1</cp:revision>
  <dcterms:created xsi:type="dcterms:W3CDTF">2017-06-19T11:10:05Z</dcterms:created>
  <dcterms:modified xsi:type="dcterms:W3CDTF">2017-06-19T11:10:40Z</dcterms:modified>
</cp:coreProperties>
</file>