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0"/>
  </p:notesMasterIdLst>
  <p:handoutMasterIdLst>
    <p:handoutMasterId r:id="rId81"/>
  </p:handoutMasterIdLst>
  <p:sldIdLst>
    <p:sldId id="701" r:id="rId2"/>
    <p:sldId id="704" r:id="rId3"/>
    <p:sldId id="914" r:id="rId4"/>
    <p:sldId id="991" r:id="rId5"/>
    <p:sldId id="992" r:id="rId6"/>
    <p:sldId id="993" r:id="rId7"/>
    <p:sldId id="994" r:id="rId8"/>
    <p:sldId id="995" r:id="rId9"/>
    <p:sldId id="996" r:id="rId10"/>
    <p:sldId id="997" r:id="rId11"/>
    <p:sldId id="1003" r:id="rId12"/>
    <p:sldId id="1005" r:id="rId13"/>
    <p:sldId id="1004" r:id="rId14"/>
    <p:sldId id="998" r:id="rId15"/>
    <p:sldId id="1008" r:id="rId16"/>
    <p:sldId id="1007" r:id="rId17"/>
    <p:sldId id="1006" r:id="rId18"/>
    <p:sldId id="999" r:id="rId19"/>
    <p:sldId id="1009" r:id="rId20"/>
    <p:sldId id="1000" r:id="rId21"/>
    <p:sldId id="1010" r:id="rId22"/>
    <p:sldId id="1001" r:id="rId23"/>
    <p:sldId id="990" r:id="rId24"/>
    <p:sldId id="913" r:id="rId25"/>
    <p:sldId id="799" r:id="rId26"/>
    <p:sldId id="944" r:id="rId27"/>
    <p:sldId id="945" r:id="rId28"/>
    <p:sldId id="948" r:id="rId29"/>
    <p:sldId id="947" r:id="rId30"/>
    <p:sldId id="677" r:id="rId31"/>
    <p:sldId id="977" r:id="rId32"/>
    <p:sldId id="978" r:id="rId33"/>
    <p:sldId id="988" r:id="rId34"/>
    <p:sldId id="967" r:id="rId35"/>
    <p:sldId id="709" r:id="rId36"/>
    <p:sldId id="956" r:id="rId37"/>
    <p:sldId id="957" r:id="rId38"/>
    <p:sldId id="958" r:id="rId39"/>
    <p:sldId id="959" r:id="rId40"/>
    <p:sldId id="792" r:id="rId41"/>
    <p:sldId id="939" r:id="rId42"/>
    <p:sldId id="943" r:id="rId43"/>
    <p:sldId id="940" r:id="rId44"/>
    <p:sldId id="941" r:id="rId45"/>
    <p:sldId id="942" r:id="rId46"/>
    <p:sldId id="989" r:id="rId47"/>
    <p:sldId id="907" r:id="rId48"/>
    <p:sldId id="786" r:id="rId49"/>
    <p:sldId id="979" r:id="rId50"/>
    <p:sldId id="968" r:id="rId51"/>
    <p:sldId id="969" r:id="rId52"/>
    <p:sldId id="970" r:id="rId53"/>
    <p:sldId id="796" r:id="rId54"/>
    <p:sldId id="980" r:id="rId55"/>
    <p:sldId id="971" r:id="rId56"/>
    <p:sldId id="972" r:id="rId57"/>
    <p:sldId id="981" r:id="rId58"/>
    <p:sldId id="973" r:id="rId59"/>
    <p:sldId id="706" r:id="rId60"/>
    <p:sldId id="983" r:id="rId61"/>
    <p:sldId id="982" r:id="rId62"/>
    <p:sldId id="975" r:id="rId63"/>
    <p:sldId id="976" r:id="rId64"/>
    <p:sldId id="906" r:id="rId65"/>
    <p:sldId id="806" r:id="rId66"/>
    <p:sldId id="984" r:id="rId67"/>
    <p:sldId id="748" r:id="rId68"/>
    <p:sldId id="905" r:id="rId69"/>
    <p:sldId id="1002" r:id="rId70"/>
    <p:sldId id="751" r:id="rId71"/>
    <p:sldId id="904" r:id="rId72"/>
    <p:sldId id="985" r:id="rId73"/>
    <p:sldId id="900" r:id="rId74"/>
    <p:sldId id="828" r:id="rId75"/>
    <p:sldId id="829" r:id="rId76"/>
    <p:sldId id="830" r:id="rId77"/>
    <p:sldId id="831" r:id="rId78"/>
    <p:sldId id="832"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guide id="3" pos="29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B91"/>
    <a:srgbClr val="CB460F"/>
    <a:srgbClr val="FA5B36"/>
    <a:srgbClr val="000000"/>
    <a:srgbClr val="DEDEDE"/>
    <a:srgbClr val="002B49"/>
    <a:srgbClr val="9C240F"/>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4136" autoAdjust="0"/>
  </p:normalViewPr>
  <p:slideViewPr>
    <p:cSldViewPr snapToGrid="0" snapToObjects="1">
      <p:cViewPr varScale="1">
        <p:scale>
          <a:sx n="105" d="100"/>
          <a:sy n="105" d="100"/>
        </p:scale>
        <p:origin x="736" y="-416"/>
      </p:cViewPr>
      <p:guideLst>
        <p:guide orient="horz" pos="1416"/>
        <p:guide pos="2880"/>
        <p:guide pos="29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67" d="100"/>
          <a:sy n="67" d="100"/>
        </p:scale>
        <p:origin x="-3168"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7/27/18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7/27/18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ecann.icann.org/docs/DOC-14944"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72</a:t>
            </a:fld>
            <a:endParaRPr lang="en-US" dirty="0"/>
          </a:p>
        </p:txBody>
      </p:sp>
    </p:spTree>
    <p:extLst>
      <p:ext uri="{BB962C8B-B14F-4D97-AF65-F5344CB8AC3E}">
        <p14:creationId xmlns:p14="http://schemas.microsoft.com/office/powerpoint/2010/main" val="419901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Findings are based on comprehensive and objective gathering of facts through appropriate means of research and data collection.  Review Team should summarize supporting evidence.</a:t>
            </a:r>
          </a:p>
          <a:p>
            <a:pPr fontAlgn="base"/>
            <a:r>
              <a:rPr lang="en-US" sz="1200" b="0" i="0" u="none" strike="noStrike" kern="1200" dirty="0">
                <a:solidFill>
                  <a:schemeClr val="tx1"/>
                </a:solidFill>
                <a:effectLst/>
                <a:latin typeface="+mn-lt"/>
                <a:ea typeface="+mn-ea"/>
                <a:cs typeface="+mn-cs"/>
                <a:hlinkClick r:id="rId3"/>
              </a:rPr>
              <a:t>[2]</a:t>
            </a:r>
            <a:r>
              <a:rPr lang="en-US" sz="1200" b="0" i="0" kern="1200" dirty="0">
                <a:solidFill>
                  <a:schemeClr val="tx1"/>
                </a:solidFill>
                <a:effectLst/>
                <a:latin typeface="+mn-lt"/>
                <a:ea typeface="+mn-ea"/>
                <a:cs typeface="+mn-cs"/>
              </a:rPr>
              <a:t> The Review Team should consult with relevant subject matter experts on ICANN staff to help with high-level scoping of resources required for the implementation.</a:t>
            </a:r>
          </a:p>
        </p:txBody>
      </p:sp>
      <p:sp>
        <p:nvSpPr>
          <p:cNvPr id="4" name="Slide Number Placeholder 3"/>
          <p:cNvSpPr>
            <a:spLocks noGrp="1"/>
          </p:cNvSpPr>
          <p:nvPr>
            <p:ph type="sldNum" sz="quarter" idx="10"/>
          </p:nvPr>
        </p:nvSpPr>
        <p:spPr/>
        <p:txBody>
          <a:bodyPr/>
          <a:lstStyle/>
          <a:p>
            <a:fld id="{7E002FF9-4628-B146-9948-95257A430692}" type="slidenum">
              <a:rPr lang="en-US" smtClean="0"/>
              <a:t>75</a:t>
            </a:fld>
            <a:endParaRPr lang="en-US" dirty="0"/>
          </a:p>
        </p:txBody>
      </p:sp>
    </p:spTree>
    <p:extLst>
      <p:ext uri="{BB962C8B-B14F-4D97-AF65-F5344CB8AC3E}">
        <p14:creationId xmlns:p14="http://schemas.microsoft.com/office/powerpoint/2010/main" val="411221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76</a:t>
            </a:fld>
            <a:endParaRPr lang="en-US" dirty="0"/>
          </a:p>
        </p:txBody>
      </p:sp>
    </p:spTree>
    <p:extLst>
      <p:ext uri="{BB962C8B-B14F-4D97-AF65-F5344CB8AC3E}">
        <p14:creationId xmlns:p14="http://schemas.microsoft.com/office/powerpoint/2010/main" val="284982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77</a:t>
            </a:fld>
            <a:endParaRPr lang="en-US" dirty="0"/>
          </a:p>
        </p:txBody>
      </p:sp>
    </p:spTree>
    <p:extLst>
      <p:ext uri="{BB962C8B-B14F-4D97-AF65-F5344CB8AC3E}">
        <p14:creationId xmlns:p14="http://schemas.microsoft.com/office/powerpoint/2010/main" val="213089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78</a:t>
            </a:fld>
            <a:endParaRPr lang="en-US" dirty="0"/>
          </a:p>
        </p:txBody>
      </p:sp>
    </p:spTree>
    <p:extLst>
      <p:ext uri="{BB962C8B-B14F-4D97-AF65-F5344CB8AC3E}">
        <p14:creationId xmlns:p14="http://schemas.microsoft.com/office/powerpoint/2010/main" val="3326322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C656682F-C25B-4ED0-A4E7-7E49FC68230C}" type="slidenum">
                <a:rPr lang="en-US" sz="1200" smtClean="0">
                  <a:solidFill>
                    <a:srgbClr val="002B49"/>
                  </a:solidFill>
                  <a:latin typeface="Arial"/>
                  <a:cs typeface="Arial"/>
                </a:rPr>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useBgFill="1">
        <p:nvSpPr>
          <p:cNvPr id="16" name="Slide Number Placeholder 5"/>
          <p:cNvSpPr txBox="1">
            <a:spLocks/>
          </p:cNvSpPr>
          <p:nvPr userDrawn="1"/>
        </p:nvSpPr>
        <p:spPr>
          <a:xfrm>
            <a:off x="8492551" y="6452583"/>
            <a:ext cx="6514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9"/>
                </a:rPr>
                <a:t>@</a:t>
              </a:r>
              <a:r>
                <a:rPr lang="en-US" sz="1400" err="1">
                  <a:solidFill>
                    <a:srgbClr val="0A304B"/>
                  </a:solidFill>
                  <a:latin typeface="+mn-lt"/>
                  <a:ea typeface="Segoe UI" panose="020B0502040204020203" pitchFamily="34" charset="0"/>
                  <a:cs typeface="Arial"/>
                  <a:hlinkClick r:id="rId9"/>
                </a:rPr>
                <a:t>icann</a:t>
              </a:r>
              <a:endParaRPr lang="en-US" sz="140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2"/>
                </a:rPr>
                <a:t>facebook.com/</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7"/>
                </a:rPr>
                <a:t>youtube.com/</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a:solidFill>
                  <a:schemeClr val="bg1"/>
                </a:solidFill>
                <a:latin typeface="+mn-lt"/>
                <a:cs typeface="Arial"/>
              </a:rPr>
              <a:t>Visit us at </a:t>
            </a:r>
            <a:r>
              <a:rPr lang="en-US" sz="1500" b="1" err="1">
                <a:solidFill>
                  <a:schemeClr val="bg1"/>
                </a:solidFill>
                <a:latin typeface="+mn-lt"/>
                <a:cs typeface="Arial"/>
              </a:rPr>
              <a:t>icann.org</a:t>
            </a:r>
            <a:endParaRPr lang="en-US" sz="1500" b="1">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5"/>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community.icann.org/x/7ZlEB" TargetMode="Externa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hyperlink" Target="https://community.icann.org/x/4ZlEB"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hyperlink" Target="https://www.icann.org/resources/pages/whois-policies-provisions-2013-04-15-en"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s://community.icann.org/x/8JlEB" TargetMode="Externa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icann.org/en/system/files/files/sac-101-en.pdf" TargetMode="External"/><Relationship Id="rId2" Type="http://schemas.openxmlformats.org/officeDocument/2006/relationships/hyperlink" Target="https://www.icann.org/resources/files/1216233-2018-06-11-en"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hyperlink" Target="https://community.icann.org/x/6plEB" TargetMode="Externa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hyperlink" Target="https://community.icann.org/x/AZpEB" TargetMode="Externa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hyperlink" Target="https://community.icann.org/x/5JlEB" TargetMode="Externa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hyperlink" Target="https://community.icann.org/x/85lEB"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hyperlink" Target="https://community.icann.org/x/cyQFBQ" TargetMode="Externa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RDS-WHOIS2-RT</a:t>
            </a:r>
            <a:br>
              <a:rPr lang="en-US" dirty="0"/>
            </a:br>
            <a:r>
              <a:rPr lang="en-US" dirty="0"/>
              <a:t>Brussels Face-to-Face Meeting	</a:t>
            </a:r>
          </a:p>
        </p:txBody>
      </p:sp>
      <p:sp>
        <p:nvSpPr>
          <p:cNvPr id="6" name="Text Placeholder 5">
            <a:extLst>
              <a:ext uri="{FF2B5EF4-FFF2-40B4-BE49-F238E27FC236}">
                <a16:creationId xmlns:a16="http://schemas.microsoft.com/office/drawing/2014/main" id="{AFCACC8D-8B6C-7045-93AE-5BFDACC70546}"/>
              </a:ext>
            </a:extLst>
          </p:cNvPr>
          <p:cNvSpPr>
            <a:spLocks noGrp="1"/>
          </p:cNvSpPr>
          <p:nvPr>
            <p:ph type="body" sz="quarter" idx="12"/>
          </p:nvPr>
        </p:nvSpPr>
        <p:spPr>
          <a:xfrm>
            <a:off x="2061882" y="4303776"/>
            <a:ext cx="6765125" cy="2062219"/>
          </a:xfrm>
        </p:spPr>
        <p:txBody>
          <a:bodyPr>
            <a:normAutofit/>
          </a:bodyPr>
          <a:lstStyle/>
          <a:p>
            <a:r>
              <a:rPr lang="en-US" sz="3200" b="1" dirty="0"/>
              <a:t>DAY 2 – 27 July 2018</a:t>
            </a:r>
          </a:p>
        </p:txBody>
      </p:sp>
    </p:spTree>
    <p:extLst>
      <p:ext uri="{BB962C8B-B14F-4D97-AF65-F5344CB8AC3E}">
        <p14:creationId xmlns:p14="http://schemas.microsoft.com/office/powerpoint/2010/main" val="1719703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7201972"/>
          </a:xfrm>
          <a:prstGeom prst="rect">
            <a:avLst/>
          </a:prstGeom>
          <a:noFill/>
        </p:spPr>
        <p:txBody>
          <a:bodyPr wrap="square" lIns="0" tIns="0" rIns="0" bIns="0" rtlCol="0">
            <a:spAutoFit/>
          </a:bodyPr>
          <a:lstStyle/>
          <a:p>
            <a:r>
              <a:rPr lang="en-US" b="1" dirty="0">
                <a:cs typeface="Source Sans Pro"/>
              </a:rPr>
              <a:t>Compliance</a:t>
            </a:r>
          </a:p>
          <a:p>
            <a:endParaRPr lang="en-US" b="1" dirty="0">
              <a:cs typeface="Source Sans Pro"/>
            </a:endParaRPr>
          </a:p>
          <a:p>
            <a:r>
              <a:rPr lang="en-US" dirty="0">
                <a:solidFill>
                  <a:schemeClr val="accent3">
                    <a:lumMod val="75000"/>
                  </a:schemeClr>
                </a:solidFill>
              </a:rPr>
              <a:t>Rec R4.1 (metrics) - ICANN should recommend the GNSO adopt a risk-based approach to incorporating requirements for measuring, auditing, tracking, and enforcement in all new RDS policies</a:t>
            </a:r>
          </a:p>
          <a:p>
            <a:endParaRPr lang="en-US" dirty="0">
              <a:solidFill>
                <a:schemeClr val="accent3">
                  <a:lumMod val="75000"/>
                </a:schemeClr>
              </a:solidFill>
            </a:endParaRPr>
          </a:p>
          <a:p>
            <a:r>
              <a:rPr lang="en-US" dirty="0">
                <a:solidFill>
                  <a:srgbClr val="002060"/>
                </a:solidFill>
              </a:rPr>
              <a:t>ACTION ITEM - Susan to refine recommendation R4.1 text for RT review and consensus to reflect concerns raised about risk-based approach, RDS policy scope, and GNSO responsibility for implementation.</a:t>
            </a:r>
          </a:p>
          <a:p>
            <a:endParaRPr lang="en-US" dirty="0">
              <a:solidFill>
                <a:srgbClr val="002060"/>
              </a:solidFill>
            </a:endParaRPr>
          </a:p>
          <a:p>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131539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9140964"/>
          </a:xfrm>
          <a:prstGeom prst="rect">
            <a:avLst/>
          </a:prstGeom>
          <a:noFill/>
        </p:spPr>
        <p:txBody>
          <a:bodyPr wrap="square" lIns="0" tIns="0" rIns="0" bIns="0" rtlCol="0">
            <a:spAutoFit/>
          </a:bodyPr>
          <a:lstStyle/>
          <a:p>
            <a:r>
              <a:rPr lang="en-US" b="1" dirty="0">
                <a:cs typeface="Source Sans Pro"/>
              </a:rPr>
              <a:t>Compliance</a:t>
            </a:r>
          </a:p>
          <a:p>
            <a:endParaRPr lang="en-US" b="1" dirty="0">
              <a:cs typeface="Source Sans Pro"/>
            </a:endParaRPr>
          </a:p>
          <a:p>
            <a:r>
              <a:rPr lang="en-US" dirty="0">
                <a:solidFill>
                  <a:schemeClr val="accent3">
                    <a:lumMod val="75000"/>
                  </a:schemeClr>
                </a:solidFill>
              </a:rPr>
              <a:t>Proposed New Language</a:t>
            </a:r>
          </a:p>
          <a:p>
            <a:endParaRPr lang="en-US" dirty="0">
              <a:solidFill>
                <a:schemeClr val="accent3">
                  <a:lumMod val="75000"/>
                </a:schemeClr>
              </a:solidFill>
            </a:endParaRPr>
          </a:p>
          <a:p>
            <a:r>
              <a:rPr lang="en-US" b="1" dirty="0"/>
              <a:t>R4.1 ICANN should recommend the GNSO adopt a risk-based approach to incorporating requirements for measurement, auditing, tracking, reporting and enforcement in all new RDS policies.</a:t>
            </a:r>
            <a:endParaRPr lang="en-US" dirty="0"/>
          </a:p>
          <a:p>
            <a:endParaRPr lang="en-US" dirty="0"/>
          </a:p>
          <a:p>
            <a:endParaRPr lang="en-US" dirty="0"/>
          </a:p>
          <a:p>
            <a:r>
              <a:rPr lang="en-US" dirty="0"/>
              <a:t>Replaces: </a:t>
            </a:r>
            <a:br>
              <a:rPr lang="en-US" dirty="0"/>
            </a:br>
            <a:r>
              <a:rPr lang="en-US" dirty="0"/>
              <a:t>Require all new policies implemented to be measured, audited, tracked and enforced as required by the compliance team. Policy should integrate metrics, measurements, and reporting to ensure that the policy is effective in addressing the issue, and when metrics are defined, compliance would audit, track, report, and enforce as applicable for the policy.</a:t>
            </a:r>
          </a:p>
          <a:p>
            <a:endParaRPr lang="en-US" dirty="0">
              <a:solidFill>
                <a:srgbClr val="FF0000"/>
              </a:solidFill>
            </a:endParaRPr>
          </a:p>
          <a:p>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3886586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7478970"/>
          </a:xfrm>
          <a:prstGeom prst="rect">
            <a:avLst/>
          </a:prstGeom>
          <a:noFill/>
        </p:spPr>
        <p:txBody>
          <a:bodyPr wrap="square" lIns="0" tIns="0" rIns="0" bIns="0" rtlCol="0">
            <a:spAutoFit/>
          </a:bodyPr>
          <a:lstStyle/>
          <a:p>
            <a:r>
              <a:rPr lang="en-US" b="1" dirty="0">
                <a:cs typeface="Source Sans Pro"/>
              </a:rPr>
              <a:t>Compliance</a:t>
            </a:r>
          </a:p>
          <a:p>
            <a:endParaRPr lang="en-US" b="1" dirty="0">
              <a:cs typeface="Source Sans Pro"/>
            </a:endParaRPr>
          </a:p>
          <a:p>
            <a:r>
              <a:rPr lang="en-US" dirty="0">
                <a:solidFill>
                  <a:schemeClr val="accent3">
                    <a:lumMod val="75000"/>
                  </a:schemeClr>
                </a:solidFill>
              </a:rPr>
              <a:t>Rec R4.2 (grandfathering) - Need to decouple elements of recommendation. </a:t>
            </a:r>
          </a:p>
          <a:p>
            <a:endParaRPr lang="en-US" dirty="0">
              <a:solidFill>
                <a:schemeClr val="accent3">
                  <a:lumMod val="75000"/>
                </a:schemeClr>
              </a:solidFill>
            </a:endParaRPr>
          </a:p>
          <a:p>
            <a:r>
              <a:rPr lang="en-US" dirty="0">
                <a:solidFill>
                  <a:srgbClr val="FF0000"/>
                </a:solidFill>
              </a:rPr>
              <a:t>DECISIONS REACHED (with 2 objections) - Grandfathered domain names should be assessed to determine if information is missing from the registrant field. If statistically significant number of domain name registrations lack registrant data, then the Board should initiate action intended to ensure that all gTLD domain names adhere to the same registration data collection requirements.</a:t>
            </a:r>
          </a:p>
          <a:p>
            <a:endParaRPr lang="en-US" dirty="0">
              <a:solidFill>
                <a:srgbClr val="002060"/>
              </a:solidFill>
            </a:endParaRPr>
          </a:p>
          <a:p>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16999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585216"/>
            <a:ext cx="8071104" cy="10525958"/>
          </a:xfrm>
          <a:prstGeom prst="rect">
            <a:avLst/>
          </a:prstGeom>
          <a:noFill/>
        </p:spPr>
        <p:txBody>
          <a:bodyPr wrap="square" lIns="0" tIns="0" rIns="0" bIns="0" rtlCol="0">
            <a:spAutoFit/>
          </a:bodyPr>
          <a:lstStyle/>
          <a:p>
            <a:r>
              <a:rPr lang="en-US" b="1" dirty="0">
                <a:cs typeface="Source Sans Pro"/>
              </a:rPr>
              <a:t>Compliance</a:t>
            </a:r>
          </a:p>
          <a:p>
            <a:endParaRPr lang="en-US" b="1" dirty="0">
              <a:cs typeface="Source Sans Pro"/>
            </a:endParaRPr>
          </a:p>
          <a:p>
            <a:r>
              <a:rPr lang="en-US" dirty="0">
                <a:solidFill>
                  <a:schemeClr val="accent3">
                    <a:lumMod val="75000"/>
                  </a:schemeClr>
                </a:solidFill>
              </a:rPr>
              <a:t>Proposed New Language</a:t>
            </a:r>
          </a:p>
          <a:p>
            <a:endParaRPr lang="en-US" dirty="0">
              <a:solidFill>
                <a:schemeClr val="accent3">
                  <a:lumMod val="75000"/>
                </a:schemeClr>
              </a:solidFill>
            </a:endParaRPr>
          </a:p>
          <a:p>
            <a:r>
              <a:rPr lang="en-US" b="1" dirty="0"/>
              <a:t>R4.2	ICANN should assess grandfathered domain names to determine if information is missing from the WHOIS Registrant field. If a statistically significant number of domain names are found to lack data in the Registrant field, then the ICANN Board should initiate action intended to ensure that all gTLD domain names adhere to the same registration data collection requirements.</a:t>
            </a:r>
          </a:p>
          <a:p>
            <a:endParaRPr lang="en-US" dirty="0"/>
          </a:p>
          <a:p>
            <a:r>
              <a:rPr lang="en-US" dirty="0"/>
              <a:t>Replaces:</a:t>
            </a:r>
            <a:br>
              <a:rPr lang="en-US" dirty="0"/>
            </a:br>
            <a:r>
              <a:rPr lang="en-US" dirty="0"/>
              <a:t>Require all domain name registrations to adhere to the WHOIS requirements in the 2013 Registrar Accreditation Agreement or the latest implemented policy for WHOIS.  Once a policy is implemented all gTLD registrations must adhere to the new rules within a 12 month period. Assess the grandfathered domain names to determine if information is missing from the registrant field. If statistically significant number of domain name registrations lack registrant data then a new policy should be created to ensure all </a:t>
            </a:r>
            <a:r>
              <a:rPr lang="en-US" dirty="0" err="1"/>
              <a:t>gTLDs</a:t>
            </a:r>
            <a:r>
              <a:rPr lang="en-US" dirty="0"/>
              <a:t> adhere to the requirements of registrant data collection in the 2013 RAA.</a:t>
            </a:r>
          </a:p>
          <a:p>
            <a:endParaRPr lang="en-US" dirty="0">
              <a:solidFill>
                <a:srgbClr val="FF0000"/>
              </a:solidFill>
            </a:endParaRPr>
          </a:p>
          <a:p>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133311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10248960"/>
          </a:xfrm>
          <a:prstGeom prst="rect">
            <a:avLst/>
          </a:prstGeom>
          <a:noFill/>
        </p:spPr>
        <p:txBody>
          <a:bodyPr wrap="square" lIns="0" tIns="0" rIns="0" bIns="0" rtlCol="0">
            <a:spAutoFit/>
          </a:bodyPr>
          <a:lstStyle/>
          <a:p>
            <a:r>
              <a:rPr lang="en-US" b="1" dirty="0">
                <a:cs typeface="Source Sans Pro"/>
              </a:rPr>
              <a:t>Compliance</a:t>
            </a:r>
          </a:p>
          <a:p>
            <a:endParaRPr lang="en-US" b="1" dirty="0">
              <a:cs typeface="Source Sans Pro"/>
            </a:endParaRPr>
          </a:p>
          <a:p>
            <a:r>
              <a:rPr lang="en-US" dirty="0">
                <a:solidFill>
                  <a:schemeClr val="accent3">
                    <a:lumMod val="75000"/>
                  </a:schemeClr>
                </a:solidFill>
              </a:rPr>
              <a:t>Rec R4.3 (inaccurate data in unsuspended domains) - Discussed that this recommendation applies only in cases where the contact data is known to the registrar to be incorrect. Suggest rephrasing along these lines: “Domain names that are suspended due to inaccurate information, and remain in that state until due for deletion, should be updated as follows:” </a:t>
            </a:r>
          </a:p>
          <a:p>
            <a:endParaRPr lang="en-US" dirty="0">
              <a:solidFill>
                <a:schemeClr val="accent3">
                  <a:lumMod val="75000"/>
                </a:schemeClr>
              </a:solidFill>
            </a:endParaRPr>
          </a:p>
          <a:p>
            <a:r>
              <a:rPr lang="en-US" dirty="0">
                <a:solidFill>
                  <a:schemeClr val="accent1">
                    <a:lumMod val="50000"/>
                  </a:schemeClr>
                </a:solidFill>
              </a:rPr>
              <a:t>ACTION ITEM - Susan to refine recommendation R4.3 text for RT review and consensus to reflect concerns raised about (1) application only in cases where the contact data is known to the registrar to be incorrect, (2) remain in that state until deleted not due for renewal, (3) not replace data but update the record.</a:t>
            </a:r>
          </a:p>
          <a:p>
            <a:endParaRPr lang="en-US" dirty="0"/>
          </a:p>
          <a:p>
            <a:r>
              <a:rPr lang="en-US" dirty="0">
                <a:solidFill>
                  <a:srgbClr val="FF0000"/>
                </a:solidFill>
              </a:rPr>
              <a:t>DECISION REACHED - R4.5 (bulk outreach) </a:t>
            </a:r>
          </a:p>
          <a:p>
            <a:endParaRPr lang="en-US" dirty="0">
              <a:solidFill>
                <a:srgbClr val="FF0000"/>
              </a:solidFill>
            </a:endParaRPr>
          </a:p>
          <a:p>
            <a:r>
              <a:rPr lang="en-US" dirty="0">
                <a:solidFill>
                  <a:srgbClr val="FF0000"/>
                </a:solidFill>
              </a:rPr>
              <a:t>DECISION REACHED - R4.6 (low submission rate), rephrased as follows: Review the WHOIS ARS domain names sampled for each region to determine if the low WHOIS inaccuracy report submission rates in some regions are due to lack of knowledge of WHOIS inaccuracy reporting tools or other critical factors.</a:t>
            </a:r>
          </a:p>
          <a:p>
            <a:br>
              <a:rPr lang="en-US" dirty="0"/>
            </a:br>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51461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585216"/>
            <a:ext cx="8071104" cy="9694962"/>
          </a:xfrm>
          <a:prstGeom prst="rect">
            <a:avLst/>
          </a:prstGeom>
          <a:noFill/>
        </p:spPr>
        <p:txBody>
          <a:bodyPr wrap="square" lIns="0" tIns="0" rIns="0" bIns="0" rtlCol="0">
            <a:spAutoFit/>
          </a:bodyPr>
          <a:lstStyle/>
          <a:p>
            <a:r>
              <a:rPr lang="en-US" b="1" dirty="0">
                <a:cs typeface="Source Sans Pro"/>
              </a:rPr>
              <a:t>Compliance</a:t>
            </a:r>
          </a:p>
          <a:p>
            <a:endParaRPr lang="en-US" b="1" dirty="0">
              <a:cs typeface="Source Sans Pro"/>
            </a:endParaRPr>
          </a:p>
          <a:p>
            <a:r>
              <a:rPr lang="en-US" dirty="0">
                <a:solidFill>
                  <a:schemeClr val="accent3">
                    <a:lumMod val="75000"/>
                  </a:schemeClr>
                </a:solidFill>
              </a:rPr>
              <a:t>Proposed New Language</a:t>
            </a:r>
          </a:p>
          <a:p>
            <a:endParaRPr lang="en-US" dirty="0">
              <a:solidFill>
                <a:schemeClr val="accent3">
                  <a:lumMod val="75000"/>
                </a:schemeClr>
              </a:solidFill>
            </a:endParaRPr>
          </a:p>
          <a:p>
            <a:r>
              <a:rPr lang="en-US" b="1" dirty="0"/>
              <a:t>R4.3 	ICANN contracts or GNSO policy should require that gTLD domain names suspended due to WHOIS contact data which the registrar knows to be incorrect, and that remain in that state until the registration is due for deletion, should be treated as follows.  (1) The WHOIS record should include a notation that the domain name is suspended due to incorrect data; and (2) Domain names with this notation should not be unsuspended.</a:t>
            </a:r>
          </a:p>
          <a:p>
            <a:endParaRPr lang="en-US" dirty="0"/>
          </a:p>
          <a:p>
            <a:r>
              <a:rPr lang="en-US" dirty="0"/>
              <a:t>Replaces:</a:t>
            </a:r>
            <a:br>
              <a:rPr lang="en-US" dirty="0"/>
            </a:br>
            <a:r>
              <a:rPr lang="en-US" dirty="0"/>
              <a:t>Domain names suspended due to inaccurate information and remain in that state until it is due for renewal the WHOIS record should be updated to a new status and the inaccurate data removed, as further described below. (1) Policy or contracts should require that WHOIS indicate whether a domain is on hold due to inaccurate data. (2) Domains on </a:t>
            </a:r>
            <a:r>
              <a:rPr lang="en-US" dirty="0" err="1"/>
              <a:t>serverHold</a:t>
            </a:r>
            <a:r>
              <a:rPr lang="en-US" dirty="0"/>
              <a:t> due to inaccurate data in WHOIS should not be unsuspended without inaccurate data being remedied</a:t>
            </a:r>
          </a:p>
          <a:p>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3950363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816864"/>
            <a:ext cx="8071104" cy="7201972"/>
          </a:xfrm>
          <a:prstGeom prst="rect">
            <a:avLst/>
          </a:prstGeom>
          <a:noFill/>
        </p:spPr>
        <p:txBody>
          <a:bodyPr wrap="square" lIns="0" tIns="0" rIns="0" bIns="0" rtlCol="0">
            <a:spAutoFit/>
          </a:bodyPr>
          <a:lstStyle/>
          <a:p>
            <a:r>
              <a:rPr lang="en-US" b="1" dirty="0">
                <a:cs typeface="Source Sans Pro"/>
              </a:rPr>
              <a:t>Compliance</a:t>
            </a:r>
          </a:p>
          <a:p>
            <a:endParaRPr lang="en-US" b="1" dirty="0">
              <a:cs typeface="Source Sans Pro"/>
            </a:endParaRPr>
          </a:p>
          <a:p>
            <a:r>
              <a:rPr lang="en-US" dirty="0">
                <a:solidFill>
                  <a:srgbClr val="FF0000"/>
                </a:solidFill>
              </a:rPr>
              <a:t>DECISION REACHED - R4.5 (bulk outreach) </a:t>
            </a:r>
          </a:p>
          <a:p>
            <a:endParaRPr lang="en-US" dirty="0">
              <a:solidFill>
                <a:srgbClr val="FF0000"/>
              </a:solidFill>
            </a:endParaRPr>
          </a:p>
          <a:p>
            <a:r>
              <a:rPr lang="en-US" dirty="0">
                <a:solidFill>
                  <a:srgbClr val="FF0000"/>
                </a:solidFill>
              </a:rPr>
              <a:t>DECISION REACHED - R4.6 (low submission rate), rephrased as follows: Review the WHOIS ARS domain names sampled for each region to determine if the low WHOIS inaccuracy report submission rates in some regions are due to lack of knowledge of WHOIS inaccuracy reporting tools or other critical factors.</a:t>
            </a:r>
          </a:p>
          <a:p>
            <a:br>
              <a:rPr lang="en-US" dirty="0"/>
            </a:br>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4060485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585216"/>
            <a:ext cx="8071104" cy="9971961"/>
          </a:xfrm>
          <a:prstGeom prst="rect">
            <a:avLst/>
          </a:prstGeom>
          <a:noFill/>
        </p:spPr>
        <p:txBody>
          <a:bodyPr wrap="square" lIns="0" tIns="0" rIns="0" bIns="0" rtlCol="0">
            <a:spAutoFit/>
          </a:bodyPr>
          <a:lstStyle/>
          <a:p>
            <a:r>
              <a:rPr lang="en-US" b="1" dirty="0">
                <a:cs typeface="Source Sans Pro"/>
              </a:rPr>
              <a:t>Compliance</a:t>
            </a:r>
          </a:p>
          <a:p>
            <a:endParaRPr lang="en-US" b="1" dirty="0">
              <a:cs typeface="Source Sans Pro"/>
            </a:endParaRPr>
          </a:p>
          <a:p>
            <a:r>
              <a:rPr lang="en-US" dirty="0">
                <a:solidFill>
                  <a:schemeClr val="accent3">
                    <a:lumMod val="75000"/>
                  </a:schemeClr>
                </a:solidFill>
              </a:rPr>
              <a:t>Proposed New Language</a:t>
            </a:r>
          </a:p>
          <a:p>
            <a:endParaRPr lang="en-US" dirty="0">
              <a:solidFill>
                <a:schemeClr val="accent3">
                  <a:lumMod val="75000"/>
                </a:schemeClr>
              </a:solidFill>
            </a:endParaRPr>
          </a:p>
          <a:p>
            <a:r>
              <a:rPr lang="en-US" b="1" dirty="0"/>
              <a:t>R4.5	 ICANN should publicize and encourage use of the Bulk WHOIS inaccuracy reporting tool.</a:t>
            </a:r>
          </a:p>
          <a:p>
            <a:endParaRPr lang="en-US" dirty="0"/>
          </a:p>
          <a:p>
            <a:r>
              <a:rPr lang="en-US" dirty="0"/>
              <a:t>Replaces:</a:t>
            </a:r>
            <a:br>
              <a:rPr lang="en-US" dirty="0"/>
            </a:br>
            <a:r>
              <a:rPr lang="en-US" dirty="0"/>
              <a:t>Publicize and encourage use of the Bulk WHOIS inaccuracy reporting tool.</a:t>
            </a:r>
          </a:p>
          <a:p>
            <a:endParaRPr lang="en-US" dirty="0"/>
          </a:p>
          <a:p>
            <a:r>
              <a:rPr lang="en-US" b="1" dirty="0"/>
              <a:t>R4.6	ICANN should review the WHOIS records of gTLD domain names sampled by ARS for each region to determine whether lack of knowledge of WHOIS inaccuracy reporting tools or other critical factors are responsible for low WHOIS inaccuracy report submission rates in some regions.</a:t>
            </a:r>
          </a:p>
          <a:p>
            <a:endParaRPr lang="en-US" dirty="0"/>
          </a:p>
          <a:p>
            <a:r>
              <a:rPr lang="en-US" dirty="0"/>
              <a:t>Replaces:</a:t>
            </a:r>
            <a:br>
              <a:rPr lang="en-US" dirty="0"/>
            </a:br>
            <a:r>
              <a:rPr lang="en-US" dirty="0"/>
              <a:t>Review the WHOIS ARS domain names sampled for each region to determine whether or not low submission rates to the WHOIS inaccuracy reporting tool are due to the lack of knowledge of the tool or other critical factors.</a:t>
            </a:r>
          </a:p>
          <a:p>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647464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415931" y="743712"/>
            <a:ext cx="8071104" cy="7755969"/>
          </a:xfrm>
          <a:prstGeom prst="rect">
            <a:avLst/>
          </a:prstGeom>
          <a:noFill/>
        </p:spPr>
        <p:txBody>
          <a:bodyPr wrap="square" lIns="0" tIns="0" rIns="0" bIns="0" rtlCol="0">
            <a:spAutoFit/>
          </a:bodyPr>
          <a:lstStyle/>
          <a:p>
            <a:r>
              <a:rPr lang="en-US" b="1" dirty="0">
                <a:cs typeface="Source Sans Pro"/>
              </a:rPr>
              <a:t>Compliance</a:t>
            </a:r>
          </a:p>
          <a:p>
            <a:endParaRPr lang="en-US" b="1" dirty="0">
              <a:cs typeface="Source Sans Pro"/>
            </a:endParaRPr>
          </a:p>
          <a:p>
            <a:r>
              <a:rPr lang="en-US" dirty="0">
                <a:solidFill>
                  <a:schemeClr val="accent3">
                    <a:lumMod val="75000"/>
                  </a:schemeClr>
                </a:solidFill>
              </a:rPr>
              <a:t>Rec 4.7 (audit) - Discussed Volker’s concerns.  Should apply only where there is a pattern of failure to validate.</a:t>
            </a:r>
          </a:p>
          <a:p>
            <a:endParaRPr lang="en-US" dirty="0"/>
          </a:p>
          <a:p>
            <a:r>
              <a:rPr lang="en-US" dirty="0">
                <a:solidFill>
                  <a:srgbClr val="C00000"/>
                </a:solidFill>
              </a:rPr>
              <a:t>DECISION REACHED - R4.7 ICANN Compliance should detect patterns of failure to validate WHOIS data as required by the RAA. When such a pattern is detected, an audit of the registrar should be initiated to check if the registrar follows WHOIS contractual obligations and consensus policies. Sanctions should be applied if significant deficiencies in WHOIS data validation or verification are identified.</a:t>
            </a:r>
          </a:p>
          <a:p>
            <a:br>
              <a:rPr lang="en-US" dirty="0"/>
            </a:br>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4231142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585216"/>
            <a:ext cx="8071104" cy="9140964"/>
          </a:xfrm>
          <a:prstGeom prst="rect">
            <a:avLst/>
          </a:prstGeom>
          <a:noFill/>
        </p:spPr>
        <p:txBody>
          <a:bodyPr wrap="square" lIns="0" tIns="0" rIns="0" bIns="0" rtlCol="0">
            <a:spAutoFit/>
          </a:bodyPr>
          <a:lstStyle/>
          <a:p>
            <a:r>
              <a:rPr lang="en-US" b="1" dirty="0">
                <a:cs typeface="Source Sans Pro"/>
              </a:rPr>
              <a:t>Compliance</a:t>
            </a:r>
          </a:p>
          <a:p>
            <a:endParaRPr lang="en-US" b="1" dirty="0">
              <a:cs typeface="Source Sans Pro"/>
            </a:endParaRPr>
          </a:p>
          <a:p>
            <a:r>
              <a:rPr lang="en-US" dirty="0">
                <a:solidFill>
                  <a:schemeClr val="accent3">
                    <a:lumMod val="75000"/>
                  </a:schemeClr>
                </a:solidFill>
              </a:rPr>
              <a:t>Proposed New Language</a:t>
            </a:r>
          </a:p>
          <a:p>
            <a:endParaRPr lang="en-US" dirty="0">
              <a:solidFill>
                <a:schemeClr val="accent3">
                  <a:lumMod val="75000"/>
                </a:schemeClr>
              </a:solidFill>
            </a:endParaRPr>
          </a:p>
          <a:p>
            <a:r>
              <a:rPr lang="en-US" b="1" dirty="0"/>
              <a:t>R4.7	ICANN should direct Compliance to detect patterns of failure to validate WHOIS data as required by the RAA. When such a pattern is detected, an audit should be initiated to check if the Registrar follows WHOIS contractual obligations and consensus policies. Sanctions should be applied if significant deficiencies in WHOIS data validation or verification are identified.</a:t>
            </a:r>
          </a:p>
          <a:p>
            <a:endParaRPr lang="en-US" dirty="0"/>
          </a:p>
          <a:p>
            <a:r>
              <a:rPr lang="en-US" dirty="0"/>
              <a:t>Replaces:</a:t>
            </a:r>
            <a:br>
              <a:rPr lang="en-US" dirty="0"/>
            </a:br>
            <a:r>
              <a:rPr lang="en-US" dirty="0"/>
              <a:t>Following a valid WHOIS ARS ticket, or WHOIS inaccuracy complaint and where there is a pattern of failure to validate as required by the RAA, a full audit targeting the relating registrar should be initiated, to check if the registrar follows the contractual obligations, the consensus policies, etc. Sanctions should be applied if deficiencies identified.</a:t>
            </a:r>
          </a:p>
          <a:p>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4217243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EB48-33D2-4D4A-83B4-745BEEEA69D6}"/>
              </a:ext>
            </a:extLst>
          </p:cNvPr>
          <p:cNvSpPr>
            <a:spLocks noGrp="1"/>
          </p:cNvSpPr>
          <p:nvPr>
            <p:ph type="title"/>
          </p:nvPr>
        </p:nvSpPr>
        <p:spPr/>
        <p:txBody>
          <a:bodyPr/>
          <a:lstStyle/>
          <a:p>
            <a:r>
              <a:rPr lang="en-US" dirty="0"/>
              <a:t>Welcome</a:t>
            </a:r>
          </a:p>
        </p:txBody>
      </p:sp>
      <p:sp>
        <p:nvSpPr>
          <p:cNvPr id="3" name="Text Placeholder 2">
            <a:extLst>
              <a:ext uri="{FF2B5EF4-FFF2-40B4-BE49-F238E27FC236}">
                <a16:creationId xmlns:a16="http://schemas.microsoft.com/office/drawing/2014/main" id="{7938B274-E2EE-3345-81AA-823189ECA15E}"/>
              </a:ext>
            </a:extLst>
          </p:cNvPr>
          <p:cNvSpPr>
            <a:spLocks noGrp="1"/>
          </p:cNvSpPr>
          <p:nvPr>
            <p:ph type="body" sz="quarter" idx="11"/>
          </p:nvPr>
        </p:nvSpPr>
        <p:spPr/>
        <p:txBody>
          <a:bodyPr/>
          <a:lstStyle/>
          <a:p>
            <a:r>
              <a:rPr lang="en-US" dirty="0"/>
              <a:t>Agenda Item #1</a:t>
            </a:r>
          </a:p>
          <a:p>
            <a:endParaRPr lang="en-US" dirty="0"/>
          </a:p>
          <a:p>
            <a:r>
              <a:rPr lang="en-US" dirty="0"/>
              <a:t>Time: 09:00-09:45</a:t>
            </a:r>
          </a:p>
          <a:p>
            <a:endParaRPr lang="en-US" dirty="0"/>
          </a:p>
          <a:p>
            <a:r>
              <a:rPr lang="en-US" dirty="0"/>
              <a:t>Presenters: Review Team Leadership </a:t>
            </a:r>
          </a:p>
        </p:txBody>
      </p:sp>
      <p:sp>
        <p:nvSpPr>
          <p:cNvPr id="4" name="TextBox 3">
            <a:extLst>
              <a:ext uri="{FF2B5EF4-FFF2-40B4-BE49-F238E27FC236}">
                <a16:creationId xmlns:a16="http://schemas.microsoft.com/office/drawing/2014/main" id="{10D62A46-FC2E-5049-959D-2E6AE8205454}"/>
              </a:ext>
            </a:extLst>
          </p:cNvPr>
          <p:cNvSpPr txBox="1"/>
          <p:nvPr/>
        </p:nvSpPr>
        <p:spPr>
          <a:xfrm>
            <a:off x="2901696" y="2950464"/>
            <a:ext cx="65" cy="553998"/>
          </a:xfrm>
          <a:prstGeom prst="rect">
            <a:avLst/>
          </a:prstGeom>
          <a:noFill/>
        </p:spPr>
        <p:txBody>
          <a:bodyPr wrap="none" lIns="0" tIns="0" rIns="0" bIns="0" rtlCol="0">
            <a:spAutoFit/>
          </a:bodyPr>
          <a:lstStyle/>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73374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16751" y="890016"/>
            <a:ext cx="8071104" cy="8863965"/>
          </a:xfrm>
          <a:prstGeom prst="rect">
            <a:avLst/>
          </a:prstGeom>
          <a:noFill/>
        </p:spPr>
        <p:txBody>
          <a:bodyPr wrap="square" lIns="0" tIns="0" rIns="0" bIns="0" rtlCol="0">
            <a:spAutoFit/>
          </a:bodyPr>
          <a:lstStyle/>
          <a:p>
            <a:r>
              <a:rPr lang="en-US" b="1" dirty="0">
                <a:cs typeface="Source Sans Pro"/>
              </a:rPr>
              <a:t>Compliance</a:t>
            </a:r>
          </a:p>
          <a:p>
            <a:endParaRPr lang="en-US" dirty="0"/>
          </a:p>
          <a:p>
            <a:r>
              <a:rPr lang="en-US" dirty="0">
                <a:solidFill>
                  <a:schemeClr val="accent3">
                    <a:lumMod val="75000"/>
                  </a:schemeClr>
                </a:solidFill>
              </a:rPr>
              <a:t>Rec 4.8 (proactive monitoring) - Discussed and agreed upon edits:</a:t>
            </a:r>
          </a:p>
          <a:p>
            <a:endParaRPr lang="en-US" dirty="0"/>
          </a:p>
          <a:p>
            <a:r>
              <a:rPr lang="en-US" dirty="0">
                <a:solidFill>
                  <a:srgbClr val="C00000"/>
                </a:solidFill>
              </a:rPr>
              <a:t>DECISION REACHED - R4.8, rephrased as follows: Direct contractual compliance to proactively monitor and enforce as required to address systemic issues. A risk based approach should be executed to assess and understand inaccuracy issues and then take the appropriate actions to mitigate them.</a:t>
            </a:r>
          </a:p>
          <a:p>
            <a:r>
              <a:rPr lang="en-US" dirty="0">
                <a:solidFill>
                  <a:srgbClr val="C00000"/>
                </a:solidFill>
              </a:rPr>
              <a:t>Discussed R4.x on P/P, which is intended to cover the case where PPSAI implementation stalls or providers do not seek accreditation. Unclear whether a recommendation is needed. If it is, it belongs in the P/P section. </a:t>
            </a:r>
          </a:p>
          <a:p>
            <a:endParaRPr lang="en-US" dirty="0"/>
          </a:p>
          <a:p>
            <a:r>
              <a:rPr lang="en-US" dirty="0">
                <a:solidFill>
                  <a:schemeClr val="accent1">
                    <a:lumMod val="50000"/>
                  </a:schemeClr>
                </a:solidFill>
              </a:rPr>
              <a:t>ACTION ITEM - Volker to add to the P/P section and rephrase along the lines of: “The board should monitor PPSAI implementation. In that event, the board should direct ICANN Org to negotiate an amendment to the RAA to…”</a:t>
            </a:r>
          </a:p>
          <a:p>
            <a:br>
              <a:rPr lang="en-US" dirty="0"/>
            </a:br>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3590661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585216"/>
            <a:ext cx="8071104" cy="8586966"/>
          </a:xfrm>
          <a:prstGeom prst="rect">
            <a:avLst/>
          </a:prstGeom>
          <a:noFill/>
        </p:spPr>
        <p:txBody>
          <a:bodyPr wrap="square" lIns="0" tIns="0" rIns="0" bIns="0" rtlCol="0">
            <a:spAutoFit/>
          </a:bodyPr>
          <a:lstStyle/>
          <a:p>
            <a:r>
              <a:rPr lang="en-US" b="1" dirty="0">
                <a:cs typeface="Source Sans Pro"/>
              </a:rPr>
              <a:t>Compliance</a:t>
            </a:r>
          </a:p>
          <a:p>
            <a:endParaRPr lang="en-US" b="1" dirty="0">
              <a:cs typeface="Source Sans Pro"/>
            </a:endParaRPr>
          </a:p>
          <a:p>
            <a:r>
              <a:rPr lang="en-US" dirty="0">
                <a:solidFill>
                  <a:schemeClr val="accent3">
                    <a:lumMod val="75000"/>
                  </a:schemeClr>
                </a:solidFill>
              </a:rPr>
              <a:t>Proposed New Language</a:t>
            </a:r>
          </a:p>
          <a:p>
            <a:endParaRPr lang="en-US" dirty="0">
              <a:solidFill>
                <a:schemeClr val="accent3">
                  <a:lumMod val="75000"/>
                </a:schemeClr>
              </a:solidFill>
            </a:endParaRPr>
          </a:p>
          <a:p>
            <a:r>
              <a:rPr lang="en-US" b="1" dirty="0"/>
              <a:t>R4.8	ICANN should direct Contractual Compliance to proactively monitor and enforce WHOIS data accuracy requirements to detect and address systemic issues. A risk based approach should be executed to assess and understand inaccuracy issues and then take the appropriate actions to mitigate them.</a:t>
            </a:r>
          </a:p>
          <a:p>
            <a:endParaRPr lang="en-US" dirty="0"/>
          </a:p>
          <a:p>
            <a:r>
              <a:rPr lang="en-US" dirty="0"/>
              <a:t>Replaces:</a:t>
            </a:r>
            <a:br>
              <a:rPr lang="en-US" dirty="0"/>
            </a:br>
            <a:r>
              <a:rPr lang="en-US" dirty="0"/>
              <a:t>Direct contractual compliance to proactively monitor and enforce as required to address systemic issues. A risk based approach should be executed to assess, and understand inaccuracy issues and then take the appropriate compliance actions to mitigate risk in systemic complaints.</a:t>
            </a:r>
          </a:p>
          <a:p>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3565760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16751" y="890016"/>
            <a:ext cx="8071104" cy="9417963"/>
          </a:xfrm>
          <a:prstGeom prst="rect">
            <a:avLst/>
          </a:prstGeom>
          <a:noFill/>
        </p:spPr>
        <p:txBody>
          <a:bodyPr wrap="square" lIns="0" tIns="0" rIns="0" bIns="0" rtlCol="0">
            <a:spAutoFit/>
          </a:bodyPr>
          <a:lstStyle/>
          <a:p>
            <a:r>
              <a:rPr lang="en-US" b="1" dirty="0">
                <a:cs typeface="Source Sans Pro"/>
              </a:rPr>
              <a:t>Anything New</a:t>
            </a:r>
          </a:p>
          <a:p>
            <a:endParaRPr lang="en-US" dirty="0"/>
          </a:p>
          <a:p>
            <a:r>
              <a:rPr lang="en-US" dirty="0">
                <a:solidFill>
                  <a:srgbClr val="C00000"/>
                </a:solidFill>
              </a:rPr>
              <a:t>AGREEMENT REACHED - Include Stephanie’s text in the Strategic Priority section, as rationale leading to the additional recommendation agreed earlier today (i.e., forward-looking approach to legislation)</a:t>
            </a:r>
          </a:p>
          <a:p>
            <a:endParaRPr lang="en-US" dirty="0"/>
          </a:p>
          <a:p>
            <a:r>
              <a:rPr lang="en-US" dirty="0">
                <a:solidFill>
                  <a:schemeClr val="tx1">
                    <a:lumMod val="90000"/>
                    <a:lumOff val="10000"/>
                  </a:schemeClr>
                </a:solidFill>
              </a:rPr>
              <a:t>ACTION ITEM - Stephanie to send text to </a:t>
            </a:r>
            <a:r>
              <a:rPr lang="en-US" dirty="0" err="1">
                <a:solidFill>
                  <a:schemeClr val="tx1">
                    <a:lumMod val="90000"/>
                    <a:lumOff val="10000"/>
                  </a:schemeClr>
                </a:solidFill>
              </a:rPr>
              <a:t>Cathrin</a:t>
            </a:r>
            <a:r>
              <a:rPr lang="en-US" dirty="0">
                <a:solidFill>
                  <a:schemeClr val="tx1">
                    <a:lumMod val="90000"/>
                    <a:lumOff val="10000"/>
                  </a:schemeClr>
                </a:solidFill>
              </a:rPr>
              <a:t> tonight for inclusion in the Rec 1 Strategic Priority section</a:t>
            </a:r>
          </a:p>
          <a:p>
            <a:br>
              <a:rPr lang="en-US" b="1" dirty="0"/>
            </a:br>
            <a:r>
              <a:rPr lang="en-US" b="1" dirty="0"/>
              <a:t>Safeguarding Registrant Data</a:t>
            </a:r>
          </a:p>
          <a:p>
            <a:endParaRPr lang="en-US" dirty="0"/>
          </a:p>
          <a:p>
            <a:r>
              <a:rPr lang="en-US" dirty="0">
                <a:solidFill>
                  <a:srgbClr val="C00000"/>
                </a:solidFill>
              </a:rPr>
              <a:t>AGREEMENT REACHED - Update findings but retain recommendation for review by data security experts. Do not include a recommendation regarding registrant notification.</a:t>
            </a:r>
          </a:p>
          <a:p>
            <a:endParaRPr lang="en-US" dirty="0"/>
          </a:p>
          <a:p>
            <a:r>
              <a:rPr lang="en-US" dirty="0">
                <a:solidFill>
                  <a:schemeClr val="tx1">
                    <a:lumMod val="90000"/>
                    <a:lumOff val="10000"/>
                  </a:schemeClr>
                </a:solidFill>
              </a:rPr>
              <a:t>ACTION ITEM - Alan to update Rec SG.1 to reflect agreements reached</a:t>
            </a:r>
          </a:p>
          <a:p>
            <a:br>
              <a:rPr lang="en-US" dirty="0"/>
            </a:br>
            <a:br>
              <a:rPr lang="en-US" dirty="0"/>
            </a:br>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806185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2 Objectives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55904"/>
            <a:ext cx="8071104" cy="3046988"/>
          </a:xfrm>
          <a:prstGeom prst="rect">
            <a:avLst/>
          </a:prstGeom>
          <a:noFill/>
        </p:spPr>
        <p:txBody>
          <a:bodyPr wrap="square" lIns="0" tIns="0" rIns="0" bIns="0" rtlCol="0">
            <a:spAutoFit/>
          </a:bodyPr>
          <a:lstStyle/>
          <a:p>
            <a:endParaRPr lang="en-US" dirty="0">
              <a:highlight>
                <a:srgbClr val="FFFF00"/>
              </a:highlight>
              <a:cs typeface="Source Sans Pro"/>
            </a:endParaRPr>
          </a:p>
          <a:p>
            <a:r>
              <a:rPr lang="en-US" b="1" dirty="0">
                <a:cs typeface="Source Sans Pro"/>
              </a:rPr>
              <a:t>Day 2 Objectives</a:t>
            </a:r>
          </a:p>
          <a:p>
            <a:pPr marL="285750" indent="-285750">
              <a:buFont typeface="Arial" panose="020B0604020202020204" pitchFamily="34" charset="0"/>
              <a:buChar char="•"/>
            </a:pPr>
            <a:r>
              <a:rPr lang="en-US" dirty="0"/>
              <a:t>Complete the approval of subgroup findings and recommendations</a:t>
            </a:r>
          </a:p>
          <a:p>
            <a:pPr marL="285750" indent="-285750">
              <a:buFont typeface="Arial" panose="020B0604020202020204" pitchFamily="34" charset="0"/>
              <a:buChar char="•"/>
            </a:pPr>
            <a:r>
              <a:rPr lang="en-US" dirty="0"/>
              <a:t>Critical assessment of current status, the report structure and the need for any strategic changes</a:t>
            </a:r>
          </a:p>
          <a:p>
            <a:pPr marL="285750" indent="-285750">
              <a:buFont typeface="Arial" panose="020B0604020202020204" pitchFamily="34" charset="0"/>
              <a:buChar char="•"/>
            </a:pPr>
            <a:r>
              <a:rPr lang="en-US" dirty="0"/>
              <a:t>Consider the review team’s work plan in light of progress made and identify next steps to complete and consolidate the draft report</a:t>
            </a:r>
          </a:p>
          <a:p>
            <a:pPr indent="-285750">
              <a:buFont typeface="Arial" panose="020B0604020202020204" pitchFamily="34" charset="0"/>
              <a:buChar char="•"/>
            </a:pPr>
            <a:r>
              <a:rPr lang="fr-FR" dirty="0"/>
              <a:t>Determine adjustments needed to work plan</a:t>
            </a:r>
          </a:p>
          <a:p>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4004562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7A6D-E799-424B-9A04-A72A00A5C8EF}"/>
              </a:ext>
            </a:extLst>
          </p:cNvPr>
          <p:cNvSpPr>
            <a:spLocks noGrp="1"/>
          </p:cNvSpPr>
          <p:nvPr>
            <p:ph type="title"/>
          </p:nvPr>
        </p:nvSpPr>
        <p:spPr/>
        <p:txBody>
          <a:bodyPr/>
          <a:lstStyle/>
          <a:p>
            <a:r>
              <a:rPr lang="en-US" dirty="0"/>
              <a:t>Opening Remarks &amp; Day 2 Objectives</a:t>
            </a:r>
          </a:p>
        </p:txBody>
      </p:sp>
      <p:sp>
        <p:nvSpPr>
          <p:cNvPr id="3" name="TextBox 2">
            <a:extLst>
              <a:ext uri="{FF2B5EF4-FFF2-40B4-BE49-F238E27FC236}">
                <a16:creationId xmlns:a16="http://schemas.microsoft.com/office/drawing/2014/main" id="{80EE6A15-754D-4B43-9655-64C6679601EE}"/>
              </a:ext>
            </a:extLst>
          </p:cNvPr>
          <p:cNvSpPr txBox="1"/>
          <p:nvPr/>
        </p:nvSpPr>
        <p:spPr>
          <a:xfrm>
            <a:off x="374904" y="496842"/>
            <a:ext cx="8071104" cy="5693866"/>
          </a:xfrm>
          <a:prstGeom prst="rect">
            <a:avLst/>
          </a:prstGeom>
          <a:noFill/>
        </p:spPr>
        <p:txBody>
          <a:bodyPr wrap="square" lIns="0" tIns="0" rIns="0" bIns="0" rtlCol="0">
            <a:spAutoFit/>
          </a:bodyPr>
          <a:lstStyle/>
          <a:p>
            <a:pPr lvl="1"/>
            <a:endParaRPr lang="fr-FR" sz="1600" dirty="0"/>
          </a:p>
          <a:p>
            <a:r>
              <a:rPr lang="en-US" b="1" dirty="0"/>
              <a:t>Points to consider throughout Day 2</a:t>
            </a:r>
          </a:p>
          <a:p>
            <a:endParaRPr lang="en-US" b="1" dirty="0"/>
          </a:p>
          <a:p>
            <a:pPr marL="0" lvl="1" indent="-285750">
              <a:buFont typeface="Arial" panose="020B0604020202020204" pitchFamily="34" charset="0"/>
              <a:buChar char="•"/>
            </a:pPr>
            <a:r>
              <a:rPr lang="en-US" sz="1600" dirty="0"/>
              <a:t>Do you have any concerns with the findings and recommendations produced   by subgroups?</a:t>
            </a:r>
          </a:p>
          <a:p>
            <a:pPr marL="914400" lvl="3" indent="-285750">
              <a:buFont typeface="Arial" panose="020B0604020202020204" pitchFamily="34" charset="0"/>
              <a:buChar char="•"/>
            </a:pPr>
            <a:r>
              <a:rPr lang="en-US" sz="1600" dirty="0"/>
              <a:t>Do you agree with the subgroup’s recommendations?</a:t>
            </a:r>
          </a:p>
          <a:p>
            <a:pPr marL="914400" lvl="3" indent="-285750">
              <a:buFont typeface="Arial" panose="020B0604020202020204" pitchFamily="34" charset="0"/>
              <a:buChar char="•"/>
            </a:pPr>
            <a:r>
              <a:rPr lang="en-US" sz="1600" dirty="0"/>
              <a:t>Are those recommendations </a:t>
            </a:r>
            <a:r>
              <a:rPr lang="en-US" sz="1600" dirty="0" err="1"/>
              <a:t>S.M.A.R.T</a:t>
            </a:r>
            <a:r>
              <a:rPr lang="en-US" sz="1600" dirty="0"/>
              <a:t>?</a:t>
            </a:r>
          </a:p>
          <a:p>
            <a:pPr marL="914400" lvl="3" indent="-285750">
              <a:buFont typeface="Arial" panose="020B0604020202020204" pitchFamily="34" charset="0"/>
              <a:buChar char="•"/>
            </a:pPr>
            <a:r>
              <a:rPr lang="en-US" sz="1600" dirty="0"/>
              <a:t>What (if any) open issues require further discussion? </a:t>
            </a:r>
          </a:p>
          <a:p>
            <a:pPr marL="914400" lvl="3" indent="-285750">
              <a:buFont typeface="Arial" panose="020B0604020202020204" pitchFamily="34" charset="0"/>
              <a:buChar char="•"/>
            </a:pPr>
            <a:r>
              <a:rPr lang="en-US" sz="1600" dirty="0"/>
              <a:t>Is the subgroup’s output clear enough? Concise enough?</a:t>
            </a:r>
          </a:p>
          <a:p>
            <a:pPr marL="0" lvl="1" indent="-285750">
              <a:buFont typeface="Arial" panose="020B0604020202020204" pitchFamily="34" charset="0"/>
              <a:buChar char="•"/>
            </a:pPr>
            <a:endParaRPr lang="en-US" sz="1600" dirty="0"/>
          </a:p>
          <a:p>
            <a:pPr marL="0" lvl="1" indent="-285750">
              <a:buFont typeface="Arial" panose="020B0604020202020204" pitchFamily="34" charset="0"/>
              <a:buChar char="•"/>
            </a:pPr>
            <a:r>
              <a:rPr lang="en-US" sz="1600" dirty="0"/>
              <a:t>Did subgroups fully-address their assigned review objectives?</a:t>
            </a:r>
          </a:p>
          <a:p>
            <a:pPr marL="1257300" lvl="2" indent="-342900">
              <a:buFont typeface="+mj-lt"/>
              <a:buAutoNum type="alphaLcParenR"/>
            </a:pPr>
            <a:endParaRPr lang="en-US" sz="1600" dirty="0"/>
          </a:p>
          <a:p>
            <a:pPr marL="0" lvl="1" indent="-285750">
              <a:buFont typeface="Arial" panose="020B0604020202020204" pitchFamily="34" charset="0"/>
              <a:buChar char="•"/>
            </a:pPr>
            <a:r>
              <a:rPr lang="en-US" sz="1600" dirty="0"/>
              <a:t>Should any further specific measurable steps be recommended?</a:t>
            </a:r>
          </a:p>
          <a:p>
            <a:pPr marL="0" lvl="1" indent="-285750">
              <a:buFont typeface="Arial" panose="020B0604020202020204" pitchFamily="34" charset="0"/>
              <a:buChar char="•"/>
            </a:pPr>
            <a:endParaRPr lang="en-US" sz="1600" dirty="0"/>
          </a:p>
          <a:p>
            <a:pPr marL="0" lvl="1" indent="-285750">
              <a:buFont typeface="Arial" panose="020B0604020202020204" pitchFamily="34" charset="0"/>
              <a:buChar char="•"/>
            </a:pPr>
            <a:r>
              <a:rPr lang="en-US" sz="1600" dirty="0"/>
              <a:t>Is our current work plan feasible? </a:t>
            </a:r>
          </a:p>
          <a:p>
            <a:pPr marL="457200" lvl="2" indent="-285750">
              <a:buFont typeface="Arial" panose="020B0604020202020204" pitchFamily="34" charset="0"/>
              <a:buChar char="•"/>
            </a:pPr>
            <a:endParaRPr lang="en-US" dirty="0"/>
          </a:p>
          <a:p>
            <a:pPr marL="457200" lvl="2" indent="-285750">
              <a:buFont typeface="Arial" panose="020B0604020202020204" pitchFamily="34" charset="0"/>
              <a:buChar char="•"/>
            </a:pPr>
            <a:endParaRPr lang="en-US" dirty="0"/>
          </a:p>
          <a:p>
            <a:endParaRPr lang="fr-FR" dirty="0"/>
          </a:p>
          <a:p>
            <a:endParaRPr lang="en-US" b="1" dirty="0">
              <a:cs typeface="Source Sans Pro"/>
            </a:endParaRPr>
          </a:p>
          <a:p>
            <a:endParaRPr lang="en-US" b="1" dirty="0">
              <a:cs typeface="Source Sans Pro"/>
            </a:endParaRPr>
          </a:p>
          <a:p>
            <a:endParaRPr lang="en-US" b="1" dirty="0">
              <a:cs typeface="Source Sans Pro"/>
            </a:endParaRPr>
          </a:p>
          <a:p>
            <a:endParaRPr lang="en-US" dirty="0">
              <a:cs typeface="Source Sans Pro"/>
            </a:endParaRPr>
          </a:p>
        </p:txBody>
      </p:sp>
    </p:spTree>
    <p:extLst>
      <p:ext uri="{BB962C8B-B14F-4D97-AF65-F5344CB8AC3E}">
        <p14:creationId xmlns:p14="http://schemas.microsoft.com/office/powerpoint/2010/main" val="3278624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WHOIS1 Rec #10: Privacy/Proxy Services</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a:xfrm>
            <a:off x="600074" y="2765533"/>
            <a:ext cx="7907338" cy="914400"/>
          </a:xfrm>
        </p:spPr>
        <p:txBody>
          <a:bodyPr/>
          <a:lstStyle/>
          <a:p>
            <a:endParaRPr lang="en-US" dirty="0"/>
          </a:p>
          <a:p>
            <a:endParaRPr lang="en-US" dirty="0"/>
          </a:p>
          <a:p>
            <a:endParaRPr lang="en-US" dirty="0"/>
          </a:p>
          <a:p>
            <a:r>
              <a:rPr lang="en-US" dirty="0"/>
              <a:t>Presenter: Volker Greimann</a:t>
            </a:r>
          </a:p>
          <a:p>
            <a:endParaRPr lang="en-US" dirty="0"/>
          </a:p>
          <a:p>
            <a:r>
              <a:rPr lang="en-US" dirty="0"/>
              <a:t>Subgroup Members: Volker, Susan, Cathrin, Stephanie</a:t>
            </a:r>
          </a:p>
          <a:p>
            <a:endParaRPr lang="en-US" dirty="0"/>
          </a:p>
          <a:p>
            <a:r>
              <a:rPr lang="en-US" dirty="0"/>
              <a:t>Subgroup Wiki: </a:t>
            </a:r>
            <a:r>
              <a:rPr lang="en-US" dirty="0">
                <a:hlinkClick r:id="rId2"/>
              </a:rPr>
              <a:t>https://community.icann.org/x/7ZlEB</a:t>
            </a:r>
            <a:endParaRPr lang="en-US" dirty="0"/>
          </a:p>
        </p:txBody>
      </p:sp>
    </p:spTree>
    <p:extLst>
      <p:ext uri="{BB962C8B-B14F-4D97-AF65-F5344CB8AC3E}">
        <p14:creationId xmlns:p14="http://schemas.microsoft.com/office/powerpoint/2010/main" val="549651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#10: Privacy/Proxy Services</a:t>
            </a:r>
          </a:p>
        </p:txBody>
      </p:sp>
      <p:sp>
        <p:nvSpPr>
          <p:cNvPr id="5" name="Rectangle 4">
            <a:extLst>
              <a:ext uri="{FF2B5EF4-FFF2-40B4-BE49-F238E27FC236}">
                <a16:creationId xmlns:a16="http://schemas.microsoft.com/office/drawing/2014/main" id="{E0727B03-4F61-644F-BE87-454E0D98F2E9}"/>
              </a:ext>
            </a:extLst>
          </p:cNvPr>
          <p:cNvSpPr/>
          <p:nvPr/>
        </p:nvSpPr>
        <p:spPr>
          <a:xfrm>
            <a:off x="374904" y="1190677"/>
            <a:ext cx="8266177" cy="4770537"/>
          </a:xfrm>
          <a:prstGeom prst="rect">
            <a:avLst/>
          </a:prstGeom>
          <a:ln>
            <a:solidFill>
              <a:schemeClr val="accent3">
                <a:lumMod val="50000"/>
              </a:schemeClr>
            </a:solidFill>
          </a:ln>
        </p:spPr>
        <p:txBody>
          <a:bodyPr wrap="square">
            <a:spAutoFit/>
          </a:bodyPr>
          <a:lstStyle/>
          <a:p>
            <a:r>
              <a:rPr lang="en-US" sz="1600" dirty="0"/>
              <a:t>The 2013 RAA introduced a specification on privacy and proxy registrations requiring registrars to comply with certain requirements regarding such registrations through affiliated Privacy/Proxy Service Providers as a first step towards implementing this recommendation</a:t>
            </a:r>
          </a:p>
          <a:p>
            <a:endParaRPr lang="en-US" sz="1600" dirty="0"/>
          </a:p>
          <a:p>
            <a:r>
              <a:rPr lang="en-US" sz="1600" dirty="0"/>
              <a:t>The Privacy/Proxy Services Accreditation Issues (PPSAI) Implementation Review Team (IRT) is currently working on an implementation of this recommendation that will also include unaffiliated providers of such services</a:t>
            </a:r>
          </a:p>
          <a:p>
            <a:endParaRPr lang="en-US" sz="1600" dirty="0"/>
          </a:p>
          <a:p>
            <a:r>
              <a:rPr lang="en-US" sz="1600" dirty="0"/>
              <a:t>WHOIS1 Rec #10 advises that consideration be given to several specific objectives. The subgroup finds that these objectives are reflected in the Privacy/Proxy Services Accreditation Final Report.</a:t>
            </a:r>
          </a:p>
          <a:p>
            <a:endParaRPr lang="en-US" sz="1600" dirty="0"/>
          </a:p>
          <a:p>
            <a:r>
              <a:rPr lang="en-US" sz="1600" dirty="0"/>
              <a:t>Based on its analysis, members of this subgroup agree that this WHOIS1 recommendation has been fully-implemented</a:t>
            </a:r>
          </a:p>
          <a:p>
            <a:pPr marL="285750" indent="-285750">
              <a:buFont typeface="Arial" panose="020B0604020202020204" pitchFamily="34" charset="0"/>
              <a:buChar char="•"/>
            </a:pPr>
            <a:r>
              <a:rPr lang="en-US" sz="1600" dirty="0"/>
              <a:t>Between the RAA 2013 Spec and this policy, the original recommendation seems to have been addressed. Anything not addressed was clearly not deemed to be important for inclusion by the community, the GNSO and the board who all approved the PPSAI PDP Final Report.</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2861999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#10: Privacy/Proxy Services</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3"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3" y="974506"/>
            <a:ext cx="8589216" cy="5016758"/>
          </a:xfrm>
          <a:prstGeom prst="rect">
            <a:avLst/>
          </a:prstGeom>
          <a:ln>
            <a:solidFill>
              <a:srgbClr val="FF0000"/>
            </a:solidFill>
          </a:ln>
        </p:spPr>
        <p:txBody>
          <a:bodyPr wrap="square">
            <a:spAutoFit/>
          </a:bodyPr>
          <a:lstStyle/>
          <a:p>
            <a:r>
              <a:rPr lang="en-US" sz="1600" dirty="0"/>
              <a:t>The subgroup is unable to assess the exact impact of GDPR data redaction requirements on privacy services at this time.  However, we note:</a:t>
            </a:r>
          </a:p>
          <a:p>
            <a:endParaRPr lang="en-US" sz="1600" dirty="0"/>
          </a:p>
          <a:p>
            <a:r>
              <a:rPr lang="en-US" sz="1600" dirty="0"/>
              <a:t>Creating a cost barrier next to the new policy requirements at a time that the use of such services is expected to decline due to GDPR is likely to cause low provider adoption. </a:t>
            </a:r>
          </a:p>
          <a:p>
            <a:endParaRPr lang="en-US" sz="1600" dirty="0"/>
          </a:p>
          <a:p>
            <a:pPr marL="285750" indent="-285750">
              <a:buFont typeface="Arial" panose="020B0604020202020204" pitchFamily="34" charset="0"/>
              <a:buChar char="•"/>
            </a:pPr>
            <a:r>
              <a:rPr lang="en-US" sz="1600" dirty="0"/>
              <a:t>We currently see no urgency or need to delay the implementation of the accreditation program due to the GDPR. </a:t>
            </a:r>
          </a:p>
          <a:p>
            <a:pPr marL="285750" indent="-285750">
              <a:buFont typeface="Arial" panose="020B0604020202020204" pitchFamily="34" charset="0"/>
              <a:buChar char="•"/>
            </a:pPr>
            <a:r>
              <a:rPr lang="en-US" sz="1600" dirty="0"/>
              <a:t>WHOIS1 Rec #10 suggests a mix of incentives and sanctions to encourage and enforce this policy once implemented. The IRT should be encouraged to also discuss incentives, as the current focus seems to solely rely on sanctions.</a:t>
            </a:r>
          </a:p>
          <a:p>
            <a:endParaRPr lang="en-US" sz="1600" dirty="0"/>
          </a:p>
          <a:p>
            <a:r>
              <a:rPr lang="en-US" sz="1600" dirty="0"/>
              <a:t>The subgroup addressed potential abuse of privacy and proxy services by registered name holders, but was unable to determine whether domain names using such services had a higher propensity for abusive registrations. </a:t>
            </a:r>
          </a:p>
          <a:p>
            <a:endParaRPr lang="en-US" sz="1600" dirty="0"/>
          </a:p>
          <a:p>
            <a:pPr marL="285750" indent="-285750">
              <a:buFont typeface="Arial" panose="020B0604020202020204" pitchFamily="34" charset="0"/>
              <a:buChar char="•"/>
            </a:pPr>
            <a:r>
              <a:rPr lang="en-US" sz="1600" dirty="0"/>
              <a:t>A future review of the impact of privacy/proxy on abuse may be beneficial.</a:t>
            </a:r>
          </a:p>
          <a:p>
            <a:pPr marL="285750" indent="-285750">
              <a:buFont typeface="Arial" panose="020B0604020202020204" pitchFamily="34" charset="0"/>
              <a:buChar char="•"/>
            </a:pPr>
            <a:r>
              <a:rPr lang="en-US" sz="1600" dirty="0"/>
              <a:t>Such a review should take into account PPSA program impact on abusive registrations. </a:t>
            </a:r>
          </a:p>
          <a:p>
            <a:pPr marL="285750" indent="-285750">
              <a:buFont typeface="Arial" panose="020B0604020202020204" pitchFamily="34" charset="0"/>
              <a:buChar char="•"/>
            </a:pPr>
            <a:r>
              <a:rPr lang="en-US" sz="1600" dirty="0"/>
              <a:t>Such a review would depend on the proper collection of data to track over time any trends of abusive use of domain names using privacy/proxy services.</a:t>
            </a:r>
          </a:p>
        </p:txBody>
      </p:sp>
    </p:spTree>
    <p:extLst>
      <p:ext uri="{BB962C8B-B14F-4D97-AF65-F5344CB8AC3E}">
        <p14:creationId xmlns:p14="http://schemas.microsoft.com/office/powerpoint/2010/main" val="3713383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#10: Privacy/Proxy Services</a:t>
            </a:r>
          </a:p>
        </p:txBody>
      </p:sp>
      <p:sp>
        <p:nvSpPr>
          <p:cNvPr id="3" name="Rectangle 2">
            <a:extLst>
              <a:ext uri="{FF2B5EF4-FFF2-40B4-BE49-F238E27FC236}">
                <a16:creationId xmlns:a16="http://schemas.microsoft.com/office/drawing/2014/main" id="{2C0765B9-90CC-ED46-9E3F-543CC53B1B82}"/>
              </a:ext>
            </a:extLst>
          </p:cNvPr>
          <p:cNvSpPr/>
          <p:nvPr/>
        </p:nvSpPr>
        <p:spPr>
          <a:xfrm>
            <a:off x="224853" y="1489428"/>
            <a:ext cx="8163002" cy="1477328"/>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The subgroup proposes no new recommendations at this time specific to the prior RT's Recommendation #10.</a:t>
            </a:r>
          </a:p>
          <a:p>
            <a:endParaRPr lang="en-US" b="1" dirty="0">
              <a:solidFill>
                <a:schemeClr val="accent3">
                  <a:lumMod val="75000"/>
                </a:schemeClr>
              </a:solidFill>
            </a:endParaRPr>
          </a:p>
          <a:p>
            <a:r>
              <a:rPr lang="en-US" b="1" dirty="0">
                <a:solidFill>
                  <a:schemeClr val="accent3">
                    <a:lumMod val="75000"/>
                  </a:schemeClr>
                </a:solidFill>
              </a:rPr>
              <a:t>However, the subgroup intends to track PPSAI Implementation Review Team (IRT) progress and consider recommendation(s) if necessary.</a:t>
            </a:r>
          </a:p>
        </p:txBody>
      </p:sp>
      <p:sp>
        <p:nvSpPr>
          <p:cNvPr id="6" name="TextBox 5">
            <a:extLst>
              <a:ext uri="{FF2B5EF4-FFF2-40B4-BE49-F238E27FC236}">
                <a16:creationId xmlns:a16="http://schemas.microsoft.com/office/drawing/2014/main" id="{EE03D33F-BDD7-DB49-A9C8-627F5715F542}"/>
              </a:ext>
            </a:extLst>
          </p:cNvPr>
          <p:cNvSpPr txBox="1"/>
          <p:nvPr/>
        </p:nvSpPr>
        <p:spPr>
          <a:xfrm>
            <a:off x="248291" y="854636"/>
            <a:ext cx="4133088" cy="276999"/>
          </a:xfrm>
          <a:prstGeom prst="rect">
            <a:avLst/>
          </a:prstGeom>
          <a:noFill/>
        </p:spPr>
        <p:txBody>
          <a:bodyPr wrap="square" lIns="0" tIns="0" rIns="0" bIns="0" rtlCol="0">
            <a:spAutoFit/>
          </a:bodyPr>
          <a:lstStyle/>
          <a:p>
            <a:r>
              <a:rPr lang="en-US" b="1" dirty="0">
                <a:cs typeface="Source Sans Pro"/>
              </a:rPr>
              <a:t>Recommendations - None</a:t>
            </a:r>
          </a:p>
        </p:txBody>
      </p:sp>
    </p:spTree>
    <p:extLst>
      <p:ext uri="{BB962C8B-B14F-4D97-AF65-F5344CB8AC3E}">
        <p14:creationId xmlns:p14="http://schemas.microsoft.com/office/powerpoint/2010/main" val="2918569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#10: Privacy/Proxy Services</a:t>
            </a:r>
          </a:p>
        </p:txBody>
      </p:sp>
      <p:sp>
        <p:nvSpPr>
          <p:cNvPr id="6" name="TextBox 5">
            <a:extLst>
              <a:ext uri="{FF2B5EF4-FFF2-40B4-BE49-F238E27FC236}">
                <a16:creationId xmlns:a16="http://schemas.microsoft.com/office/drawing/2014/main" id="{8313AAFC-A512-054F-9928-A23B29E18DE9}"/>
              </a:ext>
            </a:extLst>
          </p:cNvPr>
          <p:cNvSpPr txBox="1"/>
          <p:nvPr/>
        </p:nvSpPr>
        <p:spPr>
          <a:xfrm>
            <a:off x="214262" y="789690"/>
            <a:ext cx="4147876" cy="5816977"/>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indent="-285750">
              <a:buFont typeface="Arial" panose="020B0604020202020204" pitchFamily="34" charset="0"/>
              <a:buChar char="•"/>
            </a:pPr>
            <a:r>
              <a:rPr lang="en-US" dirty="0">
                <a:cs typeface="Source Sans Pro"/>
              </a:rPr>
              <a:t>Draft report to be updated to address ICANN62 and possibly Subgroup feedback</a:t>
            </a:r>
          </a:p>
          <a:p>
            <a:pPr marL="285750" indent="-285750">
              <a:buFont typeface="Arial" panose="020B0604020202020204" pitchFamily="34" charset="0"/>
              <a:buChar char="•"/>
            </a:pPr>
            <a:r>
              <a:rPr lang="en-US" dirty="0">
                <a:cs typeface="Source Sans Pro"/>
              </a:rPr>
              <a:t>Subsection 3: Move key questions and methodology to Subsections 1 &amp; 2.</a:t>
            </a:r>
          </a:p>
          <a:p>
            <a:pPr marL="285750" indent="-285750">
              <a:buFont typeface="Arial" panose="020B0604020202020204" pitchFamily="34" charset="0"/>
              <a:buChar char="•"/>
            </a:pPr>
            <a:r>
              <a:rPr lang="en-US" dirty="0">
                <a:cs typeface="Source Sans Pro"/>
              </a:rPr>
              <a:t>Subsection 4: Would benefit from a structure such as: </a:t>
            </a:r>
          </a:p>
          <a:p>
            <a:pPr marL="742950" lvl="1" indent="-285750">
              <a:buFont typeface="Arial" panose="020B0604020202020204" pitchFamily="34" charset="0"/>
              <a:buChar char="•"/>
            </a:pPr>
            <a:r>
              <a:rPr lang="en-US" b="1" dirty="0">
                <a:cs typeface="Source Sans Pro"/>
              </a:rPr>
              <a:t>Bolded problem statement. </a:t>
            </a:r>
            <a:br>
              <a:rPr lang="en-US" b="1" dirty="0">
                <a:cs typeface="Source Sans Pro"/>
              </a:rPr>
            </a:br>
            <a:r>
              <a:rPr lang="en-US" dirty="0">
                <a:cs typeface="Source Sans Pro"/>
              </a:rPr>
              <a:t>Why it is a problem. </a:t>
            </a:r>
            <a:br>
              <a:rPr lang="en-US" dirty="0">
                <a:cs typeface="Source Sans Pro"/>
              </a:rPr>
            </a:br>
            <a:r>
              <a:rPr lang="en-US" dirty="0">
                <a:cs typeface="Source Sans Pro"/>
              </a:rPr>
              <a:t>Who it affects.</a:t>
            </a:r>
          </a:p>
          <a:p>
            <a:pPr marL="285750" indent="-285750">
              <a:buFont typeface="Arial" panose="020B0604020202020204" pitchFamily="34" charset="0"/>
              <a:buChar char="•"/>
            </a:pPr>
            <a:r>
              <a:rPr lang="en-US" dirty="0">
                <a:cs typeface="Source Sans Pro"/>
              </a:rPr>
              <a:t>It is unclear how Findings/Analysis led to the Issues listed in Subsection 4.</a:t>
            </a:r>
          </a:p>
          <a:p>
            <a:pPr marL="285750" indent="-285750">
              <a:buFont typeface="Arial" panose="020B0604020202020204" pitchFamily="34" charset="0"/>
              <a:buChar char="•"/>
            </a:pPr>
            <a:r>
              <a:rPr lang="en-US" dirty="0">
                <a:cs typeface="Source Sans Pro"/>
              </a:rPr>
              <a:t>Subsection 5 needs further explanation – for example, how can the WHOIS1 Recommendation be fully implemented if the PPSAI-defined policy has not yet been implemented?</a:t>
            </a:r>
          </a:p>
        </p:txBody>
      </p:sp>
      <p:pic>
        <p:nvPicPr>
          <p:cNvPr id="4" name="Picture 3">
            <a:extLst>
              <a:ext uri="{FF2B5EF4-FFF2-40B4-BE49-F238E27FC236}">
                <a16:creationId xmlns:a16="http://schemas.microsoft.com/office/drawing/2014/main" id="{BC692A5B-77B9-104B-B09D-BD13D3AFB9BA}"/>
              </a:ext>
            </a:extLst>
          </p:cNvPr>
          <p:cNvPicPr>
            <a:picLocks noChangeAspect="1"/>
          </p:cNvPicPr>
          <p:nvPr/>
        </p:nvPicPr>
        <p:blipFill>
          <a:blip r:embed="rId2"/>
          <a:stretch>
            <a:fillRect/>
          </a:stretch>
        </p:blipFill>
        <p:spPr>
          <a:xfrm>
            <a:off x="4750633" y="624796"/>
            <a:ext cx="4059388" cy="5656081"/>
          </a:xfrm>
          <a:prstGeom prst="rect">
            <a:avLst/>
          </a:prstGeom>
        </p:spPr>
      </p:pic>
    </p:spTree>
    <p:extLst>
      <p:ext uri="{BB962C8B-B14F-4D97-AF65-F5344CB8AC3E}">
        <p14:creationId xmlns:p14="http://schemas.microsoft.com/office/powerpoint/2010/main" val="77463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6924973"/>
          </a:xfrm>
          <a:prstGeom prst="rect">
            <a:avLst/>
          </a:prstGeom>
          <a:noFill/>
        </p:spPr>
        <p:txBody>
          <a:bodyPr wrap="square" lIns="0" tIns="0" rIns="0" bIns="0" rtlCol="0">
            <a:spAutoFit/>
          </a:bodyPr>
          <a:lstStyle/>
          <a:p>
            <a:r>
              <a:rPr lang="en-US" b="1" dirty="0">
                <a:cs typeface="Source Sans Pro"/>
              </a:rPr>
              <a:t>Day 1 Welcome </a:t>
            </a:r>
          </a:p>
          <a:p>
            <a:endParaRPr lang="en-US" dirty="0">
              <a:cs typeface="Source Sans Pro"/>
            </a:endParaRPr>
          </a:p>
          <a:p>
            <a:r>
              <a:rPr lang="en-US" dirty="0">
                <a:solidFill>
                  <a:srgbClr val="0E4B91"/>
                </a:solidFill>
              </a:rPr>
              <a:t>ACTION ITEM - Alan, Chris, and Stephanie to update their SOIs to reflect appointment to </a:t>
            </a:r>
            <a:r>
              <a:rPr lang="en-US" dirty="0" err="1">
                <a:solidFill>
                  <a:srgbClr val="0E4B91"/>
                </a:solidFill>
              </a:rPr>
              <a:t>ePDP</a:t>
            </a:r>
            <a:endParaRPr lang="en-US" dirty="0">
              <a:solidFill>
                <a:srgbClr val="0E4B91"/>
              </a:solidFill>
            </a:endParaRPr>
          </a:p>
          <a:p>
            <a:r>
              <a:rPr lang="en-US" dirty="0">
                <a:solidFill>
                  <a:srgbClr val="0E4B91"/>
                </a:solidFill>
              </a:rPr>
              <a:t>ACTION ITEM - Volker to update his SOI to reflect acquisition of Key Systems</a:t>
            </a:r>
          </a:p>
          <a:p>
            <a:br>
              <a:rPr lang="en-US" dirty="0"/>
            </a:br>
            <a:r>
              <a:rPr lang="en-US" b="1" dirty="0"/>
              <a:t>Draft Report </a:t>
            </a:r>
            <a:endParaRPr lang="en-US" dirty="0"/>
          </a:p>
          <a:p>
            <a:br>
              <a:rPr lang="en-US" dirty="0">
                <a:solidFill>
                  <a:srgbClr val="C00000"/>
                </a:solidFill>
              </a:rPr>
            </a:br>
            <a:r>
              <a:rPr lang="en-US" dirty="0">
                <a:solidFill>
                  <a:srgbClr val="C00000"/>
                </a:solidFill>
              </a:rPr>
              <a:t>DECISION REACHED - Produce a PDF executive summary and table of recommendations </a:t>
            </a:r>
          </a:p>
          <a:p>
            <a:r>
              <a:rPr lang="en-US" dirty="0">
                <a:solidFill>
                  <a:srgbClr val="0E4B91"/>
                </a:solidFill>
              </a:rPr>
              <a:t>ACTION ITEM - Change numbers to 1.a/1.b </a:t>
            </a:r>
          </a:p>
          <a:p>
            <a:r>
              <a:rPr lang="en-US" dirty="0">
                <a:solidFill>
                  <a:srgbClr val="0E4B91"/>
                </a:solidFill>
              </a:rPr>
              <a:t>ACTION ITEM - Include rationales for not reviewing some of the objectives laid out in Bylaws and proposed by the GNSO</a:t>
            </a:r>
          </a:p>
          <a:p>
            <a:r>
              <a:rPr lang="en-US" dirty="0">
                <a:solidFill>
                  <a:srgbClr val="C00000"/>
                </a:solidFill>
              </a:rPr>
              <a:t>DECISION REACHED - incorporate GNSO and GAC input into set of appendices </a:t>
            </a:r>
          </a:p>
          <a:p>
            <a:r>
              <a:rPr lang="en-US" dirty="0">
                <a:solidFill>
                  <a:srgbClr val="C00000"/>
                </a:solidFill>
              </a:rPr>
              <a:t>DECISION REACHED - Retain individual GDPR sections for subgroups </a:t>
            </a:r>
          </a:p>
          <a:p>
            <a:r>
              <a:rPr lang="en-US" dirty="0">
                <a:solidFill>
                  <a:srgbClr val="0E4B91"/>
                </a:solidFill>
              </a:rPr>
              <a:t>ACTION ITEM - Add a section on compliance (objective 6) to note substantial body was done through WHOSI1 rec 4 subgroup. Consider moving subgroup’s findings on that objective to the new section - make decision after Compliance subsection have been discussed</a:t>
            </a:r>
          </a:p>
          <a:p>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1998229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WHOIS1 Rec #2: Single WHOIS Policy </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endParaRPr lang="en-US" dirty="0"/>
          </a:p>
          <a:p>
            <a:r>
              <a:rPr lang="en-US" dirty="0"/>
              <a:t>Presenter: Carlton Samuels</a:t>
            </a:r>
          </a:p>
          <a:p>
            <a:endParaRPr lang="en-US" dirty="0"/>
          </a:p>
          <a:p>
            <a:r>
              <a:rPr lang="en-US" dirty="0"/>
              <a:t>Subgroup Members: Carlton, Cathrin, Thomas</a:t>
            </a:r>
          </a:p>
          <a:p>
            <a:endParaRPr lang="en-US" dirty="0"/>
          </a:p>
          <a:p>
            <a:r>
              <a:rPr lang="en-US" dirty="0"/>
              <a:t>Subgroup Wiki: </a:t>
            </a:r>
            <a:r>
              <a:rPr lang="en-US" dirty="0">
                <a:hlinkClick r:id="rId2"/>
              </a:rPr>
              <a:t>https://community.icann.org/x/4ZlEB</a:t>
            </a:r>
            <a:endParaRPr lang="en-US" dirty="0"/>
          </a:p>
        </p:txBody>
      </p:sp>
    </p:spTree>
    <p:extLst>
      <p:ext uri="{BB962C8B-B14F-4D97-AF65-F5344CB8AC3E}">
        <p14:creationId xmlns:p14="http://schemas.microsoft.com/office/powerpoint/2010/main" val="1840266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#2: Single WHOIS Policy </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097013"/>
            <a:ext cx="8266177" cy="3416320"/>
          </a:xfrm>
          <a:prstGeom prst="rect">
            <a:avLst/>
          </a:prstGeom>
          <a:ln>
            <a:solidFill>
              <a:schemeClr val="accent3">
                <a:lumMod val="50000"/>
              </a:schemeClr>
            </a:solidFill>
          </a:ln>
        </p:spPr>
        <p:txBody>
          <a:bodyPr wrap="square">
            <a:spAutoFit/>
          </a:bodyPr>
          <a:lstStyle/>
          <a:p>
            <a:pPr lvl="0"/>
            <a:r>
              <a:rPr lang="en-US" dirty="0"/>
              <a:t>That the </a:t>
            </a:r>
            <a:r>
              <a:rPr lang="en-US" u="sng" dirty="0">
                <a:hlinkClick r:id="rId2"/>
              </a:rPr>
              <a:t>web page</a:t>
            </a:r>
            <a:r>
              <a:rPr lang="en-US" dirty="0"/>
              <a:t> is a good and sufficient substitute for the single authoritative WHOIS policy document but with navigational improvements and further organization of content could be better</a:t>
            </a:r>
            <a:br>
              <a:rPr lang="en-US" dirty="0"/>
            </a:br>
            <a:endParaRPr lang="en-US" dirty="0"/>
          </a:p>
          <a:p>
            <a:pPr lvl="0"/>
            <a:r>
              <a:rPr lang="en-US" dirty="0"/>
              <a:t>The GNSO ePDP chartered to address the next generation Registration Data Directory Services is in progress and guided by the Board-developed Temporary Specification for Registration Data, will likely report a single fit-for-purpose gTLD registration data service (WHOIS) policy for the first time, at last. </a:t>
            </a:r>
            <a:br>
              <a:rPr lang="en-US" dirty="0"/>
            </a:br>
            <a:endParaRPr lang="en-US" dirty="0"/>
          </a:p>
          <a:p>
            <a:r>
              <a:rPr lang="en-US" dirty="0"/>
              <a:t>When a single fit-for-purpose consensus gTLD registration data policy has emerged,  The WHOIS website will be superseded by another digital artefact documenting this policy.</a:t>
            </a:r>
            <a:endParaRPr lang="en-US" b="1" dirty="0"/>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239902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#2: Single WHOIS Policy </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10" name="Rectangle 9">
            <a:extLst>
              <a:ext uri="{FF2B5EF4-FFF2-40B4-BE49-F238E27FC236}">
                <a16:creationId xmlns:a16="http://schemas.microsoft.com/office/drawing/2014/main" id="{C19223B9-5DC0-2D44-A4B0-3E49EFD13C5C}"/>
              </a:ext>
            </a:extLst>
          </p:cNvPr>
          <p:cNvSpPr/>
          <p:nvPr/>
        </p:nvSpPr>
        <p:spPr>
          <a:xfrm>
            <a:off x="374903" y="1119673"/>
            <a:ext cx="8266177" cy="2862322"/>
          </a:xfrm>
          <a:prstGeom prst="rect">
            <a:avLst/>
          </a:prstGeom>
          <a:ln>
            <a:solidFill>
              <a:srgbClr val="FF0000"/>
            </a:solidFill>
          </a:ln>
        </p:spPr>
        <p:txBody>
          <a:bodyPr wrap="square">
            <a:spAutoFit/>
          </a:bodyPr>
          <a:lstStyle/>
          <a:p>
            <a:r>
              <a:rPr lang="en-US" dirty="0"/>
              <a:t>The organization of the website content could be further optimized for navigation and readability. </a:t>
            </a:r>
          </a:p>
          <a:p>
            <a:endParaRPr lang="en-US" dirty="0"/>
          </a:p>
          <a:p>
            <a:r>
              <a:rPr lang="en-US" dirty="0"/>
              <a:t>However, in the event that the Temporary Specification takes hold and is affirmed by the ePDP, then the existing website and its contents become archival artefacts. </a:t>
            </a:r>
          </a:p>
          <a:p>
            <a:endParaRPr lang="en-US" dirty="0"/>
          </a:p>
          <a:p>
            <a:r>
              <a:rPr lang="en-US" dirty="0"/>
              <a:t>We would expect the affirmed Temporary Specification will exist as a digital artefact and will be the new base for a single documented source of all things pertaining gTLD Registration Data. </a:t>
            </a:r>
          </a:p>
        </p:txBody>
      </p:sp>
    </p:spTree>
    <p:extLst>
      <p:ext uri="{BB962C8B-B14F-4D97-AF65-F5344CB8AC3E}">
        <p14:creationId xmlns:p14="http://schemas.microsoft.com/office/powerpoint/2010/main" val="120829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#2: Single WHOIS Policy </a:t>
            </a:r>
          </a:p>
        </p:txBody>
      </p:sp>
      <p:sp>
        <p:nvSpPr>
          <p:cNvPr id="6" name="TextBox 5">
            <a:extLst>
              <a:ext uri="{FF2B5EF4-FFF2-40B4-BE49-F238E27FC236}">
                <a16:creationId xmlns:a16="http://schemas.microsoft.com/office/drawing/2014/main" id="{8313AAFC-A512-054F-9928-A23B29E18DE9}"/>
              </a:ext>
            </a:extLst>
          </p:cNvPr>
          <p:cNvSpPr txBox="1"/>
          <p:nvPr/>
        </p:nvSpPr>
        <p:spPr>
          <a:xfrm>
            <a:off x="389192" y="697507"/>
            <a:ext cx="4133088" cy="276999"/>
          </a:xfrm>
          <a:prstGeom prst="rect">
            <a:avLst/>
          </a:prstGeom>
          <a:noFill/>
        </p:spPr>
        <p:txBody>
          <a:bodyPr wrap="square" lIns="0" tIns="0" rIns="0" bIns="0" rtlCol="0">
            <a:spAutoFit/>
          </a:bodyPr>
          <a:lstStyle/>
          <a:p>
            <a:r>
              <a:rPr lang="en-US" b="1" dirty="0">
                <a:cs typeface="Source Sans Pro"/>
              </a:rPr>
              <a:t>Conclusions</a:t>
            </a:r>
          </a:p>
        </p:txBody>
      </p:sp>
      <p:sp>
        <p:nvSpPr>
          <p:cNvPr id="10" name="Rectangle 9">
            <a:extLst>
              <a:ext uri="{FF2B5EF4-FFF2-40B4-BE49-F238E27FC236}">
                <a16:creationId xmlns:a16="http://schemas.microsoft.com/office/drawing/2014/main" id="{C19223B9-5DC0-2D44-A4B0-3E49EFD13C5C}"/>
              </a:ext>
            </a:extLst>
          </p:cNvPr>
          <p:cNvSpPr/>
          <p:nvPr/>
        </p:nvSpPr>
        <p:spPr>
          <a:xfrm>
            <a:off x="374903" y="1119673"/>
            <a:ext cx="8266177" cy="4524315"/>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There are no further recommendations.  However, the team:</a:t>
            </a:r>
            <a:br>
              <a:rPr lang="en-US" dirty="0"/>
            </a:br>
            <a:endParaRPr lang="en-US" dirty="0"/>
          </a:p>
          <a:p>
            <a:pPr marL="285750" lvl="0" indent="-285750">
              <a:buFont typeface="Arial" panose="020B0604020202020204" pitchFamily="34" charset="0"/>
              <a:buChar char="•"/>
            </a:pPr>
            <a:r>
              <a:rPr lang="en-US" dirty="0"/>
              <a:t>Accepts that WHOIS1 RT Recommendation 2 is fully implemented.</a:t>
            </a:r>
            <a:br>
              <a:rPr lang="en-US" dirty="0"/>
            </a:br>
            <a:endParaRPr lang="en-US" dirty="0"/>
          </a:p>
          <a:p>
            <a:pPr marL="285750" lvl="0" indent="-285750">
              <a:buFont typeface="Arial" panose="020B0604020202020204" pitchFamily="34" charset="0"/>
              <a:buChar char="•"/>
            </a:pPr>
            <a:r>
              <a:rPr lang="en-US" dirty="0"/>
              <a:t>That the adoption of the EWG’s Final Report and development of the framework for the Board-initiated GNSO RDS PDP[s] is intended to deliver a holistic next generation WHOIS policy framework that would address current set of fragmented and decentralized WHOIS policies. </a:t>
            </a:r>
            <a:br>
              <a:rPr lang="en-US" dirty="0"/>
            </a:br>
            <a:endParaRPr lang="en-US" dirty="0"/>
          </a:p>
          <a:p>
            <a:pPr marL="285750" lvl="0" indent="-285750">
              <a:buFont typeface="Arial" panose="020B0604020202020204" pitchFamily="34" charset="0"/>
              <a:buChar char="•"/>
            </a:pPr>
            <a:r>
              <a:rPr lang="en-US" dirty="0"/>
              <a:t>Notwithstanding its temporary nature – to be sunsetted in one (1) year - that the Temporary Specification for WHOIS promoted by the Board in May 2018 constitutes for the first time the framework for a single WHOIS policy.</a:t>
            </a:r>
            <a:br>
              <a:rPr lang="en-US" dirty="0"/>
            </a:br>
            <a:endParaRPr lang="en-US" dirty="0"/>
          </a:p>
          <a:p>
            <a:pPr marL="285750" lvl="0" indent="-285750">
              <a:buFont typeface="Arial" panose="020B0604020202020204" pitchFamily="34" charset="0"/>
              <a:buChar char="•"/>
            </a:pPr>
            <a:r>
              <a:rPr lang="en-US" dirty="0"/>
              <a:t>That the expedited policy development process (ePDP) raised by the GNSO to address the adoption or adaption of the temporary specification will, likely affirm a single WHOIS policy at the end of its work. </a:t>
            </a:r>
          </a:p>
        </p:txBody>
      </p:sp>
    </p:spTree>
    <p:extLst>
      <p:ext uri="{BB962C8B-B14F-4D97-AF65-F5344CB8AC3E}">
        <p14:creationId xmlns:p14="http://schemas.microsoft.com/office/powerpoint/2010/main" val="4136070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#2: Single WHOIS Policy </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764024"/>
            <a:ext cx="2588898" cy="1938992"/>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lvl="0" indent="-285750">
              <a:buFont typeface="Arial" panose="020B0604020202020204" pitchFamily="34" charset="0"/>
              <a:buChar char="•"/>
            </a:pPr>
            <a:r>
              <a:rPr lang="en-US" dirty="0"/>
              <a:t>Subsection 4: Add impacted groups. </a:t>
            </a:r>
            <a:endParaRPr lang="en-US" dirty="0">
              <a:cs typeface="Source Sans Pro"/>
            </a:endParaRP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endParaRPr lang="en-US" dirty="0">
              <a:cs typeface="Source Sans Pro"/>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604838"/>
            <a:ext cx="4092712"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83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6354B8-37DC-194C-84AD-16AF69C9AB4F}"/>
              </a:ext>
            </a:extLst>
          </p:cNvPr>
          <p:cNvSpPr>
            <a:spLocks noGrp="1"/>
          </p:cNvSpPr>
          <p:nvPr>
            <p:ph type="title"/>
          </p:nvPr>
        </p:nvSpPr>
        <p:spPr/>
        <p:txBody>
          <a:bodyPr/>
          <a:lstStyle/>
          <a:p>
            <a:r>
              <a:rPr lang="en-US" dirty="0"/>
              <a:t>WHOIS1 Rec #11: Common Interface</a:t>
            </a:r>
          </a:p>
        </p:txBody>
      </p:sp>
      <p:sp>
        <p:nvSpPr>
          <p:cNvPr id="4" name="Text Placeholder 3">
            <a:extLst>
              <a:ext uri="{FF2B5EF4-FFF2-40B4-BE49-F238E27FC236}">
                <a16:creationId xmlns:a16="http://schemas.microsoft.com/office/drawing/2014/main" id="{E26608D0-DBC1-1E46-ADF6-DB6E839ABAB7}"/>
              </a:ext>
            </a:extLst>
          </p:cNvPr>
          <p:cNvSpPr>
            <a:spLocks noGrp="1"/>
          </p:cNvSpPr>
          <p:nvPr>
            <p:ph type="body" sz="quarter" idx="11"/>
          </p:nvPr>
        </p:nvSpPr>
        <p:spPr/>
        <p:txBody>
          <a:bodyPr/>
          <a:lstStyle/>
          <a:p>
            <a:endParaRPr lang="en-US" dirty="0"/>
          </a:p>
          <a:p>
            <a:r>
              <a:rPr lang="en-US" dirty="0"/>
              <a:t>Presenter: Volker Greimann</a:t>
            </a:r>
          </a:p>
          <a:p>
            <a:endParaRPr lang="en-US" dirty="0"/>
          </a:p>
          <a:p>
            <a:r>
              <a:rPr lang="en-US" dirty="0"/>
              <a:t>Subgroup Members: Volker, Susan, Alan </a:t>
            </a:r>
          </a:p>
          <a:p>
            <a:endParaRPr lang="en-US" dirty="0"/>
          </a:p>
          <a:p>
            <a:r>
              <a:rPr lang="en-US" dirty="0"/>
              <a:t>Subgroup Wiki: </a:t>
            </a:r>
            <a:r>
              <a:rPr lang="en-US" dirty="0">
                <a:hlinkClick r:id="rId2"/>
              </a:rPr>
              <a:t>https://community.icann.org/x/8JlEB</a:t>
            </a:r>
            <a:endParaRPr lang="en-US" dirty="0"/>
          </a:p>
        </p:txBody>
      </p:sp>
    </p:spTree>
    <p:extLst>
      <p:ext uri="{BB962C8B-B14F-4D97-AF65-F5344CB8AC3E}">
        <p14:creationId xmlns:p14="http://schemas.microsoft.com/office/powerpoint/2010/main" val="3762196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#11: Common Interface</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175171"/>
            <a:ext cx="8266177" cy="4524315"/>
          </a:xfrm>
          <a:prstGeom prst="rect">
            <a:avLst/>
          </a:prstGeom>
          <a:ln>
            <a:solidFill>
              <a:schemeClr val="accent3">
                <a:lumMod val="50000"/>
              </a:schemeClr>
            </a:solidFill>
          </a:ln>
        </p:spPr>
        <p:txBody>
          <a:bodyPr wrap="square">
            <a:spAutoFit/>
          </a:bodyPr>
          <a:lstStyle/>
          <a:p>
            <a:r>
              <a:rPr lang="en-US" dirty="0"/>
              <a:t>The common interface recommendation was intended to ensure that anyone looking up a WHOIS record could do that easily and from one source. The InterNIC was not overhauled, but a common interface was provided.</a:t>
            </a:r>
            <a:br>
              <a:rPr lang="en-US" dirty="0"/>
            </a:br>
            <a:endParaRPr lang="en-US" dirty="0"/>
          </a:p>
          <a:p>
            <a:r>
              <a:rPr lang="en-US" dirty="0"/>
              <a:t>Over 4 million queries were made through the common interface - whois.icann.org - over a 6 month period in 2017.</a:t>
            </a:r>
            <a:br>
              <a:rPr lang="en-US" dirty="0"/>
            </a:br>
            <a:endParaRPr lang="en-US" dirty="0"/>
          </a:p>
          <a:p>
            <a:r>
              <a:rPr lang="en-US" dirty="0"/>
              <a:t>There has been a 99.9% up time for the common interface but other statistics on usage or failure rate are not tracked.</a:t>
            </a:r>
            <a:br>
              <a:rPr lang="en-US" dirty="0"/>
            </a:br>
            <a:endParaRPr lang="en-US" dirty="0"/>
          </a:p>
          <a:p>
            <a:r>
              <a:rPr lang="en-US" dirty="0"/>
              <a:t>Users are encouraged to file a contractual complaint ticket if they identify any issues with the WHOIS record. A link to file a ticket is provided on the page where results are displayed.</a:t>
            </a:r>
          </a:p>
          <a:p>
            <a:endParaRPr lang="en-US" dirty="0"/>
          </a:p>
          <a:p>
            <a:r>
              <a:rPr lang="en-US" dirty="0"/>
              <a:t>Based on its analysis, members of this subgroup agree that this WHOIS1 recommendation has been </a:t>
            </a:r>
            <a:r>
              <a:rPr lang="en-US" b="1" dirty="0"/>
              <a:t>fully-implemented</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441839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#11: Common Interface</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2" y="1155381"/>
            <a:ext cx="8266177" cy="5016758"/>
          </a:xfrm>
          <a:prstGeom prst="rect">
            <a:avLst/>
          </a:prstGeom>
          <a:ln>
            <a:solidFill>
              <a:srgbClr val="FF0000"/>
            </a:solidFill>
          </a:ln>
        </p:spPr>
        <p:txBody>
          <a:bodyPr wrap="square">
            <a:spAutoFit/>
          </a:bodyPr>
          <a:lstStyle/>
          <a:p>
            <a:r>
              <a:rPr lang="en-US" dirty="0"/>
              <a:t>The common interface has no metrics that can be used to determine its effectiveness. </a:t>
            </a:r>
            <a:br>
              <a:rPr lang="en-US" dirty="0"/>
            </a:br>
            <a:endParaRPr lang="en-US" dirty="0"/>
          </a:p>
          <a:p>
            <a:r>
              <a:rPr lang="en-US" dirty="0"/>
              <a:t>Metrics and SLAs could be used to address this and also to proactively spot non-compliance.</a:t>
            </a:r>
            <a:br>
              <a:rPr lang="en-US" dirty="0"/>
            </a:br>
            <a:endParaRPr lang="en-US" dirty="0"/>
          </a:p>
          <a:p>
            <a:r>
              <a:rPr lang="en-US" dirty="0"/>
              <a:t>Service level agreements could be put in place to ensure the interface works reliably.</a:t>
            </a:r>
          </a:p>
          <a:p>
            <a:endParaRPr lang="en-US" dirty="0"/>
          </a:p>
          <a:p>
            <a:r>
              <a:rPr lang="en-US" u="sng" dirty="0"/>
              <a:t>New issues raised by Compliance subgroup for discussion:</a:t>
            </a:r>
          </a:p>
          <a:p>
            <a:r>
              <a:rPr lang="en-US" sz="1400" dirty="0"/>
              <a:t>(1) As a result of GDPR implementation, RR and Ry interpretations may result in different registration data returned by WHOIS for the same domain name (e.g., the Ry may redact data that the RR displays)</a:t>
            </a:r>
          </a:p>
          <a:p>
            <a:r>
              <a:rPr lang="en-US" sz="1400" dirty="0"/>
              <a:t> </a:t>
            </a:r>
          </a:p>
          <a:p>
            <a:r>
              <a:rPr lang="en-US" sz="1400" dirty="0"/>
              <a:t>(2) WHOIS access through the common interface has become less reliable (e.g., timeouts more frequent)</a:t>
            </a:r>
          </a:p>
          <a:p>
            <a:r>
              <a:rPr lang="en-US" sz="1400" dirty="0"/>
              <a:t> </a:t>
            </a:r>
          </a:p>
          <a:p>
            <a:r>
              <a:rPr lang="en-US" sz="1400" dirty="0"/>
              <a:t>References that may be helpful: </a:t>
            </a:r>
            <a:br>
              <a:rPr lang="en-US" sz="1400" dirty="0"/>
            </a:br>
            <a:r>
              <a:rPr lang="en-US" sz="1400" dirty="0">
                <a:hlinkClick r:id="rId2"/>
              </a:rPr>
              <a:t>SAC101: WHOIS Rate Limit Testing Results</a:t>
            </a:r>
            <a:endParaRPr lang="en-US" sz="1400" dirty="0"/>
          </a:p>
          <a:p>
            <a:r>
              <a:rPr lang="en-US" sz="1400" dirty="0">
                <a:hlinkClick r:id="rId3"/>
              </a:rPr>
              <a:t>SAC101 Advisory</a:t>
            </a:r>
            <a:endParaRPr lang="en-US" sz="1400" dirty="0"/>
          </a:p>
        </p:txBody>
      </p:sp>
    </p:spTree>
    <p:extLst>
      <p:ext uri="{BB962C8B-B14F-4D97-AF65-F5344CB8AC3E}">
        <p14:creationId xmlns:p14="http://schemas.microsoft.com/office/powerpoint/2010/main" val="194322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#11: Common Interface</a:t>
            </a:r>
          </a:p>
        </p:txBody>
      </p:sp>
      <p:sp>
        <p:nvSpPr>
          <p:cNvPr id="3" name="Rectangle 2">
            <a:extLst>
              <a:ext uri="{FF2B5EF4-FFF2-40B4-BE49-F238E27FC236}">
                <a16:creationId xmlns:a16="http://schemas.microsoft.com/office/drawing/2014/main" id="{2C0765B9-90CC-ED46-9E3F-543CC53B1B82}"/>
              </a:ext>
            </a:extLst>
          </p:cNvPr>
          <p:cNvSpPr/>
          <p:nvPr/>
        </p:nvSpPr>
        <p:spPr>
          <a:xfrm>
            <a:off x="374902" y="1088880"/>
            <a:ext cx="4706765" cy="5078313"/>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Define metrics or SLAs to be tracked and evaluated to determine consistency of results of queries and use of any common interface (existing or future) used to provide one-stop access to registration data across all gTLDs and registrars/resellers. </a:t>
            </a:r>
            <a:br>
              <a:rPr lang="en-US" b="1" dirty="0">
                <a:solidFill>
                  <a:schemeClr val="accent3">
                    <a:lumMod val="75000"/>
                  </a:schemeClr>
                </a:solidFill>
              </a:rPr>
            </a:br>
            <a:br>
              <a:rPr lang="en-US" b="1" dirty="0">
                <a:solidFill>
                  <a:schemeClr val="accent3">
                    <a:lumMod val="75000"/>
                  </a:schemeClr>
                </a:solidFill>
              </a:rPr>
            </a:br>
            <a:r>
              <a:rPr lang="en-US" b="1" dirty="0">
                <a:solidFill>
                  <a:schemeClr val="accent3">
                    <a:lumMod val="75000"/>
                  </a:schemeClr>
                </a:solidFill>
              </a:rPr>
              <a:t>Specific metrics that should be tracked for any such common interface include:</a:t>
            </a:r>
          </a:p>
          <a:p>
            <a:endParaRPr lang="en-US" b="1" dirty="0">
              <a:solidFill>
                <a:schemeClr val="accent3">
                  <a:lumMod val="75000"/>
                </a:schemeClr>
              </a:solidFill>
            </a:endParaRPr>
          </a:p>
          <a:p>
            <a:pPr marL="285750" indent="-285750">
              <a:buFont typeface="Arial" panose="020B0604020202020204" pitchFamily="34" charset="0"/>
              <a:buChar char="•"/>
            </a:pPr>
            <a:r>
              <a:rPr lang="en-US" b="1" dirty="0">
                <a:solidFill>
                  <a:schemeClr val="accent3">
                    <a:lumMod val="75000"/>
                  </a:schemeClr>
                </a:solidFill>
              </a:rPr>
              <a:t>How often are fields returned blank?</a:t>
            </a:r>
          </a:p>
          <a:p>
            <a:pPr marL="285750" indent="-285750">
              <a:buFont typeface="Arial" panose="020B0604020202020204" pitchFamily="34" charset="0"/>
              <a:buChar char="•"/>
            </a:pPr>
            <a:endParaRPr lang="en-US" b="1" dirty="0">
              <a:solidFill>
                <a:schemeClr val="accent3">
                  <a:lumMod val="75000"/>
                </a:schemeClr>
              </a:solidFill>
            </a:endParaRPr>
          </a:p>
          <a:p>
            <a:pPr marL="285750" indent="-285750">
              <a:buFont typeface="Arial" panose="020B0604020202020204" pitchFamily="34" charset="0"/>
              <a:buChar char="•"/>
            </a:pPr>
            <a:r>
              <a:rPr lang="en-US" b="1" dirty="0">
                <a:solidFill>
                  <a:schemeClr val="accent3">
                    <a:lumMod val="75000"/>
                  </a:schemeClr>
                </a:solidFill>
              </a:rPr>
              <a:t>How often is data displayed inconsistently overall and per gTLD?</a:t>
            </a:r>
          </a:p>
          <a:p>
            <a:pPr marL="285750" indent="-285750">
              <a:buFont typeface="Arial" panose="020B0604020202020204" pitchFamily="34" charset="0"/>
              <a:buChar char="•"/>
            </a:pPr>
            <a:endParaRPr lang="en-US" b="1" dirty="0">
              <a:solidFill>
                <a:schemeClr val="accent3">
                  <a:lumMod val="75000"/>
                </a:schemeClr>
              </a:solidFill>
            </a:endParaRPr>
          </a:p>
          <a:p>
            <a:pPr marL="285750" indent="-285750">
              <a:buFont typeface="Arial" panose="020B0604020202020204" pitchFamily="34" charset="0"/>
              <a:buChar char="•"/>
            </a:pPr>
            <a:r>
              <a:rPr lang="en-US" b="1" dirty="0">
                <a:solidFill>
                  <a:schemeClr val="accent3">
                    <a:lumMod val="75000"/>
                  </a:schemeClr>
                </a:solidFill>
              </a:rPr>
              <a:t>How often does the tool not return results overall and for specific gTLDs?</a:t>
            </a:r>
            <a:endParaRPr lang="en-US" sz="2000" b="1" dirty="0">
              <a:solidFill>
                <a:schemeClr val="accent3">
                  <a:lumMod val="75000"/>
                </a:schemeClr>
              </a:solidFill>
            </a:endParaRPr>
          </a:p>
        </p:txBody>
      </p:sp>
      <p:sp>
        <p:nvSpPr>
          <p:cNvPr id="8" name="TextBox 7">
            <a:extLst>
              <a:ext uri="{FF2B5EF4-FFF2-40B4-BE49-F238E27FC236}">
                <a16:creationId xmlns:a16="http://schemas.microsoft.com/office/drawing/2014/main" id="{5181DE97-259F-FD4E-B516-3887A2C51BCB}"/>
              </a:ext>
            </a:extLst>
          </p:cNvPr>
          <p:cNvSpPr txBox="1"/>
          <p:nvPr/>
        </p:nvSpPr>
        <p:spPr>
          <a:xfrm>
            <a:off x="374902" y="753639"/>
            <a:ext cx="4133088" cy="276999"/>
          </a:xfrm>
          <a:prstGeom prst="rect">
            <a:avLst/>
          </a:prstGeom>
          <a:noFill/>
        </p:spPr>
        <p:txBody>
          <a:bodyPr wrap="square" lIns="0" tIns="0" rIns="0" bIns="0" rtlCol="0">
            <a:spAutoFit/>
          </a:bodyPr>
          <a:lstStyle/>
          <a:p>
            <a:r>
              <a:rPr lang="en-US" b="1" dirty="0">
                <a:cs typeface="Source Sans Pro"/>
              </a:rPr>
              <a:t>Recommendation R11.1</a:t>
            </a:r>
          </a:p>
        </p:txBody>
      </p:sp>
      <p:pic>
        <p:nvPicPr>
          <p:cNvPr id="5" name="Picture 4">
            <a:extLst>
              <a:ext uri="{FF2B5EF4-FFF2-40B4-BE49-F238E27FC236}">
                <a16:creationId xmlns:a16="http://schemas.microsoft.com/office/drawing/2014/main" id="{A06CB66E-F00F-4D42-B272-E6066CCAA711}"/>
              </a:ext>
            </a:extLst>
          </p:cNvPr>
          <p:cNvPicPr>
            <a:picLocks noChangeAspect="1"/>
          </p:cNvPicPr>
          <p:nvPr/>
        </p:nvPicPr>
        <p:blipFill>
          <a:blip r:embed="rId2"/>
          <a:stretch>
            <a:fillRect/>
          </a:stretch>
        </p:blipFill>
        <p:spPr>
          <a:xfrm>
            <a:off x="5435732" y="644577"/>
            <a:ext cx="2973952" cy="5696262"/>
          </a:xfrm>
          <a:prstGeom prst="rect">
            <a:avLst/>
          </a:prstGeom>
        </p:spPr>
      </p:pic>
    </p:spTree>
    <p:extLst>
      <p:ext uri="{BB962C8B-B14F-4D97-AF65-F5344CB8AC3E}">
        <p14:creationId xmlns:p14="http://schemas.microsoft.com/office/powerpoint/2010/main" val="1174707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#11: Common Interface</a:t>
            </a:r>
          </a:p>
        </p:txBody>
      </p:sp>
      <p:sp>
        <p:nvSpPr>
          <p:cNvPr id="6" name="TextBox 5">
            <a:extLst>
              <a:ext uri="{FF2B5EF4-FFF2-40B4-BE49-F238E27FC236}">
                <a16:creationId xmlns:a16="http://schemas.microsoft.com/office/drawing/2014/main" id="{8313AAFC-A512-054F-9928-A23B29E18DE9}"/>
              </a:ext>
            </a:extLst>
          </p:cNvPr>
          <p:cNvSpPr txBox="1"/>
          <p:nvPr/>
        </p:nvSpPr>
        <p:spPr>
          <a:xfrm>
            <a:off x="514068" y="862400"/>
            <a:ext cx="2588898" cy="5539978"/>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indent="-285750">
              <a:buFont typeface="Arial" panose="020B0604020202020204" pitchFamily="34" charset="0"/>
              <a:buChar char="•"/>
            </a:pPr>
            <a:r>
              <a:rPr lang="en-US" dirty="0">
                <a:cs typeface="Source Sans Pro"/>
              </a:rPr>
              <a:t>Subsection 3: Focuses on details about the common interface without first giving an overview of how the recommendation was implemented. Add a brief description of the microsite and how that addresses Rec 11.</a:t>
            </a:r>
          </a:p>
          <a:p>
            <a:pPr marL="285750" indent="-285750">
              <a:buFont typeface="Arial" panose="020B0604020202020204" pitchFamily="34" charset="0"/>
              <a:buChar char="•"/>
            </a:pPr>
            <a:endParaRPr lang="en-US" dirty="0">
              <a:cs typeface="Source Sans Pro"/>
            </a:endParaRPr>
          </a:p>
          <a:p>
            <a:pPr marL="285750" indent="-285750">
              <a:buFont typeface="Arial" panose="020B0604020202020204" pitchFamily="34" charset="0"/>
              <a:buChar char="•"/>
            </a:pPr>
            <a:r>
              <a:rPr lang="en-US" dirty="0">
                <a:cs typeface="Source Sans Pro"/>
              </a:rPr>
              <a:t>Subsection 3’s analysis needs to be more explicitly linked to the key questions listed in Subsection 1.</a:t>
            </a:r>
          </a:p>
          <a:p>
            <a:endParaRPr lang="en-US" dirty="0">
              <a:cs typeface="Source Sans Pro"/>
            </a:endParaRPr>
          </a:p>
        </p:txBody>
      </p:sp>
      <p:pic>
        <p:nvPicPr>
          <p:cNvPr id="4" name="Picture 3">
            <a:extLst>
              <a:ext uri="{FF2B5EF4-FFF2-40B4-BE49-F238E27FC236}">
                <a16:creationId xmlns:a16="http://schemas.microsoft.com/office/drawing/2014/main" id="{C2B7C037-88FE-884D-9289-7A48A2506CF4}"/>
              </a:ext>
            </a:extLst>
          </p:cNvPr>
          <p:cNvPicPr>
            <a:picLocks noChangeAspect="1"/>
          </p:cNvPicPr>
          <p:nvPr/>
        </p:nvPicPr>
        <p:blipFill>
          <a:blip r:embed="rId2"/>
          <a:stretch>
            <a:fillRect/>
          </a:stretch>
        </p:blipFill>
        <p:spPr>
          <a:xfrm>
            <a:off x="4765623" y="712448"/>
            <a:ext cx="3994074" cy="5538449"/>
          </a:xfrm>
          <a:prstGeom prst="rect">
            <a:avLst/>
          </a:prstGeom>
        </p:spPr>
      </p:pic>
    </p:spTree>
    <p:extLst>
      <p:ext uri="{BB962C8B-B14F-4D97-AF65-F5344CB8AC3E}">
        <p14:creationId xmlns:p14="http://schemas.microsoft.com/office/powerpoint/2010/main" val="412463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6924973"/>
          </a:xfrm>
          <a:prstGeom prst="rect">
            <a:avLst/>
          </a:prstGeom>
          <a:noFill/>
        </p:spPr>
        <p:txBody>
          <a:bodyPr wrap="square" lIns="0" tIns="0" rIns="0" bIns="0" rtlCol="0">
            <a:spAutoFit/>
          </a:bodyPr>
          <a:lstStyle/>
          <a:p>
            <a:r>
              <a:rPr lang="en-US" b="1" dirty="0">
                <a:cs typeface="Source Sans Pro"/>
              </a:rPr>
              <a:t>Rec 1 Strategic Priority</a:t>
            </a:r>
          </a:p>
          <a:p>
            <a:endParaRPr lang="en-US" b="1" dirty="0">
              <a:cs typeface="Source Sans Pro"/>
            </a:endParaRPr>
          </a:p>
          <a:p>
            <a:r>
              <a:rPr lang="en-US" dirty="0">
                <a:solidFill>
                  <a:srgbClr val="0E4B91"/>
                </a:solidFill>
              </a:rPr>
              <a:t>ACTION ITEM - ICANN Org to provide a summary of the Board WG’s (BWG-RDS) current composition and remit</a:t>
            </a:r>
          </a:p>
          <a:p>
            <a:r>
              <a:rPr lang="en-US" dirty="0">
                <a:solidFill>
                  <a:srgbClr val="0E4B91"/>
                </a:solidFill>
              </a:rPr>
              <a:t>ACTION ITEM - Chris to double check whether there are meeting notes of BWG sessions.</a:t>
            </a:r>
          </a:p>
          <a:p>
            <a:br>
              <a:rPr lang="en-US" dirty="0"/>
            </a:br>
            <a:r>
              <a:rPr lang="en-US" dirty="0">
                <a:solidFill>
                  <a:srgbClr val="C00000"/>
                </a:solidFill>
              </a:rPr>
              <a:t>DECISION REACHED - Add recommendation to put a mechanisms in place to take a forward-looking approach regarding legislation that may impact WHOIS</a:t>
            </a:r>
          </a:p>
          <a:p>
            <a:r>
              <a:rPr lang="en-US" dirty="0">
                <a:solidFill>
                  <a:srgbClr val="C00000"/>
                </a:solidFill>
              </a:rPr>
              <a:t>DECISION REACHED - Add recommendation that BWG-RDS is of sufficient importance that it should publish minutes, </a:t>
            </a:r>
            <a:r>
              <a:rPr lang="en-US" dirty="0" err="1">
                <a:solidFill>
                  <a:srgbClr val="C00000"/>
                </a:solidFill>
              </a:rPr>
              <a:t>etc</a:t>
            </a:r>
            <a:r>
              <a:rPr lang="en-US" dirty="0">
                <a:solidFill>
                  <a:srgbClr val="C00000"/>
                </a:solidFill>
              </a:rPr>
              <a:t>, to enable review of its activities in the future</a:t>
            </a:r>
          </a:p>
          <a:p>
            <a:r>
              <a:rPr lang="en-US" dirty="0">
                <a:solidFill>
                  <a:srgbClr val="C00000"/>
                </a:solidFill>
              </a:rPr>
              <a:t>DECISION REACHED - Add recommendation to assign dedicated staff but not a single person responsible for overseeing all WHOIS initiatives</a:t>
            </a:r>
          </a:p>
          <a:p>
            <a:r>
              <a:rPr lang="en-US" dirty="0">
                <a:solidFill>
                  <a:srgbClr val="C00000"/>
                </a:solidFill>
              </a:rPr>
              <a:t>DECISION REACHED - Compensation will not be included as a new recommendation.</a:t>
            </a:r>
          </a:p>
          <a:p>
            <a:endParaRPr lang="en-US" dirty="0">
              <a:solidFill>
                <a:srgbClr val="C00000"/>
              </a:solidFill>
            </a:endParaRPr>
          </a:p>
          <a:p>
            <a:r>
              <a:rPr lang="en-US" dirty="0">
                <a:solidFill>
                  <a:srgbClr val="0E4B91"/>
                </a:solidFill>
              </a:rPr>
              <a:t>ACTION ITEM (COMPLETED) - </a:t>
            </a:r>
            <a:r>
              <a:rPr lang="en-US" dirty="0" err="1">
                <a:solidFill>
                  <a:srgbClr val="0E4B91"/>
                </a:solidFill>
              </a:rPr>
              <a:t>Cathrin</a:t>
            </a:r>
            <a:r>
              <a:rPr lang="en-US" dirty="0">
                <a:solidFill>
                  <a:srgbClr val="0E4B91"/>
                </a:solidFill>
              </a:rPr>
              <a:t> to draft updated/new recommendations for RT review and determination of consensus</a:t>
            </a:r>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1225319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WHOIS1 Recs #5-9: Data Accuracy</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r>
              <a:rPr lang="en-US" dirty="0"/>
              <a:t>Presenter: Lili Sun</a:t>
            </a:r>
          </a:p>
          <a:p>
            <a:endParaRPr lang="en-US" dirty="0"/>
          </a:p>
          <a:p>
            <a:r>
              <a:rPr lang="en-US" dirty="0"/>
              <a:t>Subgroup Members: Lili, Cathrin, Dmitry, Erika</a:t>
            </a:r>
          </a:p>
          <a:p>
            <a:endParaRPr lang="en-US" dirty="0"/>
          </a:p>
          <a:p>
            <a:r>
              <a:rPr lang="en-US" dirty="0"/>
              <a:t>Subgroup Wiki: </a:t>
            </a:r>
            <a:r>
              <a:rPr lang="en-US" dirty="0">
                <a:hlinkClick r:id="rId2"/>
              </a:rPr>
              <a:t>https://community.icann.org/x/6plEB</a:t>
            </a:r>
            <a:endParaRPr lang="en-US" dirty="0"/>
          </a:p>
        </p:txBody>
      </p:sp>
    </p:spTree>
    <p:extLst>
      <p:ext uri="{BB962C8B-B14F-4D97-AF65-F5344CB8AC3E}">
        <p14:creationId xmlns:p14="http://schemas.microsoft.com/office/powerpoint/2010/main" val="2754251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#5-9: Data Accuracy</a:t>
            </a:r>
          </a:p>
        </p:txBody>
      </p:sp>
      <p:sp>
        <p:nvSpPr>
          <p:cNvPr id="5" name="Rectangle 4">
            <a:extLst>
              <a:ext uri="{FF2B5EF4-FFF2-40B4-BE49-F238E27FC236}">
                <a16:creationId xmlns:a16="http://schemas.microsoft.com/office/drawing/2014/main" id="{E0727B03-4F61-644F-BE87-454E0D98F2E9}"/>
              </a:ext>
            </a:extLst>
          </p:cNvPr>
          <p:cNvSpPr/>
          <p:nvPr/>
        </p:nvSpPr>
        <p:spPr>
          <a:xfrm>
            <a:off x="321217" y="1175171"/>
            <a:ext cx="8120324" cy="2970044"/>
          </a:xfrm>
          <a:prstGeom prst="rect">
            <a:avLst/>
          </a:prstGeom>
          <a:ln>
            <a:solidFill>
              <a:schemeClr val="accent3">
                <a:lumMod val="50000"/>
              </a:schemeClr>
            </a:solidFill>
          </a:ln>
        </p:spPr>
        <p:txBody>
          <a:bodyPr wrap="square">
            <a:spAutoFit/>
          </a:bodyPr>
          <a:lstStyle/>
          <a:p>
            <a:r>
              <a:rPr lang="en-US" sz="1700" dirty="0"/>
              <a:t>A WHOIS Informational Website has been established as a policy document, to educate registrants on WHOIS, their rights and responsibilities, and to allow Internet users to submit complaints on WHOIS inaccuracy.</a:t>
            </a:r>
            <a:br>
              <a:rPr lang="en-US" sz="1700" dirty="0"/>
            </a:br>
            <a:endParaRPr lang="en-US" sz="1700" dirty="0"/>
          </a:p>
          <a:p>
            <a:r>
              <a:rPr lang="en-US" sz="1700" dirty="0"/>
              <a:t>The 2013 RAA introduced contractual obligations for registrars to validate and verify WHOIS data upon registration.</a:t>
            </a:r>
          </a:p>
          <a:p>
            <a:endParaRPr lang="en-US" sz="1700" dirty="0"/>
          </a:p>
          <a:p>
            <a:r>
              <a:rPr lang="en-US" sz="1700" dirty="0"/>
              <a:t>ICANN is in the midst of developing an accuracy reporting system (the WHOIS ARS), proactively identify potentially inaccurate gTLD registration data; explore using automated tools, and forward potentially inaccurate records to gTLD registrars for action.</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4126824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#5-9: Data Accuracy</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graphicFrame>
        <p:nvGraphicFramePr>
          <p:cNvPr id="7" name="Table 6">
            <a:extLst>
              <a:ext uri="{FF2B5EF4-FFF2-40B4-BE49-F238E27FC236}">
                <a16:creationId xmlns:a16="http://schemas.microsoft.com/office/drawing/2014/main" id="{34CD194D-D82D-A64F-BF76-2E3BEFF578CA}"/>
              </a:ext>
            </a:extLst>
          </p:cNvPr>
          <p:cNvGraphicFramePr>
            <a:graphicFrameLocks noGrp="1"/>
          </p:cNvGraphicFramePr>
          <p:nvPr>
            <p:extLst/>
          </p:nvPr>
        </p:nvGraphicFramePr>
        <p:xfrm>
          <a:off x="374903" y="1175170"/>
          <a:ext cx="8304400" cy="4925827"/>
        </p:xfrm>
        <a:graphic>
          <a:graphicData uri="http://schemas.openxmlformats.org/drawingml/2006/table">
            <a:tbl>
              <a:tblPr firstRow="1" bandRow="1">
                <a:tableStyleId>{5C22544A-7EE6-4342-B048-85BDC9FD1C3A}</a:tableStyleId>
              </a:tblPr>
              <a:tblGrid>
                <a:gridCol w="1063974">
                  <a:extLst>
                    <a:ext uri="{9D8B030D-6E8A-4147-A177-3AD203B41FA5}">
                      <a16:colId xmlns:a16="http://schemas.microsoft.com/office/drawing/2014/main" val="20000"/>
                    </a:ext>
                  </a:extLst>
                </a:gridCol>
                <a:gridCol w="1412836">
                  <a:extLst>
                    <a:ext uri="{9D8B030D-6E8A-4147-A177-3AD203B41FA5}">
                      <a16:colId xmlns:a16="http://schemas.microsoft.com/office/drawing/2014/main" val="20001"/>
                    </a:ext>
                  </a:extLst>
                </a:gridCol>
                <a:gridCol w="5827590">
                  <a:extLst>
                    <a:ext uri="{9D8B030D-6E8A-4147-A177-3AD203B41FA5}">
                      <a16:colId xmlns:a16="http://schemas.microsoft.com/office/drawing/2014/main" val="20002"/>
                    </a:ext>
                  </a:extLst>
                </a:gridCol>
              </a:tblGrid>
              <a:tr h="503176">
                <a:tc>
                  <a:txBody>
                    <a:bodyPr/>
                    <a:lstStyle/>
                    <a:p>
                      <a:r>
                        <a:rPr lang="en-US" sz="1600" dirty="0"/>
                        <a:t>WHOIS1</a:t>
                      </a:r>
                    </a:p>
                  </a:txBody>
                  <a:tcPr/>
                </a:tc>
                <a:tc>
                  <a:txBody>
                    <a:bodyPr/>
                    <a:lstStyle/>
                    <a:p>
                      <a:r>
                        <a:rPr lang="en-US" sz="1600" dirty="0"/>
                        <a:t>Has Been</a:t>
                      </a:r>
                    </a:p>
                  </a:txBody>
                  <a:tcPr/>
                </a:tc>
                <a:tc>
                  <a:txBody>
                    <a:bodyPr/>
                    <a:lstStyle/>
                    <a:p>
                      <a:r>
                        <a:rPr lang="en-US" sz="1600" dirty="0"/>
                        <a:t>Rationale</a:t>
                      </a:r>
                    </a:p>
                  </a:txBody>
                  <a:tcPr/>
                </a:tc>
                <a:extLst>
                  <a:ext uri="{0D108BD9-81ED-4DB2-BD59-A6C34878D82A}">
                    <a16:rowId xmlns:a16="http://schemas.microsoft.com/office/drawing/2014/main" val="10000"/>
                  </a:ext>
                </a:extLst>
              </a:tr>
              <a:tr h="715039">
                <a:tc>
                  <a:txBody>
                    <a:bodyPr/>
                    <a:lstStyle/>
                    <a:p>
                      <a:r>
                        <a:rPr lang="en-US" sz="1600" dirty="0"/>
                        <a:t>Rec # 5</a:t>
                      </a:r>
                    </a:p>
                  </a:txBody>
                  <a:tcPr/>
                </a:tc>
                <a:tc>
                  <a:txBody>
                    <a:bodyPr/>
                    <a:lstStyle/>
                    <a:p>
                      <a:r>
                        <a:rPr lang="en-US" sz="1600" dirty="0"/>
                        <a:t>Fully-implemented</a:t>
                      </a:r>
                    </a:p>
                  </a:txBody>
                  <a:tcPr/>
                </a:tc>
                <a:tc>
                  <a:txBody>
                    <a:bodyPr/>
                    <a:lstStyle/>
                    <a:p>
                      <a:r>
                        <a:rPr lang="en-US" sz="1600" dirty="0"/>
                        <a:t>However, effectiveness still needs to be assessed</a:t>
                      </a:r>
                    </a:p>
                  </a:txBody>
                  <a:tcPr/>
                </a:tc>
                <a:extLst>
                  <a:ext uri="{0D108BD9-81ED-4DB2-BD59-A6C34878D82A}">
                    <a16:rowId xmlns:a16="http://schemas.microsoft.com/office/drawing/2014/main" val="10001"/>
                  </a:ext>
                </a:extLst>
              </a:tr>
              <a:tr h="926903">
                <a:tc>
                  <a:txBody>
                    <a:bodyPr/>
                    <a:lstStyle/>
                    <a:p>
                      <a:r>
                        <a:rPr lang="en-US" sz="1600" dirty="0"/>
                        <a:t>Rec # 6</a:t>
                      </a:r>
                    </a:p>
                  </a:txBody>
                  <a:tcPr/>
                </a:tc>
                <a:tc>
                  <a:txBody>
                    <a:bodyPr/>
                    <a:lstStyle/>
                    <a:p>
                      <a:r>
                        <a:rPr lang="en-US" sz="1600" dirty="0"/>
                        <a:t>Partially-implemented</a:t>
                      </a:r>
                    </a:p>
                  </a:txBody>
                  <a:tcPr/>
                </a:tc>
                <a:tc>
                  <a:txBody>
                    <a:bodyPr/>
                    <a:lstStyle/>
                    <a:p>
                      <a:r>
                        <a:rPr lang="en-US" sz="1600" dirty="0"/>
                        <a:t>Because Accuracy Reporting System implementation is on-going</a:t>
                      </a:r>
                    </a:p>
                  </a:txBody>
                  <a:tcPr/>
                </a:tc>
                <a:extLst>
                  <a:ext uri="{0D108BD9-81ED-4DB2-BD59-A6C34878D82A}">
                    <a16:rowId xmlns:a16="http://schemas.microsoft.com/office/drawing/2014/main" val="10002"/>
                  </a:ext>
                </a:extLst>
              </a:tr>
              <a:tr h="926903">
                <a:tc>
                  <a:txBody>
                    <a:bodyPr/>
                    <a:lstStyle/>
                    <a:p>
                      <a:r>
                        <a:rPr lang="en-US" sz="1600" dirty="0"/>
                        <a:t>Rec # 7</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Partially-implemented</a:t>
                      </a:r>
                    </a:p>
                  </a:txBody>
                  <a:tcPr/>
                </a:tc>
                <a:tc>
                  <a:txBody>
                    <a:bodyPr/>
                    <a:lstStyle/>
                    <a:p>
                      <a:r>
                        <a:rPr lang="en-US" sz="1600" dirty="0"/>
                        <a:t>Because Substantial Failure and Full Failure rates are missing from reports</a:t>
                      </a:r>
                    </a:p>
                  </a:txBody>
                  <a:tcPr/>
                </a:tc>
                <a:extLst>
                  <a:ext uri="{0D108BD9-81ED-4DB2-BD59-A6C34878D82A}">
                    <a16:rowId xmlns:a16="http://schemas.microsoft.com/office/drawing/2014/main" val="10003"/>
                  </a:ext>
                </a:extLst>
              </a:tr>
              <a:tr h="715039">
                <a:tc>
                  <a:txBody>
                    <a:bodyPr/>
                    <a:lstStyle/>
                    <a:p>
                      <a:r>
                        <a:rPr lang="en-US" sz="1600" dirty="0"/>
                        <a:t>Rec # 8</a:t>
                      </a:r>
                    </a:p>
                  </a:txBody>
                  <a:tcPr/>
                </a:tc>
                <a:tc>
                  <a:txBody>
                    <a:bodyPr/>
                    <a:lstStyle/>
                    <a:p>
                      <a:r>
                        <a:rPr lang="en-US" sz="1600" dirty="0"/>
                        <a:t>Fully-implemented</a:t>
                      </a:r>
                    </a:p>
                  </a:txBody>
                  <a:tcPr/>
                </a:tc>
                <a:tc>
                  <a:txBody>
                    <a:bodyPr/>
                    <a:lstStyle/>
                    <a:p>
                      <a:endParaRPr lang="en-US" sz="1600" dirty="0"/>
                    </a:p>
                  </a:txBody>
                  <a:tcPr/>
                </a:tc>
                <a:extLst>
                  <a:ext uri="{0D108BD9-81ED-4DB2-BD59-A6C34878D82A}">
                    <a16:rowId xmlns:a16="http://schemas.microsoft.com/office/drawing/2014/main" val="10004"/>
                  </a:ext>
                </a:extLst>
              </a:tr>
              <a:tr h="1138767">
                <a:tc>
                  <a:txBody>
                    <a:bodyPr/>
                    <a:lstStyle/>
                    <a:p>
                      <a:r>
                        <a:rPr lang="en-US" sz="1600" dirty="0"/>
                        <a:t>Rec # 9</a:t>
                      </a:r>
                    </a:p>
                  </a:txBody>
                  <a:tcPr/>
                </a:tc>
                <a:tc>
                  <a:txBody>
                    <a:bodyPr/>
                    <a:lstStyle/>
                    <a:p>
                      <a:r>
                        <a:rPr lang="en-US" sz="1600" dirty="0"/>
                        <a:t>Not implemented</a:t>
                      </a:r>
                    </a:p>
                  </a:txBody>
                  <a:tcPr/>
                </a:tc>
                <a:tc>
                  <a:txBody>
                    <a:bodyPr/>
                    <a:lstStyle/>
                    <a:p>
                      <a:r>
                        <a:rPr lang="en-US" sz="1600" dirty="0"/>
                        <a:t>Because there has been no measurable assessment of WHOIS data quality improvement either through WDRP or other alternative policies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40479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#5-9: Data Accuracy</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3" y="974506"/>
            <a:ext cx="8266177" cy="4801314"/>
          </a:xfrm>
          <a:prstGeom prst="rect">
            <a:avLst/>
          </a:prstGeom>
          <a:ln>
            <a:solidFill>
              <a:srgbClr val="FF0000"/>
            </a:solidFill>
          </a:ln>
        </p:spPr>
        <p:txBody>
          <a:bodyPr wrap="square">
            <a:spAutoFit/>
          </a:bodyPr>
          <a:lstStyle/>
          <a:p>
            <a:r>
              <a:rPr lang="en-US" dirty="0"/>
              <a:t>The objective of reliable WHOIS data has not been achieved</a:t>
            </a:r>
            <a:br>
              <a:rPr lang="en-US" dirty="0"/>
            </a:br>
            <a:endParaRPr lang="en-US" dirty="0"/>
          </a:p>
          <a:p>
            <a:r>
              <a:rPr lang="en-US" dirty="0"/>
              <a:t>WHOIS inaccuracy is believed to be largely under-reported</a:t>
            </a:r>
            <a:br>
              <a:rPr lang="en-US" dirty="0"/>
            </a:br>
            <a:endParaRPr lang="en-US" dirty="0"/>
          </a:p>
          <a:p>
            <a:r>
              <a:rPr lang="en-US" dirty="0"/>
              <a:t>Contractual obligations for registrant to provide accurate WHOIS data and for registrars to validate and verify WHOIS data are not properly enforced</a:t>
            </a:r>
            <a:br>
              <a:rPr lang="en-US" dirty="0"/>
            </a:br>
            <a:endParaRPr lang="en-US" dirty="0"/>
          </a:p>
          <a:p>
            <a:r>
              <a:rPr lang="en-US" dirty="0"/>
              <a:t>The WHOIS accuracy of domain names that utilize Privacy and Proxy Services is unknown</a:t>
            </a:r>
            <a:br>
              <a:rPr lang="en-US" dirty="0"/>
            </a:br>
            <a:endParaRPr lang="en-US" dirty="0"/>
          </a:p>
          <a:p>
            <a:r>
              <a:rPr lang="en-US" dirty="0"/>
              <a:t>The Action Plan indicated that ICANN Board offered an alternative approach rather than WDRP to achieve the intended result of Rec #9, which referred back to the implementation of Rec #5-7. However, the analysis of implementation of Rec #5-7 showed no assessment of improving data quality in a measurable way.</a:t>
            </a:r>
          </a:p>
          <a:p>
            <a:endParaRPr lang="en-US" dirty="0"/>
          </a:p>
          <a:p>
            <a:r>
              <a:rPr lang="en-US" dirty="0"/>
              <a:t>The measures taken so far are not sufficient to reduce WHOIS inaccuracy.</a:t>
            </a:r>
          </a:p>
        </p:txBody>
      </p:sp>
    </p:spTree>
    <p:extLst>
      <p:ext uri="{BB962C8B-B14F-4D97-AF65-F5344CB8AC3E}">
        <p14:creationId xmlns:p14="http://schemas.microsoft.com/office/powerpoint/2010/main" val="2005334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#5-9: Data Accuracy</a:t>
            </a:r>
          </a:p>
        </p:txBody>
      </p:sp>
      <p:sp>
        <p:nvSpPr>
          <p:cNvPr id="3" name="Rectangle 2">
            <a:extLst>
              <a:ext uri="{FF2B5EF4-FFF2-40B4-BE49-F238E27FC236}">
                <a16:creationId xmlns:a16="http://schemas.microsoft.com/office/drawing/2014/main" id="{2C0765B9-90CC-ED46-9E3F-543CC53B1B82}"/>
              </a:ext>
            </a:extLst>
          </p:cNvPr>
          <p:cNvSpPr/>
          <p:nvPr/>
        </p:nvSpPr>
        <p:spPr>
          <a:xfrm>
            <a:off x="248291" y="1489429"/>
            <a:ext cx="8163002" cy="646331"/>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To address these issues, the subgroup drafted recommendations which can be found in Compliance and Privacy/Proxy subgroup reports.</a:t>
            </a:r>
          </a:p>
        </p:txBody>
      </p:sp>
      <p:sp>
        <p:nvSpPr>
          <p:cNvPr id="6" name="TextBox 5">
            <a:extLst>
              <a:ext uri="{FF2B5EF4-FFF2-40B4-BE49-F238E27FC236}">
                <a16:creationId xmlns:a16="http://schemas.microsoft.com/office/drawing/2014/main" id="{EE03D33F-BDD7-DB49-A9C8-627F5715F542}"/>
              </a:ext>
            </a:extLst>
          </p:cNvPr>
          <p:cNvSpPr txBox="1"/>
          <p:nvPr/>
        </p:nvSpPr>
        <p:spPr>
          <a:xfrm>
            <a:off x="248290" y="854636"/>
            <a:ext cx="5869045" cy="276999"/>
          </a:xfrm>
          <a:prstGeom prst="rect">
            <a:avLst/>
          </a:prstGeom>
          <a:noFill/>
        </p:spPr>
        <p:txBody>
          <a:bodyPr wrap="square" lIns="0" tIns="0" rIns="0" bIns="0" rtlCol="0">
            <a:spAutoFit/>
          </a:bodyPr>
          <a:lstStyle/>
          <a:p>
            <a:r>
              <a:rPr lang="en-US" b="1" dirty="0">
                <a:cs typeface="Source Sans Pro"/>
              </a:rPr>
              <a:t>Recommendations – Provided by other Subgroups</a:t>
            </a:r>
          </a:p>
        </p:txBody>
      </p:sp>
    </p:spTree>
    <p:extLst>
      <p:ext uri="{BB962C8B-B14F-4D97-AF65-F5344CB8AC3E}">
        <p14:creationId xmlns:p14="http://schemas.microsoft.com/office/powerpoint/2010/main" val="35555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#5-9: Data Accuracy</a:t>
            </a:r>
          </a:p>
        </p:txBody>
      </p:sp>
      <p:sp>
        <p:nvSpPr>
          <p:cNvPr id="6" name="TextBox 5">
            <a:extLst>
              <a:ext uri="{FF2B5EF4-FFF2-40B4-BE49-F238E27FC236}">
                <a16:creationId xmlns:a16="http://schemas.microsoft.com/office/drawing/2014/main" id="{8313AAFC-A512-054F-9928-A23B29E18DE9}"/>
              </a:ext>
            </a:extLst>
          </p:cNvPr>
          <p:cNvSpPr txBox="1"/>
          <p:nvPr/>
        </p:nvSpPr>
        <p:spPr>
          <a:xfrm>
            <a:off x="184282" y="712498"/>
            <a:ext cx="4132885" cy="5262979"/>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indent="-285750">
              <a:buFont typeface="Arial" panose="020B0604020202020204" pitchFamily="34" charset="0"/>
              <a:buChar char="•"/>
            </a:pPr>
            <a:r>
              <a:rPr lang="en-US" dirty="0">
                <a:cs typeface="Source Sans Pro"/>
              </a:rPr>
              <a:t>Draft report to be updated to address ICANN62 feedback (aligned with Rec4 Compliance report)</a:t>
            </a:r>
          </a:p>
          <a:p>
            <a:pPr marL="285750" indent="-285750">
              <a:buFont typeface="Arial" panose="020B0604020202020204" pitchFamily="34" charset="0"/>
              <a:buChar char="•"/>
            </a:pPr>
            <a:r>
              <a:rPr lang="en-US" dirty="0">
                <a:cs typeface="Source Sans Pro"/>
              </a:rPr>
              <a:t>Subsection 1: A very brief summary of WHOIS1 Recs 5-9 would be helpful</a:t>
            </a:r>
          </a:p>
          <a:p>
            <a:pPr marL="285750" indent="-285750">
              <a:buFont typeface="Arial" panose="020B0604020202020204" pitchFamily="34" charset="0"/>
              <a:buChar char="•"/>
            </a:pPr>
            <a:r>
              <a:rPr lang="en-US" dirty="0">
                <a:cs typeface="Source Sans Pro"/>
              </a:rPr>
              <a:t>Subsection 2: Add methodology and specific list of research materials</a:t>
            </a:r>
          </a:p>
          <a:p>
            <a:pPr marL="285750" indent="-285750">
              <a:buFont typeface="Arial" panose="020B0604020202020204" pitchFamily="34" charset="0"/>
              <a:buChar char="•"/>
            </a:pPr>
            <a:r>
              <a:rPr lang="en-US" dirty="0">
                <a:cs typeface="Source Sans Pro"/>
              </a:rPr>
              <a:t>Subsections 3 and 4: Could be made more concise and clear.</a:t>
            </a:r>
          </a:p>
          <a:p>
            <a:pPr marL="742950" lvl="1" indent="-285750">
              <a:buFont typeface="Arial" panose="020B0604020202020204" pitchFamily="34" charset="0"/>
              <a:buChar char="•"/>
            </a:pPr>
            <a:r>
              <a:rPr lang="en-US" dirty="0">
                <a:cs typeface="Source Sans Pro"/>
              </a:rPr>
              <a:t>For example, cite data sources instead of copying in data tables, simplify lengthy sentences, delete template instructions.</a:t>
            </a:r>
          </a:p>
          <a:p>
            <a:pPr marL="285750" indent="-285750">
              <a:buFont typeface="Arial" panose="020B0604020202020204" pitchFamily="34" charset="0"/>
              <a:buChar char="•"/>
            </a:pPr>
            <a:r>
              <a:rPr lang="en-US" dirty="0">
                <a:cs typeface="Source Sans Pro"/>
              </a:rPr>
              <a:t>Subsection 5: Add conclusion specifically linking each identified Problem to any new recommendation(s) </a:t>
            </a:r>
          </a:p>
        </p:txBody>
      </p:sp>
      <p:pic>
        <p:nvPicPr>
          <p:cNvPr id="4" name="Picture 3">
            <a:extLst>
              <a:ext uri="{FF2B5EF4-FFF2-40B4-BE49-F238E27FC236}">
                <a16:creationId xmlns:a16="http://schemas.microsoft.com/office/drawing/2014/main" id="{83A789A3-DDD7-514A-899A-A2C8ECB109C6}"/>
              </a:ext>
            </a:extLst>
          </p:cNvPr>
          <p:cNvPicPr>
            <a:picLocks noChangeAspect="1"/>
          </p:cNvPicPr>
          <p:nvPr/>
        </p:nvPicPr>
        <p:blipFill>
          <a:blip r:embed="rId2"/>
          <a:stretch>
            <a:fillRect/>
          </a:stretch>
        </p:blipFill>
        <p:spPr>
          <a:xfrm>
            <a:off x="4804243" y="712497"/>
            <a:ext cx="4051843" cy="5613351"/>
          </a:xfrm>
          <a:prstGeom prst="rect">
            <a:avLst/>
          </a:prstGeom>
        </p:spPr>
      </p:pic>
    </p:spTree>
    <p:extLst>
      <p:ext uri="{BB962C8B-B14F-4D97-AF65-F5344CB8AC3E}">
        <p14:creationId xmlns:p14="http://schemas.microsoft.com/office/powerpoint/2010/main" val="229303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BE11-C8C7-4C43-9EE3-D0F6B9289FBD}"/>
              </a:ext>
            </a:extLst>
          </p:cNvPr>
          <p:cNvSpPr>
            <a:spLocks noGrp="1"/>
          </p:cNvSpPr>
          <p:nvPr>
            <p:ph type="title"/>
          </p:nvPr>
        </p:nvSpPr>
        <p:spPr/>
        <p:txBody>
          <a:bodyPr/>
          <a:lstStyle/>
          <a:p>
            <a:r>
              <a:rPr lang="en-US" dirty="0"/>
              <a:t>Addressing Stephanie’s Concern</a:t>
            </a:r>
          </a:p>
        </p:txBody>
      </p:sp>
      <p:sp>
        <p:nvSpPr>
          <p:cNvPr id="3" name="Rectangle 2">
            <a:extLst>
              <a:ext uri="{FF2B5EF4-FFF2-40B4-BE49-F238E27FC236}">
                <a16:creationId xmlns:a16="http://schemas.microsoft.com/office/drawing/2014/main" id="{DD332133-D63C-4343-B16C-CE972EC57149}"/>
              </a:ext>
            </a:extLst>
          </p:cNvPr>
          <p:cNvSpPr/>
          <p:nvPr/>
        </p:nvSpPr>
        <p:spPr>
          <a:xfrm>
            <a:off x="374904" y="1182624"/>
            <a:ext cx="8144256" cy="1754326"/>
          </a:xfrm>
          <a:prstGeom prst="rect">
            <a:avLst/>
          </a:prstGeom>
        </p:spPr>
        <p:txBody>
          <a:bodyPr wrap="square">
            <a:spAutoFit/>
          </a:bodyPr>
          <a:lstStyle/>
          <a:p>
            <a:r>
              <a:rPr lang="en-US" dirty="0"/>
              <a:t>Stephanie’s concern raised in response to the Brussels face-to-face meeting #2 conclusions</a:t>
            </a:r>
          </a:p>
          <a:p>
            <a:endParaRPr lang="en-US" i="1" dirty="0">
              <a:latin typeface="Arial" panose="020B0604020202020204" pitchFamily="34" charset="0"/>
              <a:ea typeface="Arial" panose="020B0604020202020204" pitchFamily="34" charset="0"/>
            </a:endParaRPr>
          </a:p>
          <a:p>
            <a:r>
              <a:rPr lang="en-US" i="1" dirty="0">
                <a:latin typeface="Arial" panose="020B0604020202020204" pitchFamily="34" charset="0"/>
                <a:ea typeface="Arial" panose="020B0604020202020204" pitchFamily="34" charset="0"/>
              </a:rPr>
              <a:t>The drive to accuracy may have unintended consequences, namely ID theft to get solid data.  We need to examine that risk, or instruct ICANN compliance to measure it.</a:t>
            </a:r>
            <a:r>
              <a:rPr lang="en-US" i="1" dirty="0"/>
              <a:t> </a:t>
            </a:r>
          </a:p>
        </p:txBody>
      </p:sp>
    </p:spTree>
    <p:extLst>
      <p:ext uri="{BB962C8B-B14F-4D97-AF65-F5344CB8AC3E}">
        <p14:creationId xmlns:p14="http://schemas.microsoft.com/office/powerpoint/2010/main" val="2962425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Parking Lot for Items that Require Further Discussion</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r>
              <a:rPr lang="en-US" dirty="0"/>
              <a:t>Presenters: Review Team Leadership</a:t>
            </a:r>
          </a:p>
        </p:txBody>
      </p:sp>
    </p:spTree>
    <p:extLst>
      <p:ext uri="{BB962C8B-B14F-4D97-AF65-F5344CB8AC3E}">
        <p14:creationId xmlns:p14="http://schemas.microsoft.com/office/powerpoint/2010/main" val="3899444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049000-6541-E64D-94D0-B63E8F41AF44}"/>
              </a:ext>
            </a:extLst>
          </p:cNvPr>
          <p:cNvSpPr>
            <a:spLocks noGrp="1"/>
          </p:cNvSpPr>
          <p:nvPr>
            <p:ph type="title"/>
          </p:nvPr>
        </p:nvSpPr>
        <p:spPr/>
        <p:txBody>
          <a:bodyPr/>
          <a:lstStyle/>
          <a:p>
            <a:r>
              <a:rPr lang="en-US" dirty="0"/>
              <a:t>Subgroup 4 – Consumer Trust</a:t>
            </a:r>
          </a:p>
        </p:txBody>
      </p:sp>
      <p:sp>
        <p:nvSpPr>
          <p:cNvPr id="4" name="Text Placeholder 3">
            <a:extLst>
              <a:ext uri="{FF2B5EF4-FFF2-40B4-BE49-F238E27FC236}">
                <a16:creationId xmlns:a16="http://schemas.microsoft.com/office/drawing/2014/main" id="{64675753-4680-CC42-ABA4-932D28B1C1F7}"/>
              </a:ext>
            </a:extLst>
          </p:cNvPr>
          <p:cNvSpPr>
            <a:spLocks noGrp="1"/>
          </p:cNvSpPr>
          <p:nvPr>
            <p:ph type="body" sz="quarter" idx="11"/>
          </p:nvPr>
        </p:nvSpPr>
        <p:spPr>
          <a:xfrm>
            <a:off x="600074" y="2765533"/>
            <a:ext cx="8543926" cy="914400"/>
          </a:xfrm>
        </p:spPr>
        <p:txBody>
          <a:bodyPr/>
          <a:lstStyle/>
          <a:p>
            <a:endParaRPr lang="en-US" dirty="0"/>
          </a:p>
          <a:p>
            <a:r>
              <a:rPr lang="en-US" dirty="0"/>
              <a:t>Presenter: Erika Mann</a:t>
            </a:r>
          </a:p>
          <a:p>
            <a:endParaRPr lang="en-US" dirty="0"/>
          </a:p>
          <a:p>
            <a:r>
              <a:rPr lang="en-US" dirty="0"/>
              <a:t>Subgroup Members: Erika, Carlton, Dmitry, Stephanie, Susan</a:t>
            </a:r>
          </a:p>
          <a:p>
            <a:endParaRPr lang="en-US" dirty="0"/>
          </a:p>
          <a:p>
            <a:r>
              <a:rPr lang="en-US" dirty="0"/>
              <a:t>Subgroup Wiki: </a:t>
            </a:r>
            <a:r>
              <a:rPr lang="en-US" dirty="0">
                <a:hlinkClick r:id="rId2"/>
              </a:rPr>
              <a:t>https://community.icann.org/x/AZpEB</a:t>
            </a:r>
            <a:endParaRPr lang="en-US" dirty="0"/>
          </a:p>
        </p:txBody>
      </p:sp>
    </p:spTree>
    <p:extLst>
      <p:ext uri="{BB962C8B-B14F-4D97-AF65-F5344CB8AC3E}">
        <p14:creationId xmlns:p14="http://schemas.microsoft.com/office/powerpoint/2010/main" val="3133342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4 – Consumer Trust</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097013"/>
            <a:ext cx="8266177" cy="3970318"/>
          </a:xfrm>
          <a:prstGeom prst="rect">
            <a:avLst/>
          </a:prstGeom>
          <a:ln>
            <a:solidFill>
              <a:schemeClr val="accent3">
                <a:lumMod val="50000"/>
              </a:schemeClr>
            </a:solidFill>
          </a:ln>
        </p:spPr>
        <p:txBody>
          <a:bodyPr wrap="square">
            <a:spAutoFit/>
          </a:bodyPr>
          <a:lstStyle/>
          <a:p>
            <a:r>
              <a:rPr lang="en-US" dirty="0"/>
              <a:t>Using the 2012 report as a foundation, the subgroup plans to examine the findings and analysis of other subgroups assessing WHOIS1 Rec implementation:</a:t>
            </a:r>
            <a:br>
              <a:rPr lang="en-US" dirty="0"/>
            </a:br>
            <a:endParaRPr lang="en-US" dirty="0"/>
          </a:p>
          <a:p>
            <a:r>
              <a:rPr lang="en-US" dirty="0"/>
              <a:t>This examination will produce a gap analysis which identifies areas of WHOIS which may need to be further enhanced to promote consumer trust. </a:t>
            </a:r>
          </a:p>
          <a:p>
            <a:endParaRPr lang="en-US" dirty="0"/>
          </a:p>
          <a:p>
            <a:r>
              <a:rPr lang="en-US" dirty="0"/>
              <a:t>The gap analysis will need to be repeated after WHOIS evolves to comply with GDPR – at least for access to data that impacts WHOIS data from European users.</a:t>
            </a:r>
          </a:p>
          <a:p>
            <a:endParaRPr lang="en-US" dirty="0"/>
          </a:p>
          <a:p>
            <a:r>
              <a:rPr lang="en-US" dirty="0"/>
              <a:t>The definition of “consumer” to be addressed in this review must be broad and include Internet users. Users are potential domain name owners and insofar, it’s important to approach and address all users, whenever appropriate.</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9082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6370975"/>
          </a:xfrm>
          <a:prstGeom prst="rect">
            <a:avLst/>
          </a:prstGeom>
          <a:noFill/>
        </p:spPr>
        <p:txBody>
          <a:bodyPr wrap="square" lIns="0" tIns="0" rIns="0" bIns="0" rtlCol="0">
            <a:spAutoFit/>
          </a:bodyPr>
          <a:lstStyle/>
          <a:p>
            <a:r>
              <a:rPr lang="en-US" b="1" dirty="0">
                <a:cs typeface="Source Sans Pro"/>
              </a:rPr>
              <a:t>Rec 1 Strategic Priority</a:t>
            </a:r>
          </a:p>
          <a:p>
            <a:endParaRPr lang="en-US" b="1" dirty="0">
              <a:cs typeface="Source Sans Pro"/>
            </a:endParaRPr>
          </a:p>
          <a:p>
            <a:r>
              <a:rPr lang="en-US" b="1" dirty="0">
                <a:solidFill>
                  <a:schemeClr val="accent3">
                    <a:lumMod val="50000"/>
                  </a:schemeClr>
                </a:solidFill>
                <a:cs typeface="Source Sans Pro"/>
              </a:rPr>
              <a:t>NEW PROPOSED RECOMMENDATION</a:t>
            </a:r>
          </a:p>
          <a:p>
            <a:r>
              <a:rPr lang="en-GB" dirty="0">
                <a:solidFill>
                  <a:schemeClr val="accent3">
                    <a:lumMod val="50000"/>
                  </a:schemeClr>
                </a:solidFill>
              </a:rPr>
              <a:t>The ICANN Board should put into place a forward-looking mechanism to monitor possible impacts on the RDS from legislative and policy developments around the world.</a:t>
            </a:r>
          </a:p>
          <a:p>
            <a:r>
              <a:rPr lang="en-GB" dirty="0">
                <a:solidFill>
                  <a:schemeClr val="accent3">
                    <a:lumMod val="50000"/>
                  </a:schemeClr>
                </a:solidFill>
              </a:rPr>
              <a:t>To support this mechanism, the ICANN Board should instruct the ICANN Organisation to assign responsibility for monitoring legislative and policy development and to provide regular updates to the Board.</a:t>
            </a:r>
          </a:p>
          <a:p>
            <a:r>
              <a:rPr lang="en-GB" dirty="0">
                <a:solidFill>
                  <a:schemeClr val="accent3">
                    <a:lumMod val="50000"/>
                  </a:schemeClr>
                </a:solidFill>
              </a:rPr>
              <a:t>The ICANN Board should update the Charter of its Board Working Group on RDS to ensure the necessary transparency of the group’s work, such as by providing for records of meetings and meeting minutes, to enable future review of its activities.</a:t>
            </a: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4252245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4 – Consumer Trust</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2" y="1155381"/>
            <a:ext cx="8266177" cy="3693319"/>
          </a:xfrm>
          <a:prstGeom prst="rect">
            <a:avLst/>
          </a:prstGeom>
          <a:ln>
            <a:solidFill>
              <a:srgbClr val="FF0000"/>
            </a:solidFill>
          </a:ln>
        </p:spPr>
        <p:txBody>
          <a:bodyPr wrap="square">
            <a:spAutoFit/>
          </a:bodyPr>
          <a:lstStyle/>
          <a:p>
            <a:r>
              <a:rPr lang="en-US" dirty="0"/>
              <a:t>The basic idea is that WHOIS contributes to consumer trust, mostly indirectly. The subgroup notes that here are different opinions about whether the visibility of WHOIS data contributes to trust.</a:t>
            </a:r>
          </a:p>
          <a:p>
            <a:endParaRPr lang="en-US" dirty="0"/>
          </a:p>
          <a:p>
            <a:r>
              <a:rPr lang="en-US" dirty="0"/>
              <a:t>The subgroup reviewed websites from well-known and less well-known resellers. Based on this research, it is clear that many of the well-known resellers have little information for 'consumers' and, if they do, the information is often very hard to find.</a:t>
            </a:r>
          </a:p>
          <a:p>
            <a:endParaRPr lang="en-US" dirty="0"/>
          </a:p>
          <a:p>
            <a:r>
              <a:rPr lang="en-US" dirty="0"/>
              <a:t>The subgroup notes a lack of Reseller transparency in WHOIS as a potential gap, to be addressed through policy and/or contractual changes. Gaps include lack of easy identifiable information about data privacy/data protection practices and redress contact point.</a:t>
            </a:r>
          </a:p>
        </p:txBody>
      </p:sp>
    </p:spTree>
    <p:extLst>
      <p:ext uri="{BB962C8B-B14F-4D97-AF65-F5344CB8AC3E}">
        <p14:creationId xmlns:p14="http://schemas.microsoft.com/office/powerpoint/2010/main" val="2366649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4 – Consumer Trust</a:t>
            </a:r>
          </a:p>
        </p:txBody>
      </p:sp>
      <p:sp>
        <p:nvSpPr>
          <p:cNvPr id="3" name="Rectangle 2">
            <a:extLst>
              <a:ext uri="{FF2B5EF4-FFF2-40B4-BE49-F238E27FC236}">
                <a16:creationId xmlns:a16="http://schemas.microsoft.com/office/drawing/2014/main" id="{2C0765B9-90CC-ED46-9E3F-543CC53B1B82}"/>
              </a:ext>
            </a:extLst>
          </p:cNvPr>
          <p:cNvSpPr/>
          <p:nvPr/>
        </p:nvSpPr>
        <p:spPr>
          <a:xfrm>
            <a:off x="374902" y="1048483"/>
            <a:ext cx="4257059" cy="5062924"/>
          </a:xfrm>
          <a:prstGeom prst="rect">
            <a:avLst/>
          </a:prstGeom>
          <a:ln>
            <a:solidFill>
              <a:schemeClr val="accent3">
                <a:lumMod val="50000"/>
              </a:schemeClr>
            </a:solidFill>
          </a:ln>
        </p:spPr>
        <p:txBody>
          <a:bodyPr wrap="square">
            <a:spAutoFit/>
          </a:bodyPr>
          <a:lstStyle/>
          <a:p>
            <a:r>
              <a:rPr lang="en-US" sz="1900" b="1" dirty="0">
                <a:solidFill>
                  <a:schemeClr val="accent3">
                    <a:lumMod val="75000"/>
                  </a:schemeClr>
                </a:solidFill>
              </a:rPr>
              <a:t>ICANN should request from resellers more clear information, including the recommendation to include relevant information on their websites. </a:t>
            </a:r>
          </a:p>
          <a:p>
            <a:r>
              <a:rPr lang="en-US" sz="1900" b="1" dirty="0">
                <a:solidFill>
                  <a:schemeClr val="accent3">
                    <a:lumMod val="75000"/>
                  </a:schemeClr>
                </a:solidFill>
              </a:rPr>
              <a:t>A good location for ICANN to make such a recommendation would be RAA (e.g., Sections 3.7.10, 3.12.2, 3.12.15).</a:t>
            </a:r>
          </a:p>
          <a:p>
            <a:r>
              <a:rPr lang="en-US" sz="1900" b="1" dirty="0">
                <a:solidFill>
                  <a:schemeClr val="accent3">
                    <a:lumMod val="75000"/>
                  </a:schemeClr>
                </a:solidFill>
              </a:rPr>
              <a:t>ICANN must ensure that RAA provides updated information concerning relevant topics relate to consumers and WHOIS Obligations.</a:t>
            </a:r>
          </a:p>
          <a:p>
            <a:r>
              <a:rPr lang="en-US" sz="1900" b="1" dirty="0">
                <a:solidFill>
                  <a:schemeClr val="accent3">
                    <a:lumMod val="75000"/>
                  </a:schemeClr>
                </a:solidFill>
              </a:rPr>
              <a:t>ICANN should recommend general policy and website/communication guidelines for resellers.</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1" y="730180"/>
            <a:ext cx="4133088" cy="276999"/>
          </a:xfrm>
          <a:prstGeom prst="rect">
            <a:avLst/>
          </a:prstGeom>
          <a:noFill/>
        </p:spPr>
        <p:txBody>
          <a:bodyPr wrap="square" lIns="0" tIns="0" rIns="0" bIns="0" rtlCol="0">
            <a:spAutoFit/>
          </a:bodyPr>
          <a:lstStyle/>
          <a:p>
            <a:r>
              <a:rPr lang="en-US" b="1" dirty="0">
                <a:cs typeface="Source Sans Pro"/>
              </a:rPr>
              <a:t>Recommendation CT.1</a:t>
            </a:r>
          </a:p>
        </p:txBody>
      </p:sp>
      <p:pic>
        <p:nvPicPr>
          <p:cNvPr id="5" name="Picture 4">
            <a:extLst>
              <a:ext uri="{FF2B5EF4-FFF2-40B4-BE49-F238E27FC236}">
                <a16:creationId xmlns:a16="http://schemas.microsoft.com/office/drawing/2014/main" id="{7496F146-B73B-7D4B-ADE3-AC84B699EA69}"/>
              </a:ext>
            </a:extLst>
          </p:cNvPr>
          <p:cNvPicPr>
            <a:picLocks noChangeAspect="1"/>
          </p:cNvPicPr>
          <p:nvPr/>
        </p:nvPicPr>
        <p:blipFill>
          <a:blip r:embed="rId2"/>
          <a:stretch>
            <a:fillRect/>
          </a:stretch>
        </p:blipFill>
        <p:spPr>
          <a:xfrm>
            <a:off x="5501390" y="578090"/>
            <a:ext cx="3028093" cy="5777740"/>
          </a:xfrm>
          <a:prstGeom prst="rect">
            <a:avLst/>
          </a:prstGeom>
        </p:spPr>
      </p:pic>
    </p:spTree>
    <p:extLst>
      <p:ext uri="{BB962C8B-B14F-4D97-AF65-F5344CB8AC3E}">
        <p14:creationId xmlns:p14="http://schemas.microsoft.com/office/powerpoint/2010/main" val="2856130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4 – Consumer Trust</a:t>
            </a:r>
          </a:p>
        </p:txBody>
      </p:sp>
      <p:sp>
        <p:nvSpPr>
          <p:cNvPr id="6" name="TextBox 5">
            <a:extLst>
              <a:ext uri="{FF2B5EF4-FFF2-40B4-BE49-F238E27FC236}">
                <a16:creationId xmlns:a16="http://schemas.microsoft.com/office/drawing/2014/main" id="{8313AAFC-A512-054F-9928-A23B29E18DE9}"/>
              </a:ext>
            </a:extLst>
          </p:cNvPr>
          <p:cNvSpPr txBox="1"/>
          <p:nvPr/>
        </p:nvSpPr>
        <p:spPr>
          <a:xfrm>
            <a:off x="184282" y="817429"/>
            <a:ext cx="5122235" cy="4985980"/>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lvl="0" indent="-285750">
              <a:buFont typeface="Arial" panose="020B0604020202020204" pitchFamily="34" charset="0"/>
              <a:buChar char="•"/>
            </a:pPr>
            <a:r>
              <a:rPr lang="en-US" dirty="0"/>
              <a:t>Draft report to be updated to address ICANN62 feedback (new materials, associated findings)</a:t>
            </a:r>
            <a:br>
              <a:rPr lang="en-US" dirty="0"/>
            </a:br>
            <a:endParaRPr lang="en-US" dirty="0"/>
          </a:p>
          <a:p>
            <a:pPr marL="285750" lvl="0" indent="-285750">
              <a:buFont typeface="Arial" panose="020B0604020202020204" pitchFamily="34" charset="0"/>
              <a:buChar char="•"/>
            </a:pPr>
            <a:r>
              <a:rPr lang="en-US" dirty="0"/>
              <a:t>Subsection 4: Contains excerpts from documents (Findings) but little Analysis.</a:t>
            </a:r>
            <a:br>
              <a:rPr lang="en-US" dirty="0"/>
            </a:br>
            <a:r>
              <a:rPr lang="en-US" dirty="0"/>
              <a:t>Needs Analysis text to tie Findings back to key questions currently listed in Subsection 1.</a:t>
            </a:r>
            <a:br>
              <a:rPr lang="en-US" dirty="0"/>
            </a:br>
            <a:endParaRPr lang="en-US" dirty="0"/>
          </a:p>
          <a:p>
            <a:pPr marL="285750" lvl="0" indent="-285750">
              <a:buFont typeface="Arial" panose="020B0604020202020204" pitchFamily="34" charset="0"/>
              <a:buChar char="•"/>
            </a:pPr>
            <a:r>
              <a:rPr lang="en-US" dirty="0"/>
              <a:t>Subsection 5 (Problem/Issue): Needs more concise Problem statement for Reseller Transparency, tied back to Analysis.</a:t>
            </a:r>
            <a:br>
              <a:rPr lang="en-US" dirty="0"/>
            </a:br>
            <a:r>
              <a:rPr lang="en-US" dirty="0"/>
              <a:t>Currently, Findings and Analysis do not tie at all to the identified Problem/Issue.</a:t>
            </a:r>
            <a:br>
              <a:rPr lang="en-US" dirty="0"/>
            </a:br>
            <a:endParaRPr lang="en-US" dirty="0"/>
          </a:p>
          <a:p>
            <a:pPr marL="285750" lvl="0" indent="-285750">
              <a:buFont typeface="Arial" panose="020B0604020202020204" pitchFamily="34" charset="0"/>
              <a:buChar char="•"/>
            </a:pPr>
            <a:r>
              <a:rPr lang="en-US" dirty="0"/>
              <a:t>Recommendation in Subsection 6 needs to be fleshed out and made specific &amp; measurable.</a:t>
            </a:r>
          </a:p>
        </p:txBody>
      </p:sp>
      <p:pic>
        <p:nvPicPr>
          <p:cNvPr id="4" name="Picture 3">
            <a:extLst>
              <a:ext uri="{FF2B5EF4-FFF2-40B4-BE49-F238E27FC236}">
                <a16:creationId xmlns:a16="http://schemas.microsoft.com/office/drawing/2014/main" id="{17000D8E-520B-A948-8F93-7AF9A3D996A0}"/>
              </a:ext>
            </a:extLst>
          </p:cNvPr>
          <p:cNvPicPr>
            <a:picLocks noChangeAspect="1"/>
          </p:cNvPicPr>
          <p:nvPr/>
        </p:nvPicPr>
        <p:blipFill>
          <a:blip r:embed="rId2"/>
          <a:stretch>
            <a:fillRect/>
          </a:stretch>
        </p:blipFill>
        <p:spPr>
          <a:xfrm>
            <a:off x="5346700" y="642078"/>
            <a:ext cx="3797300" cy="5638800"/>
          </a:xfrm>
          <a:prstGeom prst="rect">
            <a:avLst/>
          </a:prstGeom>
        </p:spPr>
      </p:pic>
    </p:spTree>
    <p:extLst>
      <p:ext uri="{BB962C8B-B14F-4D97-AF65-F5344CB8AC3E}">
        <p14:creationId xmlns:p14="http://schemas.microsoft.com/office/powerpoint/2010/main" val="765146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WHOIS1 Rec #3: Outreach</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a:xfrm>
            <a:off x="615064" y="2765533"/>
            <a:ext cx="7907338" cy="927926"/>
          </a:xfrm>
        </p:spPr>
        <p:txBody>
          <a:bodyPr/>
          <a:lstStyle/>
          <a:p>
            <a:endParaRPr lang="en-US" dirty="0"/>
          </a:p>
          <a:p>
            <a:r>
              <a:rPr lang="en-US" dirty="0"/>
              <a:t>Presenter: Alan Greenberg</a:t>
            </a:r>
          </a:p>
          <a:p>
            <a:endParaRPr lang="en-US" dirty="0"/>
          </a:p>
          <a:p>
            <a:r>
              <a:rPr lang="en-US" dirty="0"/>
              <a:t>Subgroup Members: Alan, Carlton, Erika</a:t>
            </a:r>
          </a:p>
          <a:p>
            <a:endParaRPr lang="en-US" dirty="0"/>
          </a:p>
          <a:p>
            <a:r>
              <a:rPr lang="en-US" dirty="0"/>
              <a:t>Subgroup Wiki: </a:t>
            </a:r>
            <a:r>
              <a:rPr lang="en-US" dirty="0">
                <a:hlinkClick r:id="rId2"/>
              </a:rPr>
              <a:t>https://community.icann.org/x/5JlEB</a:t>
            </a:r>
            <a:endParaRPr lang="en-US" dirty="0"/>
          </a:p>
        </p:txBody>
      </p:sp>
    </p:spTree>
    <p:extLst>
      <p:ext uri="{BB962C8B-B14F-4D97-AF65-F5344CB8AC3E}">
        <p14:creationId xmlns:p14="http://schemas.microsoft.com/office/powerpoint/2010/main" val="3288358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#3: Outreach</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007217"/>
            <a:ext cx="8266177" cy="5016758"/>
          </a:xfrm>
          <a:prstGeom prst="rect">
            <a:avLst/>
          </a:prstGeom>
          <a:ln>
            <a:solidFill>
              <a:schemeClr val="accent3">
                <a:lumMod val="50000"/>
              </a:schemeClr>
            </a:solidFill>
          </a:ln>
        </p:spPr>
        <p:txBody>
          <a:bodyPr wrap="square">
            <a:spAutoFit/>
          </a:bodyPr>
          <a:lstStyle/>
          <a:p>
            <a:r>
              <a:rPr lang="en-US" sz="1600" dirty="0"/>
              <a:t>ICANN has implemented a wide variety of documents and resources designed to educate various communities on issues related to WHOIS.</a:t>
            </a:r>
          </a:p>
          <a:p>
            <a:endParaRPr lang="en-US" sz="1600" dirty="0"/>
          </a:p>
          <a:p>
            <a:r>
              <a:rPr lang="en-US" sz="1600" dirty="0"/>
              <a:t>The WHOIS Portal is well organized and the level of information is reasonable, but it is less than clear how it should be used.</a:t>
            </a:r>
          </a:p>
          <a:p>
            <a:endParaRPr lang="en-US" sz="1600" dirty="0"/>
          </a:p>
          <a:p>
            <a:r>
              <a:rPr lang="en-US" sz="1600" dirty="0"/>
              <a:t>The other material available on the ICANN website generally pre-dates the Portal, and no attempt was made to update this material, or integrate it. </a:t>
            </a:r>
          </a:p>
          <a:p>
            <a:endParaRPr lang="en-US" sz="1600" dirty="0"/>
          </a:p>
          <a:p>
            <a:r>
              <a:rPr lang="en-US" sz="1600" dirty="0"/>
              <a:t>The review of contractual compliance issues noted that there was a particular problem related to filing WHOIS inaccuracy reports and this will be addressed as well.</a:t>
            </a:r>
          </a:p>
          <a:p>
            <a:endParaRPr lang="en-US" sz="1600" dirty="0"/>
          </a:p>
          <a:p>
            <a:r>
              <a:rPr lang="en-US" sz="1600" dirty="0"/>
              <a:t>Registrant education videos are on a completely separate part of the ICANN site dedicated to Registrars (not Registrants).</a:t>
            </a:r>
          </a:p>
          <a:p>
            <a:endParaRPr lang="en-US" sz="1600" dirty="0"/>
          </a:p>
          <a:p>
            <a:r>
              <a:rPr lang="en-US" sz="1600" dirty="0"/>
              <a:t>Significant outreach to communities within ICANN has been carried out, but there is little evidence of substantive outreach to non-ICANN groups. </a:t>
            </a:r>
          </a:p>
          <a:p>
            <a:endParaRPr lang="en-US" sz="1600" dirty="0"/>
          </a:p>
          <a:p>
            <a:pPr marL="285750" lvl="1" indent="-285750">
              <a:buFont typeface="Arial" panose="020B0604020202020204" pitchFamily="34" charset="0"/>
              <a:buChar char="•"/>
            </a:pPr>
            <a:r>
              <a:rPr lang="en-US" sz="1600" dirty="0"/>
              <a:t>Based on its analysis, members of this subgroup agree that</a:t>
            </a:r>
            <a:br>
              <a:rPr lang="en-US" sz="1600" dirty="0"/>
            </a:br>
            <a:r>
              <a:rPr lang="en-US" sz="1600" dirty="0"/>
              <a:t>this WHOIS1 recommendation has been </a:t>
            </a:r>
            <a:r>
              <a:rPr lang="en-US" sz="1600" b="1" dirty="0"/>
              <a:t>partially-implemented</a:t>
            </a:r>
            <a:endParaRPr lang="en-US" sz="1600" dirty="0"/>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1877386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#3: Outreach</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2" y="1155381"/>
            <a:ext cx="8266177" cy="2308324"/>
          </a:xfrm>
          <a:prstGeom prst="rect">
            <a:avLst/>
          </a:prstGeom>
          <a:ln>
            <a:solidFill>
              <a:srgbClr val="FF0000"/>
            </a:solidFill>
          </a:ln>
        </p:spPr>
        <p:txBody>
          <a:bodyPr wrap="square">
            <a:spAutoFit/>
          </a:bodyPr>
          <a:lstStyle/>
          <a:p>
            <a:r>
              <a:rPr lang="en-US" dirty="0"/>
              <a:t>A typical user or registrant will not be able to readily identify where they need to look for information.</a:t>
            </a:r>
            <a:br>
              <a:rPr lang="en-US" dirty="0"/>
            </a:br>
            <a:endParaRPr lang="en-US" dirty="0"/>
          </a:p>
          <a:p>
            <a:r>
              <a:rPr lang="en-US" dirty="0"/>
              <a:t>The problem is exacerbated by the introduction of the terms RDS (and at times RDDS) to replace WHOIS.</a:t>
            </a:r>
            <a:br>
              <a:rPr lang="en-US" dirty="0"/>
            </a:br>
            <a:endParaRPr lang="en-US" dirty="0"/>
          </a:p>
          <a:p>
            <a:r>
              <a:rPr lang="en-US" dirty="0"/>
              <a:t>There is little strong evidence that any outreach targeted at non-ICANN audiences was contemplated or carried out.</a:t>
            </a:r>
          </a:p>
        </p:txBody>
      </p:sp>
    </p:spTree>
    <p:extLst>
      <p:ext uri="{BB962C8B-B14F-4D97-AF65-F5344CB8AC3E}">
        <p14:creationId xmlns:p14="http://schemas.microsoft.com/office/powerpoint/2010/main" val="696983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#3: Outreach</a:t>
            </a:r>
          </a:p>
        </p:txBody>
      </p:sp>
      <p:sp>
        <p:nvSpPr>
          <p:cNvPr id="3" name="Rectangle 2">
            <a:extLst>
              <a:ext uri="{FF2B5EF4-FFF2-40B4-BE49-F238E27FC236}">
                <a16:creationId xmlns:a16="http://schemas.microsoft.com/office/drawing/2014/main" id="{2C0765B9-90CC-ED46-9E3F-543CC53B1B82}"/>
              </a:ext>
            </a:extLst>
          </p:cNvPr>
          <p:cNvSpPr/>
          <p:nvPr/>
        </p:nvSpPr>
        <p:spPr>
          <a:xfrm>
            <a:off x="374901" y="1066396"/>
            <a:ext cx="4496902" cy="5262979"/>
          </a:xfrm>
          <a:prstGeom prst="rect">
            <a:avLst/>
          </a:prstGeom>
          <a:ln>
            <a:solidFill>
              <a:schemeClr val="accent3">
                <a:lumMod val="50000"/>
              </a:schemeClr>
            </a:solidFill>
          </a:ln>
        </p:spPr>
        <p:txBody>
          <a:bodyPr wrap="square">
            <a:spAutoFit/>
          </a:bodyPr>
          <a:lstStyle/>
          <a:p>
            <a:r>
              <a:rPr lang="en-US" sz="1600" b="1" dirty="0">
                <a:solidFill>
                  <a:schemeClr val="accent3">
                    <a:lumMod val="75000"/>
                  </a:schemeClr>
                </a:solidFill>
              </a:rPr>
              <a:t>All of the information related to WHOIS and by implication to other information related to the registration of 2nd level gTLD Domains needs to be revised with the intent of making the information readily accessible and understandable, and should provide details of when and how to interact with ICANN or contracted parties. Although not the sole focus interactions with Contractual Compliance, such as when filing WHOIS inaccuracy reports, should be a particular focus. This should be done post-GDPR implementation and consideration should be given to deferring this until we have a stable permanent GDPR implementation. The revision of this web documentation and instructional material should not be undertaken as a purely internal operation but should include users and potentially focus groups to ensure that the final result fully meets the requirements.</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1" y="746144"/>
            <a:ext cx="4133088" cy="276999"/>
          </a:xfrm>
          <a:prstGeom prst="rect">
            <a:avLst/>
          </a:prstGeom>
          <a:noFill/>
        </p:spPr>
        <p:txBody>
          <a:bodyPr wrap="square" lIns="0" tIns="0" rIns="0" bIns="0" rtlCol="0">
            <a:spAutoFit/>
          </a:bodyPr>
          <a:lstStyle/>
          <a:p>
            <a:r>
              <a:rPr lang="en-US" b="1" dirty="0">
                <a:cs typeface="Source Sans Pro"/>
              </a:rPr>
              <a:t>Recommendation R3.1</a:t>
            </a:r>
          </a:p>
        </p:txBody>
      </p:sp>
      <p:pic>
        <p:nvPicPr>
          <p:cNvPr id="5" name="Picture 4">
            <a:extLst>
              <a:ext uri="{FF2B5EF4-FFF2-40B4-BE49-F238E27FC236}">
                <a16:creationId xmlns:a16="http://schemas.microsoft.com/office/drawing/2014/main" id="{D7FF186D-5DFE-2145-AA03-4E9F273CA803}"/>
              </a:ext>
            </a:extLst>
          </p:cNvPr>
          <p:cNvPicPr>
            <a:picLocks noChangeAspect="1"/>
          </p:cNvPicPr>
          <p:nvPr/>
        </p:nvPicPr>
        <p:blipFill>
          <a:blip r:embed="rId2"/>
          <a:stretch>
            <a:fillRect/>
          </a:stretch>
        </p:blipFill>
        <p:spPr>
          <a:xfrm>
            <a:off x="5512009" y="635104"/>
            <a:ext cx="2944132" cy="5694271"/>
          </a:xfrm>
          <a:prstGeom prst="rect">
            <a:avLst/>
          </a:prstGeom>
        </p:spPr>
      </p:pic>
    </p:spTree>
    <p:extLst>
      <p:ext uri="{BB962C8B-B14F-4D97-AF65-F5344CB8AC3E}">
        <p14:creationId xmlns:p14="http://schemas.microsoft.com/office/powerpoint/2010/main" val="26230265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#3: Outreach</a:t>
            </a:r>
          </a:p>
        </p:txBody>
      </p:sp>
      <p:sp>
        <p:nvSpPr>
          <p:cNvPr id="3" name="Rectangle 2">
            <a:extLst>
              <a:ext uri="{FF2B5EF4-FFF2-40B4-BE49-F238E27FC236}">
                <a16:creationId xmlns:a16="http://schemas.microsoft.com/office/drawing/2014/main" id="{2C0765B9-90CC-ED46-9E3F-543CC53B1B82}"/>
              </a:ext>
            </a:extLst>
          </p:cNvPr>
          <p:cNvSpPr/>
          <p:nvPr/>
        </p:nvSpPr>
        <p:spPr>
          <a:xfrm>
            <a:off x="374901" y="1066396"/>
            <a:ext cx="4496902" cy="4247317"/>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With community input, ICANN should decide to what extent there is a need to carry out outreach to groups outside of the normal ICANN participant, and should such outreach be deemed necessary, a plan should be developed to carry this out and document it. WHOIS inaccuracy reported was previously an issue requiring additional education and outreach and may require a particular focus. The need for and details of the outreach may vary depending on the ultimate GDPR implementation and cannot be detailed at this point.</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1" y="746144"/>
            <a:ext cx="4133088" cy="276999"/>
          </a:xfrm>
          <a:prstGeom prst="rect">
            <a:avLst/>
          </a:prstGeom>
          <a:noFill/>
        </p:spPr>
        <p:txBody>
          <a:bodyPr wrap="square" lIns="0" tIns="0" rIns="0" bIns="0" rtlCol="0">
            <a:spAutoFit/>
          </a:bodyPr>
          <a:lstStyle/>
          <a:p>
            <a:r>
              <a:rPr lang="en-US" b="1" dirty="0">
                <a:cs typeface="Source Sans Pro"/>
              </a:rPr>
              <a:t>Recommendation R3.2</a:t>
            </a:r>
          </a:p>
        </p:txBody>
      </p:sp>
      <p:pic>
        <p:nvPicPr>
          <p:cNvPr id="6" name="Picture 5">
            <a:extLst>
              <a:ext uri="{FF2B5EF4-FFF2-40B4-BE49-F238E27FC236}">
                <a16:creationId xmlns:a16="http://schemas.microsoft.com/office/drawing/2014/main" id="{882680BD-5671-CF4E-BF95-BFE10D795E7B}"/>
              </a:ext>
            </a:extLst>
          </p:cNvPr>
          <p:cNvPicPr>
            <a:picLocks noChangeAspect="1"/>
          </p:cNvPicPr>
          <p:nvPr/>
        </p:nvPicPr>
        <p:blipFill>
          <a:blip r:embed="rId2"/>
          <a:stretch>
            <a:fillRect/>
          </a:stretch>
        </p:blipFill>
        <p:spPr>
          <a:xfrm>
            <a:off x="5651292" y="610934"/>
            <a:ext cx="2951083" cy="5718441"/>
          </a:xfrm>
          <a:prstGeom prst="rect">
            <a:avLst/>
          </a:prstGeom>
        </p:spPr>
      </p:pic>
    </p:spTree>
    <p:extLst>
      <p:ext uri="{BB962C8B-B14F-4D97-AF65-F5344CB8AC3E}">
        <p14:creationId xmlns:p14="http://schemas.microsoft.com/office/powerpoint/2010/main" val="2853154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#3: Outreach</a:t>
            </a:r>
          </a:p>
        </p:txBody>
      </p:sp>
      <p:sp>
        <p:nvSpPr>
          <p:cNvPr id="6" name="TextBox 5">
            <a:extLst>
              <a:ext uri="{FF2B5EF4-FFF2-40B4-BE49-F238E27FC236}">
                <a16:creationId xmlns:a16="http://schemas.microsoft.com/office/drawing/2014/main" id="{8313AAFC-A512-054F-9928-A23B29E18DE9}"/>
              </a:ext>
            </a:extLst>
          </p:cNvPr>
          <p:cNvSpPr txBox="1"/>
          <p:nvPr/>
        </p:nvSpPr>
        <p:spPr>
          <a:xfrm>
            <a:off x="214264" y="892379"/>
            <a:ext cx="3629074" cy="4708981"/>
          </a:xfrm>
          <a:prstGeom prst="rect">
            <a:avLst/>
          </a:prstGeom>
          <a:noFill/>
        </p:spPr>
        <p:txBody>
          <a:bodyPr wrap="square" lIns="0" tIns="0" rIns="0" bIns="0" rtlCol="0">
            <a:spAutoFit/>
          </a:bodyPr>
          <a:lstStyle/>
          <a:p>
            <a:r>
              <a:rPr lang="en-US" b="1" dirty="0">
                <a:cs typeface="Source Sans Pro"/>
              </a:rPr>
              <a:t>Gap Assessment</a:t>
            </a:r>
          </a:p>
          <a:p>
            <a:pPr marL="742950" lvl="1" indent="-285750">
              <a:buFont typeface="Arial" panose="020B0604020202020204" pitchFamily="34" charset="0"/>
              <a:buChar char="•"/>
            </a:pPr>
            <a:r>
              <a:rPr lang="en-US" dirty="0">
                <a:cs typeface="Source Sans Pro"/>
              </a:rPr>
              <a:t>Subsection 1: Move methodology to Subsection 2.</a:t>
            </a: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r>
              <a:rPr lang="en-US" dirty="0">
                <a:cs typeface="Source Sans Pro"/>
              </a:rPr>
              <a:t>Subsection 4: Would benefit from a structure such as: </a:t>
            </a:r>
          </a:p>
          <a:p>
            <a:pPr marL="1200150" lvl="2" indent="-285750">
              <a:buFont typeface="Arial" panose="020B0604020202020204" pitchFamily="34" charset="0"/>
              <a:buChar char="•"/>
            </a:pPr>
            <a:r>
              <a:rPr lang="en-US" b="1" dirty="0">
                <a:cs typeface="Source Sans Pro"/>
              </a:rPr>
              <a:t>Bolded problem statement</a:t>
            </a:r>
            <a:r>
              <a:rPr lang="en-US" dirty="0">
                <a:cs typeface="Source Sans Pro"/>
              </a:rPr>
              <a:t>. </a:t>
            </a:r>
          </a:p>
          <a:p>
            <a:pPr marL="1200150" lvl="2" indent="-285750">
              <a:buFont typeface="Arial" panose="020B0604020202020204" pitchFamily="34" charset="0"/>
              <a:buChar char="•"/>
            </a:pPr>
            <a:r>
              <a:rPr lang="en-US" dirty="0">
                <a:cs typeface="Source Sans Pro"/>
              </a:rPr>
              <a:t>Why it is a problem. </a:t>
            </a:r>
          </a:p>
          <a:p>
            <a:pPr marL="1200150" lvl="2" indent="-285750">
              <a:buFont typeface="Arial" panose="020B0604020202020204" pitchFamily="34" charset="0"/>
              <a:buChar char="•"/>
            </a:pPr>
            <a:r>
              <a:rPr lang="en-US" dirty="0">
                <a:cs typeface="Source Sans Pro"/>
              </a:rPr>
              <a:t>Who does it affect.</a:t>
            </a: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r>
              <a:rPr lang="en-US" dirty="0">
                <a:cs typeface="Source Sans Pro"/>
              </a:rPr>
              <a:t>For example, Why is lack of outreach to non-ICANN audiences a problem? Who might benefit from outreach?</a:t>
            </a:r>
          </a:p>
        </p:txBody>
      </p:sp>
      <p:pic>
        <p:nvPicPr>
          <p:cNvPr id="4" name="Picture 3">
            <a:extLst>
              <a:ext uri="{FF2B5EF4-FFF2-40B4-BE49-F238E27FC236}">
                <a16:creationId xmlns:a16="http://schemas.microsoft.com/office/drawing/2014/main" id="{761A177F-47B4-1F47-B7FE-A2954DC47DBB}"/>
              </a:ext>
            </a:extLst>
          </p:cNvPr>
          <p:cNvPicPr>
            <a:picLocks noChangeAspect="1"/>
          </p:cNvPicPr>
          <p:nvPr/>
        </p:nvPicPr>
        <p:blipFill>
          <a:blip r:embed="rId2"/>
          <a:stretch>
            <a:fillRect/>
          </a:stretch>
        </p:blipFill>
        <p:spPr>
          <a:xfrm>
            <a:off x="4603255" y="637499"/>
            <a:ext cx="4085566" cy="5703340"/>
          </a:xfrm>
          <a:prstGeom prst="rect">
            <a:avLst/>
          </a:prstGeom>
        </p:spPr>
      </p:pic>
    </p:spTree>
    <p:extLst>
      <p:ext uri="{BB962C8B-B14F-4D97-AF65-F5344CB8AC3E}">
        <p14:creationId xmlns:p14="http://schemas.microsoft.com/office/powerpoint/2010/main" val="2843334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8C15-FEF7-8D4D-86DD-AD074824B2F6}"/>
              </a:ext>
            </a:extLst>
          </p:cNvPr>
          <p:cNvSpPr>
            <a:spLocks noGrp="1"/>
          </p:cNvSpPr>
          <p:nvPr>
            <p:ph type="title"/>
          </p:nvPr>
        </p:nvSpPr>
        <p:spPr/>
        <p:txBody>
          <a:bodyPr/>
          <a:lstStyle/>
          <a:p>
            <a:r>
              <a:rPr lang="en-US" dirty="0"/>
              <a:t>WHOIS1 Recs #12-14: Internationalized Domain Names </a:t>
            </a:r>
          </a:p>
        </p:txBody>
      </p:sp>
      <p:sp>
        <p:nvSpPr>
          <p:cNvPr id="3" name="Text Placeholder 2">
            <a:extLst>
              <a:ext uri="{FF2B5EF4-FFF2-40B4-BE49-F238E27FC236}">
                <a16:creationId xmlns:a16="http://schemas.microsoft.com/office/drawing/2014/main" id="{04372C77-D38F-6A4F-9C5E-7A0EBA7CD438}"/>
              </a:ext>
            </a:extLst>
          </p:cNvPr>
          <p:cNvSpPr>
            <a:spLocks noGrp="1"/>
          </p:cNvSpPr>
          <p:nvPr>
            <p:ph type="body" sz="quarter" idx="11"/>
          </p:nvPr>
        </p:nvSpPr>
        <p:spPr>
          <a:prstGeom prst="rect">
            <a:avLst/>
          </a:prstGeom>
        </p:spPr>
        <p:txBody>
          <a:bodyPr/>
          <a:lstStyle/>
          <a:p>
            <a:endParaRPr lang="en-US" dirty="0"/>
          </a:p>
          <a:p>
            <a:r>
              <a:rPr lang="en-US" dirty="0"/>
              <a:t>Presenter: Alan Greenberg</a:t>
            </a:r>
          </a:p>
          <a:p>
            <a:endParaRPr lang="en-US" dirty="0"/>
          </a:p>
          <a:p>
            <a:r>
              <a:rPr lang="en-US" dirty="0"/>
              <a:t>Subgroup Members: Alan, Dmitry, Lili </a:t>
            </a:r>
          </a:p>
          <a:p>
            <a:endParaRPr lang="en-US" dirty="0"/>
          </a:p>
          <a:p>
            <a:r>
              <a:rPr lang="en-US" dirty="0"/>
              <a:t>Subgroup Wiki: </a:t>
            </a:r>
            <a:r>
              <a:rPr lang="en-US" dirty="0">
                <a:hlinkClick r:id="rId2"/>
              </a:rPr>
              <a:t>https://community.icann.org/x/85lEB</a:t>
            </a:r>
            <a:endParaRPr lang="en-US" dirty="0"/>
          </a:p>
        </p:txBody>
      </p:sp>
    </p:spTree>
    <p:extLst>
      <p:ext uri="{BB962C8B-B14F-4D97-AF65-F5344CB8AC3E}">
        <p14:creationId xmlns:p14="http://schemas.microsoft.com/office/powerpoint/2010/main" val="205658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8309967"/>
          </a:xfrm>
          <a:prstGeom prst="rect">
            <a:avLst/>
          </a:prstGeom>
          <a:noFill/>
        </p:spPr>
        <p:txBody>
          <a:bodyPr wrap="square" lIns="0" tIns="0" rIns="0" bIns="0" rtlCol="0">
            <a:spAutoFit/>
          </a:bodyPr>
          <a:lstStyle/>
          <a:p>
            <a:r>
              <a:rPr lang="en-US" b="1" dirty="0">
                <a:cs typeface="Source Sans Pro"/>
              </a:rPr>
              <a:t>Law Enforcement Needs</a:t>
            </a:r>
          </a:p>
          <a:p>
            <a:endParaRPr lang="en-US" b="1" dirty="0">
              <a:cs typeface="Source Sans Pro"/>
            </a:endParaRPr>
          </a:p>
          <a:p>
            <a:r>
              <a:rPr lang="en-US" dirty="0">
                <a:solidFill>
                  <a:schemeClr val="accent1">
                    <a:lumMod val="50000"/>
                  </a:schemeClr>
                </a:solidFill>
              </a:rPr>
              <a:t>ACTION ITEM - Subgroup to consider the following items:</a:t>
            </a:r>
          </a:p>
          <a:p>
            <a:pPr fontAlgn="base"/>
            <a:r>
              <a:rPr lang="en-US" dirty="0">
                <a:solidFill>
                  <a:schemeClr val="accent1">
                    <a:lumMod val="50000"/>
                  </a:schemeClr>
                </a:solidFill>
              </a:rPr>
              <a:t>Discussed geographic distribution of responses to date. Note that Compliance subgroup also found under-representation of global south in WHOIS inaccuracy reports - possible systemic issue?</a:t>
            </a:r>
          </a:p>
          <a:p>
            <a:pPr fontAlgn="base"/>
            <a:r>
              <a:rPr lang="en-US" dirty="0">
                <a:solidFill>
                  <a:schemeClr val="accent1">
                    <a:lumMod val="50000"/>
                  </a:schemeClr>
                </a:solidFill>
              </a:rPr>
              <a:t>Discussed formulating a recommendation on continuous data gathering to inform future assessment of the effectiveness of WHOIS, as well as future policy development (e.g., </a:t>
            </a:r>
            <a:r>
              <a:rPr lang="en-US" dirty="0" err="1">
                <a:solidFill>
                  <a:schemeClr val="accent1">
                    <a:lumMod val="50000"/>
                  </a:schemeClr>
                </a:solidFill>
              </a:rPr>
              <a:t>ePDP</a:t>
            </a:r>
            <a:r>
              <a:rPr lang="en-US" dirty="0">
                <a:solidFill>
                  <a:schemeClr val="accent1">
                    <a:lumMod val="50000"/>
                  </a:schemeClr>
                </a:solidFill>
              </a:rPr>
              <a:t>)</a:t>
            </a:r>
          </a:p>
          <a:p>
            <a:pPr fontAlgn="base"/>
            <a:r>
              <a:rPr lang="en-US" dirty="0">
                <a:solidFill>
                  <a:schemeClr val="accent1">
                    <a:lumMod val="50000"/>
                  </a:schemeClr>
                </a:solidFill>
              </a:rPr>
              <a:t>Discussed possibility of opening the survey to cybersecurity professionals - if not at this point, then in the future. Potentially related to accreditation and criteria that may be applied there. Bylaws mandate is explicitly law enforcement, so results would need to be analyzed separately and not conflated.</a:t>
            </a:r>
          </a:p>
          <a:p>
            <a:pPr fontAlgn="base"/>
            <a:r>
              <a:rPr lang="en-US" dirty="0">
                <a:solidFill>
                  <a:schemeClr val="accent1">
                    <a:lumMod val="50000"/>
                  </a:schemeClr>
                </a:solidFill>
              </a:rPr>
              <a:t>Discussed possibility of repeating survey between public comment close and final report to allow additional participation and comparison of results; public comment could include a way for interested parties to express interest in participating in next survey (indicating their email address, duty station, geographic region)</a:t>
            </a: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41679237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a:xfrm>
            <a:off x="374904" y="190268"/>
            <a:ext cx="9117291" cy="450663"/>
          </a:xfrm>
        </p:spPr>
        <p:txBody>
          <a:bodyPr/>
          <a:lstStyle/>
          <a:p>
            <a:r>
              <a:rPr lang="en-US" sz="2400" dirty="0"/>
              <a:t>WHOIS1 Recs #12-14: Internationalized Domain Names </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007217"/>
            <a:ext cx="8700838" cy="5324535"/>
          </a:xfrm>
          <a:prstGeom prst="rect">
            <a:avLst/>
          </a:prstGeom>
          <a:ln>
            <a:solidFill>
              <a:schemeClr val="accent3">
                <a:lumMod val="50000"/>
              </a:schemeClr>
            </a:solidFill>
          </a:ln>
        </p:spPr>
        <p:txBody>
          <a:bodyPr wrap="square">
            <a:spAutoFit/>
          </a:bodyPr>
          <a:lstStyle/>
          <a:p>
            <a:r>
              <a:rPr lang="en-US" sz="1700" dirty="0"/>
              <a:t>A set of related efforts implemented WHOIS1 Rec #12:</a:t>
            </a:r>
          </a:p>
          <a:p>
            <a:endParaRPr lang="en-US" sz="1700" dirty="0"/>
          </a:p>
          <a:p>
            <a:r>
              <a:rPr lang="en-US" sz="1700" dirty="0"/>
              <a:t>An expert working group to determine the requirements for the submission and display of internationalized registration data.</a:t>
            </a:r>
          </a:p>
          <a:p>
            <a:endParaRPr lang="en-US" sz="1700" dirty="0"/>
          </a:p>
          <a:p>
            <a:r>
              <a:rPr lang="en-US" sz="1700" dirty="0"/>
              <a:t>A commissioned study to evaluate available solutions for internationalized registration data.</a:t>
            </a:r>
          </a:p>
          <a:p>
            <a:endParaRPr lang="en-US" sz="1700" dirty="0"/>
          </a:p>
          <a:p>
            <a:r>
              <a:rPr lang="en-US" sz="1700" dirty="0"/>
              <a:t>A Policy Development Process (PDP) to determine whether translation or transliteration of contact information is needed. If so, specify who should bear the burden of the transformation.</a:t>
            </a:r>
            <a:br>
              <a:rPr lang="en-US" sz="1700" dirty="0"/>
            </a:br>
            <a:endParaRPr lang="en-US" sz="1700" dirty="0"/>
          </a:p>
          <a:p>
            <a:r>
              <a:rPr lang="en-US" sz="1700" dirty="0"/>
              <a:t>As requirements for the translation and transliteration of registration data were not finalized in time for the 2013 RAA, placeholders can be found both in Registry Agreement (RA) and Registrar Accreditation Agreement  (RAA). However, implementation of WHOIS1 Rec #13 depends on RDAP progress.</a:t>
            </a:r>
          </a:p>
          <a:p>
            <a:endParaRPr lang="en-US" sz="1700" dirty="0"/>
          </a:p>
          <a:p>
            <a:r>
              <a:rPr lang="en-US" sz="1700" dirty="0"/>
              <a:t>WHOIS1 Rec #14 is currently being performed as part of the Accuracy Reporting System (ARS). The metrics and measures developed by ARS are suitable when internationalized registration data become available for studying.</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32620754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sz="2400" dirty="0">
                <a:solidFill>
                  <a:srgbClr val="0C3459"/>
                </a:solidFill>
                <a:latin typeface="Arial" panose="020B0604020202020204" pitchFamily="34" charset="0"/>
              </a:rPr>
              <a:t>WHOIS1 Recs #12-14: Internationalized Domain Names </a:t>
            </a:r>
            <a:endParaRPr lang="en-US" sz="2400" dirty="0"/>
          </a:p>
        </p:txBody>
      </p:sp>
      <p:sp>
        <p:nvSpPr>
          <p:cNvPr id="5" name="Rectangle 4">
            <a:extLst>
              <a:ext uri="{FF2B5EF4-FFF2-40B4-BE49-F238E27FC236}">
                <a16:creationId xmlns:a16="http://schemas.microsoft.com/office/drawing/2014/main" id="{E0727B03-4F61-644F-BE87-454E0D98F2E9}"/>
              </a:ext>
            </a:extLst>
          </p:cNvPr>
          <p:cNvSpPr/>
          <p:nvPr/>
        </p:nvSpPr>
        <p:spPr>
          <a:xfrm>
            <a:off x="374904" y="1175171"/>
            <a:ext cx="8700838" cy="1477328"/>
          </a:xfrm>
          <a:prstGeom prst="rect">
            <a:avLst/>
          </a:prstGeom>
          <a:ln>
            <a:solidFill>
              <a:schemeClr val="accent3">
                <a:lumMod val="50000"/>
              </a:schemeClr>
            </a:solidFill>
          </a:ln>
        </p:spPr>
        <p:txBody>
          <a:bodyPr wrap="square">
            <a:spAutoFit/>
          </a:bodyPr>
          <a:lstStyle/>
          <a:p>
            <a:r>
              <a:rPr lang="en-US" dirty="0"/>
              <a:t>Based on its analysis, members of this subgroup agree that</a:t>
            </a:r>
            <a:br>
              <a:rPr lang="en-US" dirty="0"/>
            </a:br>
            <a:r>
              <a:rPr lang="en-US" dirty="0"/>
              <a:t>these WHOIS1 recommendations have been fully-implemented</a:t>
            </a:r>
          </a:p>
          <a:p>
            <a:endParaRPr lang="en-US" dirty="0"/>
          </a:p>
          <a:p>
            <a:r>
              <a:rPr lang="en-US" dirty="0"/>
              <a:t>Work was done to the extent it can be done without an RDAP-based WHOIS system.</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 continued</a:t>
            </a:r>
          </a:p>
        </p:txBody>
      </p:sp>
      <p:sp>
        <p:nvSpPr>
          <p:cNvPr id="7" name="Rectangle 6">
            <a:extLst>
              <a:ext uri="{FF2B5EF4-FFF2-40B4-BE49-F238E27FC236}">
                <a16:creationId xmlns:a16="http://schemas.microsoft.com/office/drawing/2014/main" id="{FF6176E8-789D-B742-9FAD-D54EDBCA8B93}"/>
              </a:ext>
            </a:extLst>
          </p:cNvPr>
          <p:cNvSpPr/>
          <p:nvPr/>
        </p:nvSpPr>
        <p:spPr>
          <a:xfrm>
            <a:off x="374903" y="3611136"/>
            <a:ext cx="8266177" cy="646331"/>
          </a:xfrm>
          <a:prstGeom prst="rect">
            <a:avLst/>
          </a:prstGeom>
          <a:ln>
            <a:solidFill>
              <a:srgbClr val="FF0000"/>
            </a:solidFill>
          </a:ln>
        </p:spPr>
        <p:txBody>
          <a:bodyPr wrap="square">
            <a:spAutoFit/>
          </a:bodyPr>
          <a:lstStyle/>
          <a:p>
            <a:pPr marL="0" lvl="1"/>
            <a:r>
              <a:rPr lang="en-US" dirty="0"/>
              <a:t>The commercial feasibility loophole in the current contracts allows registrars and registries to not implement RDAP.</a:t>
            </a:r>
          </a:p>
        </p:txBody>
      </p:sp>
      <p:sp>
        <p:nvSpPr>
          <p:cNvPr id="8" name="TextBox 7">
            <a:extLst>
              <a:ext uri="{FF2B5EF4-FFF2-40B4-BE49-F238E27FC236}">
                <a16:creationId xmlns:a16="http://schemas.microsoft.com/office/drawing/2014/main" id="{90483510-A9FF-6340-9B53-FAD7F18FBBDE}"/>
              </a:ext>
            </a:extLst>
          </p:cNvPr>
          <p:cNvSpPr txBox="1"/>
          <p:nvPr/>
        </p:nvSpPr>
        <p:spPr>
          <a:xfrm>
            <a:off x="374904" y="2993318"/>
            <a:ext cx="4133088" cy="276999"/>
          </a:xfrm>
          <a:prstGeom prst="rect">
            <a:avLst/>
          </a:prstGeom>
          <a:noFill/>
        </p:spPr>
        <p:txBody>
          <a:bodyPr wrap="square" lIns="0" tIns="0" rIns="0" bIns="0" rtlCol="0">
            <a:spAutoFit/>
          </a:bodyPr>
          <a:lstStyle/>
          <a:p>
            <a:r>
              <a:rPr lang="en-US" b="1" dirty="0">
                <a:cs typeface="Source Sans Pro"/>
              </a:rPr>
              <a:t>Issues</a:t>
            </a:r>
          </a:p>
        </p:txBody>
      </p:sp>
    </p:spTree>
    <p:extLst>
      <p:ext uri="{BB962C8B-B14F-4D97-AF65-F5344CB8AC3E}">
        <p14:creationId xmlns:p14="http://schemas.microsoft.com/office/powerpoint/2010/main" val="22702185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sz="2400" dirty="0"/>
              <a:t>WHOIS1 Recs #12-14: Internationalized Domain Names </a:t>
            </a:r>
          </a:p>
        </p:txBody>
      </p:sp>
      <p:sp>
        <p:nvSpPr>
          <p:cNvPr id="3" name="Rectangle 2">
            <a:extLst>
              <a:ext uri="{FF2B5EF4-FFF2-40B4-BE49-F238E27FC236}">
                <a16:creationId xmlns:a16="http://schemas.microsoft.com/office/drawing/2014/main" id="{2C0765B9-90CC-ED46-9E3F-543CC53B1B82}"/>
              </a:ext>
            </a:extLst>
          </p:cNvPr>
          <p:cNvSpPr/>
          <p:nvPr/>
        </p:nvSpPr>
        <p:spPr>
          <a:xfrm>
            <a:off x="374901" y="1467318"/>
            <a:ext cx="3357650" cy="2031325"/>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The implementation of Rec #12-14 should be reviewed again after RDAP is implemented, and the translation and transliteration of the registration data launches.</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2" y="854636"/>
            <a:ext cx="4133088" cy="276999"/>
          </a:xfrm>
          <a:prstGeom prst="rect">
            <a:avLst/>
          </a:prstGeom>
          <a:noFill/>
        </p:spPr>
        <p:txBody>
          <a:bodyPr wrap="square" lIns="0" tIns="0" rIns="0" bIns="0" rtlCol="0">
            <a:spAutoFit/>
          </a:bodyPr>
          <a:lstStyle/>
          <a:p>
            <a:r>
              <a:rPr lang="en-US" b="1" dirty="0">
                <a:cs typeface="Source Sans Pro"/>
              </a:rPr>
              <a:t>Recommendation R12.1</a:t>
            </a:r>
          </a:p>
        </p:txBody>
      </p:sp>
      <p:pic>
        <p:nvPicPr>
          <p:cNvPr id="5" name="Picture 4">
            <a:extLst>
              <a:ext uri="{FF2B5EF4-FFF2-40B4-BE49-F238E27FC236}">
                <a16:creationId xmlns:a16="http://schemas.microsoft.com/office/drawing/2014/main" id="{96882A91-EE6B-CF4F-A57F-93C8B727E6E0}"/>
              </a:ext>
            </a:extLst>
          </p:cNvPr>
          <p:cNvPicPr>
            <a:picLocks noChangeAspect="1"/>
          </p:cNvPicPr>
          <p:nvPr/>
        </p:nvPicPr>
        <p:blipFill>
          <a:blip r:embed="rId2"/>
          <a:stretch>
            <a:fillRect/>
          </a:stretch>
        </p:blipFill>
        <p:spPr>
          <a:xfrm>
            <a:off x="5223135" y="635104"/>
            <a:ext cx="2976485" cy="5690674"/>
          </a:xfrm>
          <a:prstGeom prst="rect">
            <a:avLst/>
          </a:prstGeom>
        </p:spPr>
      </p:pic>
    </p:spTree>
    <p:extLst>
      <p:ext uri="{BB962C8B-B14F-4D97-AF65-F5344CB8AC3E}">
        <p14:creationId xmlns:p14="http://schemas.microsoft.com/office/powerpoint/2010/main" val="2350751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sz="2400" dirty="0"/>
              <a:t>WHOIS1 Recs #12-14: Internationalized Domain Names </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841616"/>
            <a:ext cx="3803100" cy="5524589"/>
          </a:xfrm>
          <a:prstGeom prst="rect">
            <a:avLst/>
          </a:prstGeom>
          <a:noFill/>
        </p:spPr>
        <p:txBody>
          <a:bodyPr wrap="square" lIns="0" tIns="0" rIns="0" bIns="0" rtlCol="0">
            <a:spAutoFit/>
          </a:bodyPr>
          <a:lstStyle/>
          <a:p>
            <a:r>
              <a:rPr lang="en-US" b="1" dirty="0">
                <a:cs typeface="Source Sans Pro"/>
              </a:rPr>
              <a:t>Gap Assessment</a:t>
            </a:r>
          </a:p>
          <a:p>
            <a:endParaRPr lang="en-US" sz="1700" b="1" dirty="0">
              <a:cs typeface="Source Sans Pro"/>
            </a:endParaRPr>
          </a:p>
          <a:p>
            <a:pPr marL="285750" lvl="0" indent="-285750">
              <a:buFont typeface="Arial" panose="020B0604020202020204" pitchFamily="34" charset="0"/>
              <a:buChar char="•"/>
            </a:pPr>
            <a:r>
              <a:rPr lang="en-US" sz="1700" dirty="0"/>
              <a:t>Subsection 2 (Topic) does not appear to define key questions that the Subgroup tried to answer</a:t>
            </a:r>
            <a:br>
              <a:rPr lang="en-US" sz="1700" dirty="0"/>
            </a:br>
            <a:endParaRPr lang="en-US" sz="1700" dirty="0"/>
          </a:p>
          <a:p>
            <a:pPr marL="285750" lvl="0" indent="-285750">
              <a:buFont typeface="Arial" panose="020B0604020202020204" pitchFamily="34" charset="0"/>
              <a:buChar char="•"/>
            </a:pPr>
            <a:r>
              <a:rPr lang="en-US" sz="1700" dirty="0"/>
              <a:t>As such Subsection 4 (Findings/Analysis) cannot tie back to key questions</a:t>
            </a:r>
            <a:br>
              <a:rPr lang="en-US" sz="1700" dirty="0"/>
            </a:br>
            <a:endParaRPr lang="en-US" sz="1700" dirty="0"/>
          </a:p>
          <a:p>
            <a:pPr marL="285750" lvl="0" indent="-285750">
              <a:buFont typeface="Arial" panose="020B0604020202020204" pitchFamily="34" charset="0"/>
              <a:buChar char="•"/>
            </a:pPr>
            <a:r>
              <a:rPr lang="en-US" sz="1700" dirty="0"/>
              <a:t>Subsection 5 (Problem/Issue) states a finding but does not really explain the problem caused by that finding.</a:t>
            </a:r>
            <a:br>
              <a:rPr lang="en-US" sz="1700" dirty="0"/>
            </a:br>
            <a:r>
              <a:rPr lang="en-US" sz="1700" dirty="0"/>
              <a:t>Expand to briefly state the problem, explain why it is a problem, and identify who is affected.</a:t>
            </a:r>
            <a:br>
              <a:rPr lang="en-US" sz="1700" dirty="0"/>
            </a:br>
            <a:endParaRPr lang="en-US" sz="1700" dirty="0"/>
          </a:p>
          <a:p>
            <a:pPr marL="285750" lvl="0" indent="-285750">
              <a:buFont typeface="Arial" panose="020B0604020202020204" pitchFamily="34" charset="0"/>
              <a:buChar char="•"/>
            </a:pPr>
            <a:r>
              <a:rPr lang="en-US" sz="1700" dirty="0"/>
              <a:t>Recommendation in Subsection 6 needs to be fleshed out and made specific &amp; measurable</a:t>
            </a:r>
            <a:endParaRPr lang="en-US" sz="1700" dirty="0">
              <a:cs typeface="Source Sans Pro"/>
            </a:endParaRPr>
          </a:p>
          <a:p>
            <a:pPr marL="742950" lvl="1" indent="-285750">
              <a:buFont typeface="Arial" panose="020B0604020202020204" pitchFamily="34" charset="0"/>
              <a:buChar char="•"/>
            </a:pPr>
            <a:endParaRPr lang="en-US" dirty="0">
              <a:cs typeface="Source Sans Pro"/>
            </a:endParaRPr>
          </a:p>
        </p:txBody>
      </p:sp>
      <p:pic>
        <p:nvPicPr>
          <p:cNvPr id="4" name="Picture 3">
            <a:extLst>
              <a:ext uri="{FF2B5EF4-FFF2-40B4-BE49-F238E27FC236}">
                <a16:creationId xmlns:a16="http://schemas.microsoft.com/office/drawing/2014/main" id="{11E94B6A-C755-9449-B74D-6D4785FFF191}"/>
              </a:ext>
            </a:extLst>
          </p:cNvPr>
          <p:cNvPicPr>
            <a:picLocks noChangeAspect="1"/>
          </p:cNvPicPr>
          <p:nvPr/>
        </p:nvPicPr>
        <p:blipFill>
          <a:blip r:embed="rId2"/>
          <a:stretch>
            <a:fillRect/>
          </a:stretch>
        </p:blipFill>
        <p:spPr>
          <a:xfrm>
            <a:off x="4381379" y="631147"/>
            <a:ext cx="4048170" cy="5664721"/>
          </a:xfrm>
          <a:prstGeom prst="rect">
            <a:avLst/>
          </a:prstGeom>
        </p:spPr>
      </p:pic>
    </p:spTree>
    <p:extLst>
      <p:ext uri="{BB962C8B-B14F-4D97-AF65-F5344CB8AC3E}">
        <p14:creationId xmlns:p14="http://schemas.microsoft.com/office/powerpoint/2010/main" val="31182389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D441-2B0A-5645-9E4F-B3111256BBA1}"/>
              </a:ext>
            </a:extLst>
          </p:cNvPr>
          <p:cNvSpPr>
            <a:spLocks noGrp="1"/>
          </p:cNvSpPr>
          <p:nvPr>
            <p:ph type="title"/>
          </p:nvPr>
        </p:nvSpPr>
        <p:spPr/>
        <p:txBody>
          <a:bodyPr/>
          <a:lstStyle/>
          <a:p>
            <a:r>
              <a:rPr lang="en-US" dirty="0"/>
              <a:t>Brainstorming on Content of Executive Summary</a:t>
            </a:r>
          </a:p>
        </p:txBody>
      </p:sp>
      <p:sp>
        <p:nvSpPr>
          <p:cNvPr id="3" name="Text Placeholder 2">
            <a:extLst>
              <a:ext uri="{FF2B5EF4-FFF2-40B4-BE49-F238E27FC236}">
                <a16:creationId xmlns:a16="http://schemas.microsoft.com/office/drawing/2014/main" id="{0D45556D-1441-3D43-B2C6-335B9CE77975}"/>
              </a:ext>
            </a:extLst>
          </p:cNvPr>
          <p:cNvSpPr>
            <a:spLocks noGrp="1"/>
          </p:cNvSpPr>
          <p:nvPr>
            <p:ph type="body" sz="quarter" idx="11"/>
          </p:nvPr>
        </p:nvSpPr>
        <p:spPr/>
        <p:txBody>
          <a:bodyPr/>
          <a:lstStyle/>
          <a:p>
            <a:endParaRPr lang="en-US" dirty="0"/>
          </a:p>
          <a:p>
            <a:r>
              <a:rPr lang="en-US" dirty="0"/>
              <a:t>Presenters: Review Team Leadership &amp; ICANN org</a:t>
            </a:r>
          </a:p>
        </p:txBody>
      </p:sp>
    </p:spTree>
    <p:extLst>
      <p:ext uri="{BB962C8B-B14F-4D97-AF65-F5344CB8AC3E}">
        <p14:creationId xmlns:p14="http://schemas.microsoft.com/office/powerpoint/2010/main" val="1775981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Adjust (as Needed) Structure of Report (e.g. Merge Sections etc.)</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endParaRPr lang="en-US" dirty="0"/>
          </a:p>
          <a:p>
            <a:r>
              <a:rPr lang="en-US" dirty="0"/>
              <a:t>Presenters: Review Team Leadership</a:t>
            </a:r>
          </a:p>
          <a:p>
            <a:endParaRPr lang="en-US" dirty="0"/>
          </a:p>
          <a:p>
            <a:r>
              <a:rPr lang="en-US" dirty="0"/>
              <a:t>Draft Report on Wiki Page: </a:t>
            </a:r>
            <a:r>
              <a:rPr lang="en-US" dirty="0">
                <a:hlinkClick r:id="rId2"/>
              </a:rPr>
              <a:t>https://community.icann.org/x/cyQFBQ</a:t>
            </a:r>
            <a:endParaRPr lang="en-US" dirty="0"/>
          </a:p>
          <a:p>
            <a:endParaRPr lang="en-US" dirty="0"/>
          </a:p>
        </p:txBody>
      </p:sp>
    </p:spTree>
    <p:extLst>
      <p:ext uri="{BB962C8B-B14F-4D97-AF65-F5344CB8AC3E}">
        <p14:creationId xmlns:p14="http://schemas.microsoft.com/office/powerpoint/2010/main" val="41825146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Adjust (as Needed) Structure of Report</a:t>
            </a:r>
          </a:p>
        </p:txBody>
      </p:sp>
      <p:sp>
        <p:nvSpPr>
          <p:cNvPr id="3" name="Rectangle 2">
            <a:extLst>
              <a:ext uri="{FF2B5EF4-FFF2-40B4-BE49-F238E27FC236}">
                <a16:creationId xmlns:a16="http://schemas.microsoft.com/office/drawing/2014/main" id="{2C0765B9-90CC-ED46-9E3F-543CC53B1B82}"/>
              </a:ext>
            </a:extLst>
          </p:cNvPr>
          <p:cNvSpPr/>
          <p:nvPr/>
        </p:nvSpPr>
        <p:spPr>
          <a:xfrm>
            <a:off x="374904" y="785465"/>
            <a:ext cx="8266177" cy="646331"/>
          </a:xfrm>
          <a:prstGeom prst="rect">
            <a:avLst/>
          </a:prstGeom>
          <a:ln>
            <a:solidFill>
              <a:schemeClr val="accent3">
                <a:lumMod val="50000"/>
              </a:schemeClr>
            </a:solidFill>
          </a:ln>
        </p:spPr>
        <p:txBody>
          <a:bodyPr wrap="square">
            <a:spAutoFit/>
          </a:bodyPr>
          <a:lstStyle/>
          <a:p>
            <a:r>
              <a:rPr lang="en-US" b="1" i="1" dirty="0">
                <a:solidFill>
                  <a:schemeClr val="accent3">
                    <a:lumMod val="75000"/>
                  </a:schemeClr>
                </a:solidFill>
              </a:rPr>
              <a:t>Refer to:</a:t>
            </a:r>
          </a:p>
          <a:p>
            <a:pPr marL="285750" indent="-285750">
              <a:buFontTx/>
              <a:buChar char="-"/>
            </a:pPr>
            <a:r>
              <a:rPr lang="en-US" b="1" i="1" dirty="0">
                <a:solidFill>
                  <a:schemeClr val="accent3">
                    <a:lumMod val="75000"/>
                  </a:schemeClr>
                </a:solidFill>
              </a:rPr>
              <a:t>Draft Report Table of Contents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04" y="1472184"/>
            <a:ext cx="3484790" cy="515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051" y="1472184"/>
            <a:ext cx="3369800" cy="508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304" y="1472184"/>
            <a:ext cx="1677353" cy="1061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8885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6354B8-37DC-194C-84AD-16AF69C9AB4F}"/>
              </a:ext>
            </a:extLst>
          </p:cNvPr>
          <p:cNvSpPr>
            <a:spLocks noGrp="1"/>
          </p:cNvSpPr>
          <p:nvPr>
            <p:ph type="title"/>
          </p:nvPr>
        </p:nvSpPr>
        <p:spPr/>
        <p:txBody>
          <a:bodyPr/>
          <a:lstStyle/>
          <a:p>
            <a:r>
              <a:rPr lang="en-US" dirty="0"/>
              <a:t>Review Work Plan</a:t>
            </a:r>
          </a:p>
        </p:txBody>
      </p:sp>
      <p:sp>
        <p:nvSpPr>
          <p:cNvPr id="4" name="Text Placeholder 3">
            <a:extLst>
              <a:ext uri="{FF2B5EF4-FFF2-40B4-BE49-F238E27FC236}">
                <a16:creationId xmlns:a16="http://schemas.microsoft.com/office/drawing/2014/main" id="{E26608D0-DBC1-1E46-ADF6-DB6E839ABAB7}"/>
              </a:ext>
            </a:extLst>
          </p:cNvPr>
          <p:cNvSpPr>
            <a:spLocks noGrp="1"/>
          </p:cNvSpPr>
          <p:nvPr>
            <p:ph type="body" sz="quarter" idx="11"/>
          </p:nvPr>
        </p:nvSpPr>
        <p:spPr/>
        <p:txBody>
          <a:bodyPr/>
          <a:lstStyle/>
          <a:p>
            <a:endParaRPr lang="en-US" dirty="0"/>
          </a:p>
          <a:p>
            <a:r>
              <a:rPr lang="en-US" dirty="0"/>
              <a:t>Presenters: Review Team Leadership</a:t>
            </a:r>
          </a:p>
        </p:txBody>
      </p:sp>
    </p:spTree>
    <p:extLst>
      <p:ext uri="{BB962C8B-B14F-4D97-AF65-F5344CB8AC3E}">
        <p14:creationId xmlns:p14="http://schemas.microsoft.com/office/powerpoint/2010/main" val="975098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Current Work Plan	&amp; Deliverables</a:t>
            </a:r>
          </a:p>
        </p:txBody>
      </p:sp>
      <p:graphicFrame>
        <p:nvGraphicFramePr>
          <p:cNvPr id="3" name="Table 2">
            <a:extLst>
              <a:ext uri="{FF2B5EF4-FFF2-40B4-BE49-F238E27FC236}">
                <a16:creationId xmlns:a16="http://schemas.microsoft.com/office/drawing/2014/main" id="{2EFB3CE1-EC16-2A43-A255-8B4208E41752}"/>
              </a:ext>
            </a:extLst>
          </p:cNvPr>
          <p:cNvGraphicFramePr>
            <a:graphicFrameLocks noGrp="1"/>
          </p:cNvGraphicFramePr>
          <p:nvPr>
            <p:extLst/>
          </p:nvPr>
        </p:nvGraphicFramePr>
        <p:xfrm>
          <a:off x="374904" y="684750"/>
          <a:ext cx="8266177" cy="3644369"/>
        </p:xfrm>
        <a:graphic>
          <a:graphicData uri="http://schemas.openxmlformats.org/drawingml/2006/table">
            <a:tbl>
              <a:tblPr firstRow="1" bandRow="1">
                <a:tableStyleId>{F5AB1C69-6EDB-4FF4-983F-18BD219EF322}</a:tableStyleId>
              </a:tblPr>
              <a:tblGrid>
                <a:gridCol w="1983944">
                  <a:extLst>
                    <a:ext uri="{9D8B030D-6E8A-4147-A177-3AD203B41FA5}">
                      <a16:colId xmlns:a16="http://schemas.microsoft.com/office/drawing/2014/main" val="3175032234"/>
                    </a:ext>
                  </a:extLst>
                </a:gridCol>
                <a:gridCol w="6282233">
                  <a:extLst>
                    <a:ext uri="{9D8B030D-6E8A-4147-A177-3AD203B41FA5}">
                      <a16:colId xmlns:a16="http://schemas.microsoft.com/office/drawing/2014/main" val="3235397131"/>
                    </a:ext>
                  </a:extLst>
                </a:gridCol>
              </a:tblGrid>
              <a:tr h="536654">
                <a:tc>
                  <a:txBody>
                    <a:bodyPr/>
                    <a:lstStyle/>
                    <a:p>
                      <a:pPr algn="ctr"/>
                      <a:r>
                        <a:rPr lang="en-US" sz="1600" dirty="0"/>
                        <a:t>DATE *</a:t>
                      </a:r>
                    </a:p>
                  </a:txBody>
                  <a:tcPr anchor="ctr"/>
                </a:tc>
                <a:tc>
                  <a:txBody>
                    <a:bodyPr/>
                    <a:lstStyle/>
                    <a:p>
                      <a:pPr algn="ctr"/>
                      <a:r>
                        <a:rPr lang="en-US" sz="1600" dirty="0"/>
                        <a:t>DELIVERABLE*</a:t>
                      </a:r>
                    </a:p>
                  </a:txBody>
                  <a:tcPr anchor="ctr"/>
                </a:tc>
                <a:extLst>
                  <a:ext uri="{0D108BD9-81ED-4DB2-BD59-A6C34878D82A}">
                    <a16:rowId xmlns:a16="http://schemas.microsoft.com/office/drawing/2014/main" val="175823917"/>
                  </a:ext>
                </a:extLst>
              </a:tr>
              <a:tr h="527990">
                <a:tc>
                  <a:txBody>
                    <a:bodyPr/>
                    <a:lstStyle/>
                    <a:p>
                      <a:pPr algn="ctr"/>
                      <a:r>
                        <a:rPr lang="en-US" sz="1800" dirty="0"/>
                        <a:t>By 31 July </a:t>
                      </a:r>
                    </a:p>
                  </a:txBody>
                  <a:tcPr anchor="ctr"/>
                </a:tc>
                <a:tc>
                  <a:txBody>
                    <a:bodyPr/>
                    <a:lstStyle/>
                    <a:p>
                      <a:r>
                        <a:rPr lang="en-US" sz="1800" dirty="0"/>
                        <a:t>Approve draft report for public comment </a:t>
                      </a:r>
                    </a:p>
                  </a:txBody>
                  <a:tcPr anchor="ctr"/>
                </a:tc>
                <a:extLst>
                  <a:ext uri="{0D108BD9-81ED-4DB2-BD59-A6C34878D82A}">
                    <a16:rowId xmlns:a16="http://schemas.microsoft.com/office/drawing/2014/main" val="3134934688"/>
                  </a:ext>
                </a:extLst>
              </a:tr>
              <a:tr h="679714">
                <a:tc>
                  <a:txBody>
                    <a:bodyPr/>
                    <a:lstStyle/>
                    <a:p>
                      <a:pPr algn="ctr"/>
                      <a:r>
                        <a:rPr lang="en-US" sz="1800" dirty="0"/>
                        <a:t>7 August – 5 October</a:t>
                      </a:r>
                    </a:p>
                  </a:txBody>
                  <a:tcPr anchor="ctr"/>
                </a:tc>
                <a:tc>
                  <a:txBody>
                    <a:bodyPr/>
                    <a:lstStyle/>
                    <a:p>
                      <a:r>
                        <a:rPr lang="en-US" sz="1800" dirty="0"/>
                        <a:t>Public comment on Draft Report </a:t>
                      </a:r>
                    </a:p>
                  </a:txBody>
                  <a:tcPr anchor="ctr"/>
                </a:tc>
                <a:extLst>
                  <a:ext uri="{0D108BD9-81ED-4DB2-BD59-A6C34878D82A}">
                    <a16:rowId xmlns:a16="http://schemas.microsoft.com/office/drawing/2014/main" val="2294674062"/>
                  </a:ext>
                </a:extLst>
              </a:tr>
              <a:tr h="598148">
                <a:tc>
                  <a:txBody>
                    <a:bodyPr/>
                    <a:lstStyle/>
                    <a:p>
                      <a:pPr algn="ctr"/>
                      <a:r>
                        <a:rPr lang="en-US" sz="1800" dirty="0"/>
                        <a:t>By 26 October</a:t>
                      </a:r>
                    </a:p>
                  </a:txBody>
                  <a:tcPr anchor="ctr"/>
                </a:tc>
                <a:tc>
                  <a:txBody>
                    <a:bodyPr/>
                    <a:lstStyle/>
                    <a:p>
                      <a:pPr marL="0" indent="0">
                        <a:buFont typeface="Arial" panose="020B0604020202020204" pitchFamily="34" charset="0"/>
                        <a:buNone/>
                      </a:pPr>
                      <a:r>
                        <a:rPr lang="en-US" sz="1800" dirty="0"/>
                        <a:t>Adopt public comment summary for publication</a:t>
                      </a:r>
                    </a:p>
                  </a:txBody>
                  <a:tcPr anchor="ctr"/>
                </a:tc>
                <a:extLst>
                  <a:ext uri="{0D108BD9-81ED-4DB2-BD59-A6C34878D82A}">
                    <a16:rowId xmlns:a16="http://schemas.microsoft.com/office/drawing/2014/main" val="1731194090"/>
                  </a:ext>
                </a:extLst>
              </a:tr>
              <a:tr h="598148">
                <a:tc>
                  <a:txBody>
                    <a:bodyPr/>
                    <a:lstStyle/>
                    <a:p>
                      <a:pPr algn="ctr"/>
                      <a:r>
                        <a:rPr lang="en-US" sz="1800" dirty="0"/>
                        <a:t>By 30 November</a:t>
                      </a:r>
                    </a:p>
                  </a:txBody>
                  <a:tcPr anchor="ctr"/>
                </a:tc>
                <a:tc>
                  <a:txBody>
                    <a:bodyPr/>
                    <a:lstStyle/>
                    <a:p>
                      <a:pPr marL="0" indent="0">
                        <a:buFont typeface="Arial" panose="020B0604020202020204" pitchFamily="34" charset="0"/>
                        <a:buNone/>
                      </a:pPr>
                      <a:r>
                        <a:rPr lang="en-US" sz="1800" dirty="0"/>
                        <a:t>Update recommendations and report based on public comment</a:t>
                      </a:r>
                    </a:p>
                  </a:txBody>
                  <a:tcPr anchor="ctr"/>
                </a:tc>
                <a:extLst>
                  <a:ext uri="{0D108BD9-81ED-4DB2-BD59-A6C34878D82A}">
                    <a16:rowId xmlns:a16="http://schemas.microsoft.com/office/drawing/2014/main" val="2575002155"/>
                  </a:ext>
                </a:extLst>
              </a:tr>
              <a:tr h="661783">
                <a:tc>
                  <a:txBody>
                    <a:bodyPr/>
                    <a:lstStyle/>
                    <a:p>
                      <a:pPr algn="ctr"/>
                      <a:r>
                        <a:rPr lang="en-US" sz="1800" dirty="0"/>
                        <a:t>By 21 December</a:t>
                      </a:r>
                    </a:p>
                  </a:txBody>
                  <a:tcPr anchor="ctr"/>
                </a:tc>
                <a:tc>
                  <a:txBody>
                    <a:bodyPr/>
                    <a:lstStyle/>
                    <a:p>
                      <a:pPr marL="0" indent="0">
                        <a:buFont typeface="Arial" panose="020B0604020202020204" pitchFamily="34" charset="0"/>
                        <a:buNone/>
                      </a:pPr>
                      <a:r>
                        <a:rPr lang="en-US" sz="1800" dirty="0"/>
                        <a:t>Approve final findings and recommendations for submission to ICANN Board</a:t>
                      </a:r>
                    </a:p>
                  </a:txBody>
                  <a:tcPr anchor="ctr"/>
                </a:tc>
                <a:extLst>
                  <a:ext uri="{0D108BD9-81ED-4DB2-BD59-A6C34878D82A}">
                    <a16:rowId xmlns:a16="http://schemas.microsoft.com/office/drawing/2014/main" val="318449471"/>
                  </a:ext>
                </a:extLst>
              </a:tr>
            </a:tbl>
          </a:graphicData>
        </a:graphic>
      </p:graphicFrame>
      <p:sp>
        <p:nvSpPr>
          <p:cNvPr id="7" name="Rectangle 6">
            <a:extLst>
              <a:ext uri="{FF2B5EF4-FFF2-40B4-BE49-F238E27FC236}">
                <a16:creationId xmlns:a16="http://schemas.microsoft.com/office/drawing/2014/main" id="{B6603C8A-0F66-DE41-9C54-303F750C550F}"/>
              </a:ext>
            </a:extLst>
          </p:cNvPr>
          <p:cNvSpPr/>
          <p:nvPr/>
        </p:nvSpPr>
        <p:spPr>
          <a:xfrm>
            <a:off x="374904" y="4718884"/>
            <a:ext cx="8266177" cy="646331"/>
          </a:xfrm>
          <a:prstGeom prst="rect">
            <a:avLst/>
          </a:prstGeom>
          <a:ln>
            <a:solidFill>
              <a:schemeClr val="accent3">
                <a:lumMod val="50000"/>
              </a:schemeClr>
            </a:solidFill>
          </a:ln>
        </p:spPr>
        <p:txBody>
          <a:bodyPr wrap="square">
            <a:spAutoFit/>
          </a:bodyPr>
          <a:lstStyle/>
          <a:p>
            <a:r>
              <a:rPr lang="en-US" b="1" i="1" dirty="0">
                <a:solidFill>
                  <a:schemeClr val="accent3">
                    <a:lumMod val="75000"/>
                  </a:schemeClr>
                </a:solidFill>
              </a:rPr>
              <a:t>*Per work plan submitted to ICANN Board on 9 February 2018 and reconfirmed at Brussels face-to-face meeting #2</a:t>
            </a:r>
          </a:p>
        </p:txBody>
      </p:sp>
      <p:sp>
        <p:nvSpPr>
          <p:cNvPr id="2" name="TextBox 1">
            <a:extLst>
              <a:ext uri="{FF2B5EF4-FFF2-40B4-BE49-F238E27FC236}">
                <a16:creationId xmlns:a16="http://schemas.microsoft.com/office/drawing/2014/main" id="{0161303A-EA36-A543-AA1A-5CFC8BCCD2B7}"/>
              </a:ext>
            </a:extLst>
          </p:cNvPr>
          <p:cNvSpPr txBox="1"/>
          <p:nvPr/>
        </p:nvSpPr>
        <p:spPr>
          <a:xfrm>
            <a:off x="374904" y="5616480"/>
            <a:ext cx="8266177" cy="276999"/>
          </a:xfrm>
          <a:prstGeom prst="rect">
            <a:avLst/>
          </a:prstGeom>
          <a:noFill/>
          <a:ln>
            <a:solidFill>
              <a:srgbClr val="FF0000"/>
            </a:solidFill>
          </a:ln>
        </p:spPr>
        <p:txBody>
          <a:bodyPr wrap="square" lIns="0" tIns="0" rIns="0" bIns="0" rtlCol="0">
            <a:spAutoFit/>
          </a:bodyPr>
          <a:lstStyle/>
          <a:p>
            <a:r>
              <a:rPr lang="en-US" b="1" dirty="0">
                <a:solidFill>
                  <a:srgbClr val="FF0000"/>
                </a:solidFill>
              </a:rPr>
              <a:t>Any adjustments needed? </a:t>
            </a:r>
          </a:p>
        </p:txBody>
      </p:sp>
    </p:spTree>
    <p:extLst>
      <p:ext uri="{BB962C8B-B14F-4D97-AF65-F5344CB8AC3E}">
        <p14:creationId xmlns:p14="http://schemas.microsoft.com/office/powerpoint/2010/main" val="40176886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Parking Lot for Items that Require Further Discussion</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r>
              <a:rPr lang="en-US" dirty="0"/>
              <a:t>Presenters: Review Team Leadership</a:t>
            </a:r>
          </a:p>
        </p:txBody>
      </p:sp>
    </p:spTree>
    <p:extLst>
      <p:ext uri="{BB962C8B-B14F-4D97-AF65-F5344CB8AC3E}">
        <p14:creationId xmlns:p14="http://schemas.microsoft.com/office/powerpoint/2010/main" val="47193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8032968"/>
          </a:xfrm>
          <a:prstGeom prst="rect">
            <a:avLst/>
          </a:prstGeom>
          <a:noFill/>
        </p:spPr>
        <p:txBody>
          <a:bodyPr wrap="square" lIns="0" tIns="0" rIns="0" bIns="0" rtlCol="0">
            <a:spAutoFit/>
          </a:bodyPr>
          <a:lstStyle/>
          <a:p>
            <a:r>
              <a:rPr lang="en-US" b="1" dirty="0">
                <a:cs typeface="Source Sans Pro"/>
              </a:rPr>
              <a:t>Law Enforcement Needs</a:t>
            </a:r>
          </a:p>
          <a:p>
            <a:endParaRPr lang="en-US" b="1" dirty="0">
              <a:cs typeface="Source Sans Pro"/>
            </a:endParaRPr>
          </a:p>
          <a:p>
            <a:r>
              <a:rPr lang="en-US" dirty="0">
                <a:solidFill>
                  <a:srgbClr val="C00000"/>
                </a:solidFill>
              </a:rPr>
              <a:t>DECISION REACHED - Reopen survey to collect additional responses; defer discussion of results (and issues/recommendations) until final survey close to avoid influencing respondents</a:t>
            </a:r>
          </a:p>
          <a:p>
            <a:endParaRPr lang="en-US" dirty="0">
              <a:solidFill>
                <a:srgbClr val="C00000"/>
              </a:solidFill>
            </a:endParaRPr>
          </a:p>
          <a:p>
            <a:r>
              <a:rPr lang="en-US" dirty="0">
                <a:solidFill>
                  <a:schemeClr val="accent1">
                    <a:lumMod val="50000"/>
                  </a:schemeClr>
                </a:solidFill>
              </a:rPr>
              <a:t>ACTION ITEM - </a:t>
            </a:r>
            <a:r>
              <a:rPr lang="en-US" dirty="0" err="1">
                <a:solidFill>
                  <a:schemeClr val="accent1">
                    <a:lumMod val="50000"/>
                  </a:schemeClr>
                </a:solidFill>
              </a:rPr>
              <a:t>Cathrin</a:t>
            </a:r>
            <a:r>
              <a:rPr lang="en-US" dirty="0">
                <a:solidFill>
                  <a:schemeClr val="accent1">
                    <a:lumMod val="50000"/>
                  </a:schemeClr>
                </a:solidFill>
              </a:rPr>
              <a:t> to draft methodology and findings for RT review before 6 August plenary call, keeping findings confidential until the survey closes</a:t>
            </a:r>
          </a:p>
          <a:p>
            <a:endParaRPr lang="en-US" dirty="0">
              <a:solidFill>
                <a:schemeClr val="accent1">
                  <a:lumMod val="50000"/>
                </a:schemeClr>
              </a:solidFill>
            </a:endParaRPr>
          </a:p>
          <a:p>
            <a:r>
              <a:rPr lang="en-US" dirty="0">
                <a:solidFill>
                  <a:schemeClr val="accent1">
                    <a:lumMod val="50000"/>
                  </a:schemeClr>
                </a:solidFill>
              </a:rPr>
              <a:t>ACTION ITEM (COMPLETED) - ICANN Org to investigate geographic distribution of responses to date and provide any available information to the subgroup, enabling additional targeted outreach by subgroup members to under-represented areas</a:t>
            </a:r>
          </a:p>
          <a:p>
            <a:endParaRPr lang="en-US" dirty="0">
              <a:solidFill>
                <a:schemeClr val="accent1">
                  <a:lumMod val="50000"/>
                </a:schemeClr>
              </a:solidFill>
            </a:endParaRPr>
          </a:p>
          <a:p>
            <a:r>
              <a:rPr lang="en-US" dirty="0">
                <a:solidFill>
                  <a:srgbClr val="C00000"/>
                </a:solidFill>
              </a:rPr>
              <a:t>DECISION REACHED (REFLECTED IN SURVEY)- New deadline for survey - August 6 - 23:59 UTC.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33191582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049000-6541-E64D-94D0-B63E8F41AF44}"/>
              </a:ext>
            </a:extLst>
          </p:cNvPr>
          <p:cNvSpPr>
            <a:spLocks noGrp="1"/>
          </p:cNvSpPr>
          <p:nvPr>
            <p:ph type="title"/>
          </p:nvPr>
        </p:nvSpPr>
        <p:spPr/>
        <p:txBody>
          <a:bodyPr/>
          <a:lstStyle/>
          <a:p>
            <a:r>
              <a:rPr lang="en-US" dirty="0"/>
              <a:t>Face-to-Face Meeting #3 Wrap-Up</a:t>
            </a:r>
          </a:p>
        </p:txBody>
      </p:sp>
      <p:sp>
        <p:nvSpPr>
          <p:cNvPr id="4" name="Text Placeholder 3">
            <a:extLst>
              <a:ext uri="{FF2B5EF4-FFF2-40B4-BE49-F238E27FC236}">
                <a16:creationId xmlns:a16="http://schemas.microsoft.com/office/drawing/2014/main" id="{64675753-4680-CC42-ABA4-932D28B1C1F7}"/>
              </a:ext>
            </a:extLst>
          </p:cNvPr>
          <p:cNvSpPr>
            <a:spLocks noGrp="1"/>
          </p:cNvSpPr>
          <p:nvPr>
            <p:ph type="body" sz="quarter" idx="11"/>
          </p:nvPr>
        </p:nvSpPr>
        <p:spPr>
          <a:xfrm>
            <a:off x="569078" y="2765533"/>
            <a:ext cx="7907338" cy="927926"/>
          </a:xfrm>
        </p:spPr>
        <p:txBody>
          <a:bodyPr/>
          <a:lstStyle/>
          <a:p>
            <a:endParaRPr lang="en-US" dirty="0"/>
          </a:p>
          <a:p>
            <a:r>
              <a:rPr lang="en-US" dirty="0"/>
              <a:t>Presenters: Review Team Leadership &amp; ICANN org </a:t>
            </a:r>
          </a:p>
        </p:txBody>
      </p:sp>
    </p:spTree>
    <p:extLst>
      <p:ext uri="{BB962C8B-B14F-4D97-AF65-F5344CB8AC3E}">
        <p14:creationId xmlns:p14="http://schemas.microsoft.com/office/powerpoint/2010/main" val="3370027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Face-to-Face Meeting #3 Wrap-Up</a:t>
            </a:r>
          </a:p>
        </p:txBody>
      </p:sp>
      <p:sp>
        <p:nvSpPr>
          <p:cNvPr id="4" name="TextBox 3">
            <a:extLst>
              <a:ext uri="{FF2B5EF4-FFF2-40B4-BE49-F238E27FC236}">
                <a16:creationId xmlns:a16="http://schemas.microsoft.com/office/drawing/2014/main" id="{3935ECAA-AA68-C14F-8B99-AF87594A5A87}"/>
              </a:ext>
            </a:extLst>
          </p:cNvPr>
          <p:cNvSpPr txBox="1"/>
          <p:nvPr/>
        </p:nvSpPr>
        <p:spPr>
          <a:xfrm>
            <a:off x="374904" y="1182624"/>
            <a:ext cx="8071104" cy="38779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b="1" dirty="0">
                <a:cs typeface="Source Sans Pro"/>
              </a:rPr>
              <a:t>Roadmap to publication of Draft Report for Public Comment: </a:t>
            </a:r>
          </a:p>
          <a:p>
            <a:pPr marL="742950" lvl="1" indent="-285750">
              <a:buFont typeface="Arial" panose="020B0604020202020204" pitchFamily="34" charset="0"/>
              <a:buChar char="•"/>
            </a:pPr>
            <a:r>
              <a:rPr lang="en-US" dirty="0">
                <a:cs typeface="Source Sans Pro"/>
              </a:rPr>
              <a:t>Set deadlines for completing outstanding actions and gaps</a:t>
            </a:r>
          </a:p>
          <a:p>
            <a:pPr marL="742950" lvl="1" indent="-285750">
              <a:buFont typeface="Arial" panose="020B0604020202020204" pitchFamily="34" charset="0"/>
              <a:buChar char="•"/>
            </a:pPr>
            <a:r>
              <a:rPr lang="en-US" dirty="0">
                <a:cs typeface="Source Sans Pro"/>
              </a:rPr>
              <a:t>Identify penholders, etc. </a:t>
            </a:r>
          </a:p>
          <a:p>
            <a:endParaRPr lang="en-US" b="1" dirty="0">
              <a:cs typeface="Source Sans Pro"/>
            </a:endParaRPr>
          </a:p>
          <a:p>
            <a:pPr marL="285750" indent="-285750">
              <a:buFont typeface="Arial" panose="020B0604020202020204" pitchFamily="34" charset="0"/>
              <a:buChar char="•"/>
            </a:pPr>
            <a:r>
              <a:rPr lang="en-US" b="1" dirty="0">
                <a:cs typeface="Source Sans Pro"/>
              </a:rPr>
              <a:t>Confirm consensus level and remaining gaps for </a:t>
            </a:r>
          </a:p>
          <a:p>
            <a:pPr marL="742950" lvl="1" indent="-285750">
              <a:buFont typeface="Arial" panose="020B0604020202020204" pitchFamily="34" charset="0"/>
              <a:buChar char="•"/>
            </a:pPr>
            <a:r>
              <a:rPr lang="en-US" dirty="0">
                <a:cs typeface="Source Sans Pro"/>
              </a:rPr>
              <a:t>Each Subgroup’s findings overall</a:t>
            </a:r>
          </a:p>
          <a:p>
            <a:pPr marL="742950" lvl="1" indent="-285750">
              <a:buFont typeface="Arial" panose="020B0604020202020204" pitchFamily="34" charset="0"/>
              <a:buChar char="•"/>
            </a:pPr>
            <a:r>
              <a:rPr lang="en-US" dirty="0">
                <a:cs typeface="Source Sans Pro"/>
              </a:rPr>
              <a:t>Each Recommendation</a:t>
            </a:r>
          </a:p>
          <a:p>
            <a:pPr marL="742950" lvl="1" indent="-285750">
              <a:buFont typeface="Arial" panose="020B0604020202020204" pitchFamily="34" charset="0"/>
              <a:buChar char="•"/>
            </a:pPr>
            <a:r>
              <a:rPr lang="en-US" dirty="0">
                <a:cs typeface="Source Sans Pro"/>
              </a:rPr>
              <a:t>See next slide</a:t>
            </a:r>
          </a:p>
          <a:p>
            <a:pPr marL="285750" indent="-285750">
              <a:buFont typeface="Arial" panose="020B0604020202020204" pitchFamily="34" charset="0"/>
              <a:buChar char="•"/>
            </a:pPr>
            <a:endParaRPr lang="en-US" b="1" dirty="0">
              <a:cs typeface="Source Sans Pro"/>
            </a:endParaRPr>
          </a:p>
          <a:p>
            <a:pPr marL="285750" indent="-285750">
              <a:buFont typeface="Arial" panose="020B0604020202020204" pitchFamily="34" charset="0"/>
              <a:buChar char="•"/>
            </a:pPr>
            <a:r>
              <a:rPr lang="en-US" b="1" dirty="0">
                <a:cs typeface="Source Sans Pro"/>
              </a:rPr>
              <a:t>Confirm action items</a:t>
            </a:r>
          </a:p>
          <a:p>
            <a:endParaRPr lang="en-US" b="1" dirty="0">
              <a:cs typeface="Source Sans Pro"/>
            </a:endParaRPr>
          </a:p>
          <a:p>
            <a:pPr marL="285750" indent="-285750">
              <a:buFont typeface="Arial" panose="020B0604020202020204" pitchFamily="34" charset="0"/>
              <a:buChar char="•"/>
            </a:pPr>
            <a:r>
              <a:rPr lang="en-US" b="1" dirty="0">
                <a:cs typeface="Source Sans Pro"/>
              </a:rPr>
              <a:t>Any other Business</a:t>
            </a:r>
          </a:p>
          <a:p>
            <a:pPr marL="285750" indent="-285750">
              <a:buFont typeface="Arial" panose="020B0604020202020204" pitchFamily="34" charset="0"/>
              <a:buChar char="•"/>
            </a:pPr>
            <a:endParaRPr lang="en-US" b="1" dirty="0">
              <a:cs typeface="Source Sans Pro"/>
            </a:endParaRPr>
          </a:p>
          <a:p>
            <a:pPr marL="285750" indent="-285750">
              <a:buFont typeface="Arial" panose="020B0604020202020204" pitchFamily="34" charset="0"/>
              <a:buChar char="•"/>
            </a:pPr>
            <a:r>
              <a:rPr lang="en-US" b="1" dirty="0">
                <a:cs typeface="Source Sans Pro"/>
              </a:rPr>
              <a:t>Closing remarks</a:t>
            </a:r>
          </a:p>
        </p:txBody>
      </p:sp>
    </p:spTree>
    <p:extLst>
      <p:ext uri="{BB962C8B-B14F-4D97-AF65-F5344CB8AC3E}">
        <p14:creationId xmlns:p14="http://schemas.microsoft.com/office/powerpoint/2010/main" val="33738953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67D9E-B689-4D4B-AD18-9E6D9F41CDF9}"/>
              </a:ext>
            </a:extLst>
          </p:cNvPr>
          <p:cNvSpPr>
            <a:spLocks noGrp="1"/>
          </p:cNvSpPr>
          <p:nvPr>
            <p:ph type="title"/>
          </p:nvPr>
        </p:nvSpPr>
        <p:spPr/>
        <p:txBody>
          <a:bodyPr/>
          <a:lstStyle/>
          <a:p>
            <a:r>
              <a:rPr lang="en-US" dirty="0"/>
              <a:t>Confirm Consensus Level</a:t>
            </a:r>
          </a:p>
        </p:txBody>
      </p:sp>
      <p:graphicFrame>
        <p:nvGraphicFramePr>
          <p:cNvPr id="4" name="Table 3"/>
          <p:cNvGraphicFramePr>
            <a:graphicFrameLocks noGrp="1"/>
          </p:cNvGraphicFramePr>
          <p:nvPr>
            <p:extLst>
              <p:ext uri="{D42A27DB-BD31-4B8C-83A1-F6EECF244321}">
                <p14:modId xmlns:p14="http://schemas.microsoft.com/office/powerpoint/2010/main" val="3460496561"/>
              </p:ext>
            </p:extLst>
          </p:nvPr>
        </p:nvGraphicFramePr>
        <p:xfrm>
          <a:off x="457199" y="2170017"/>
          <a:ext cx="8215817" cy="1249680"/>
        </p:xfrm>
        <a:graphic>
          <a:graphicData uri="http://schemas.openxmlformats.org/drawingml/2006/table">
            <a:tbl>
              <a:tblPr firstRow="1" firstCol="1" bandRow="1">
                <a:tableStyleId>{5C22544A-7EE6-4342-B048-85BDC9FD1C3A}</a:tableStyleId>
              </a:tblPr>
              <a:tblGrid>
                <a:gridCol w="2029969">
                  <a:extLst>
                    <a:ext uri="{9D8B030D-6E8A-4147-A177-3AD203B41FA5}">
                      <a16:colId xmlns:a16="http://schemas.microsoft.com/office/drawing/2014/main" val="20000"/>
                    </a:ext>
                  </a:extLst>
                </a:gridCol>
                <a:gridCol w="516319">
                  <a:extLst>
                    <a:ext uri="{9D8B030D-6E8A-4147-A177-3AD203B41FA5}">
                      <a16:colId xmlns:a16="http://schemas.microsoft.com/office/drawing/2014/main" val="20001"/>
                    </a:ext>
                  </a:extLst>
                </a:gridCol>
                <a:gridCol w="466078">
                  <a:extLst>
                    <a:ext uri="{9D8B030D-6E8A-4147-A177-3AD203B41FA5}">
                      <a16:colId xmlns:a16="http://schemas.microsoft.com/office/drawing/2014/main" val="20002"/>
                    </a:ext>
                  </a:extLst>
                </a:gridCol>
                <a:gridCol w="466078">
                  <a:extLst>
                    <a:ext uri="{9D8B030D-6E8A-4147-A177-3AD203B41FA5}">
                      <a16:colId xmlns:a16="http://schemas.microsoft.com/office/drawing/2014/main" val="20003"/>
                    </a:ext>
                  </a:extLst>
                </a:gridCol>
                <a:gridCol w="466078">
                  <a:extLst>
                    <a:ext uri="{9D8B030D-6E8A-4147-A177-3AD203B41FA5}">
                      <a16:colId xmlns:a16="http://schemas.microsoft.com/office/drawing/2014/main" val="20004"/>
                    </a:ext>
                  </a:extLst>
                </a:gridCol>
                <a:gridCol w="466078">
                  <a:extLst>
                    <a:ext uri="{9D8B030D-6E8A-4147-A177-3AD203B41FA5}">
                      <a16:colId xmlns:a16="http://schemas.microsoft.com/office/drawing/2014/main" val="20005"/>
                    </a:ext>
                  </a:extLst>
                </a:gridCol>
                <a:gridCol w="466078">
                  <a:extLst>
                    <a:ext uri="{9D8B030D-6E8A-4147-A177-3AD203B41FA5}">
                      <a16:colId xmlns:a16="http://schemas.microsoft.com/office/drawing/2014/main" val="20006"/>
                    </a:ext>
                  </a:extLst>
                </a:gridCol>
                <a:gridCol w="465443">
                  <a:extLst>
                    <a:ext uri="{9D8B030D-6E8A-4147-A177-3AD203B41FA5}">
                      <a16:colId xmlns:a16="http://schemas.microsoft.com/office/drawing/2014/main" val="20007"/>
                    </a:ext>
                  </a:extLst>
                </a:gridCol>
                <a:gridCol w="466078">
                  <a:extLst>
                    <a:ext uri="{9D8B030D-6E8A-4147-A177-3AD203B41FA5}">
                      <a16:colId xmlns:a16="http://schemas.microsoft.com/office/drawing/2014/main" val="20008"/>
                    </a:ext>
                  </a:extLst>
                </a:gridCol>
                <a:gridCol w="543306">
                  <a:extLst>
                    <a:ext uri="{9D8B030D-6E8A-4147-A177-3AD203B41FA5}">
                      <a16:colId xmlns:a16="http://schemas.microsoft.com/office/drawing/2014/main" val="20009"/>
                    </a:ext>
                  </a:extLst>
                </a:gridCol>
                <a:gridCol w="466078">
                  <a:extLst>
                    <a:ext uri="{9D8B030D-6E8A-4147-A177-3AD203B41FA5}">
                      <a16:colId xmlns:a16="http://schemas.microsoft.com/office/drawing/2014/main" val="20010"/>
                    </a:ext>
                  </a:extLst>
                </a:gridCol>
                <a:gridCol w="466078">
                  <a:extLst>
                    <a:ext uri="{9D8B030D-6E8A-4147-A177-3AD203B41FA5}">
                      <a16:colId xmlns:a16="http://schemas.microsoft.com/office/drawing/2014/main" val="20011"/>
                    </a:ext>
                  </a:extLst>
                </a:gridCol>
                <a:gridCol w="466078">
                  <a:extLst>
                    <a:ext uri="{9D8B030D-6E8A-4147-A177-3AD203B41FA5}">
                      <a16:colId xmlns:a16="http://schemas.microsoft.com/office/drawing/2014/main" val="20012"/>
                    </a:ext>
                  </a:extLst>
                </a:gridCol>
                <a:gridCol w="466078">
                  <a:extLst>
                    <a:ext uri="{9D8B030D-6E8A-4147-A177-3AD203B41FA5}">
                      <a16:colId xmlns:a16="http://schemas.microsoft.com/office/drawing/2014/main" val="20013"/>
                    </a:ext>
                  </a:extLst>
                </a:gridCol>
              </a:tblGrid>
              <a:tr h="410719">
                <a:tc>
                  <a:txBody>
                    <a:bodyPr/>
                    <a:lstStyle/>
                    <a:p>
                      <a:pPr marL="0" marR="0" algn="l">
                        <a:spcBef>
                          <a:spcPts val="0"/>
                        </a:spcBef>
                        <a:spcAft>
                          <a:spcPts val="0"/>
                        </a:spcAft>
                      </a:pPr>
                      <a:r>
                        <a:rPr lang="en-US" sz="1100" dirty="0">
                          <a:effectLst/>
                        </a:rPr>
                        <a:t>Confirm for each </a:t>
                      </a:r>
                      <a:br>
                        <a:rPr lang="en-US" sz="1100" dirty="0">
                          <a:effectLst/>
                        </a:rPr>
                      </a:br>
                      <a:r>
                        <a:rPr lang="en-US" sz="1100" dirty="0">
                          <a:effectLst/>
                        </a:rPr>
                        <a:t>Subgroup Report</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R1</a:t>
                      </a:r>
                      <a:br>
                        <a:rPr lang="en-US" sz="1100" dirty="0">
                          <a:effectLst/>
                        </a:rPr>
                      </a:br>
                      <a:r>
                        <a:rPr lang="en-US" sz="800" dirty="0">
                          <a:effectLst/>
                        </a:rPr>
                        <a:t>Strat</a:t>
                      </a:r>
                      <a:br>
                        <a:rPr lang="en-US" sz="800" dirty="0">
                          <a:effectLst/>
                        </a:rPr>
                      </a:br>
                      <a:r>
                        <a:rPr lang="en-US" sz="800" dirty="0">
                          <a:effectLst/>
                        </a:rPr>
                        <a:t>Priority</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R2</a:t>
                      </a:r>
                      <a:br>
                        <a:rPr lang="en-US" sz="1100" dirty="0">
                          <a:effectLst/>
                        </a:rPr>
                      </a:br>
                      <a:r>
                        <a:rPr lang="en-US" sz="800" dirty="0">
                          <a:effectLst/>
                        </a:rPr>
                        <a:t>Single</a:t>
                      </a:r>
                      <a:br>
                        <a:rPr lang="en-US" sz="800" dirty="0">
                          <a:effectLst/>
                        </a:rPr>
                      </a:br>
                      <a:r>
                        <a:rPr lang="en-US" sz="800" dirty="0">
                          <a:effectLst/>
                        </a:rPr>
                        <a:t>Policy</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R3 </a:t>
                      </a:r>
                      <a:br>
                        <a:rPr lang="en-US" sz="1100" dirty="0">
                          <a:effectLst/>
                        </a:rPr>
                      </a:br>
                      <a:r>
                        <a:rPr lang="en-US" sz="800" dirty="0">
                          <a:effectLst/>
                        </a:rPr>
                        <a:t>Out</a:t>
                      </a:r>
                      <a:br>
                        <a:rPr lang="en-US" sz="800" dirty="0">
                          <a:effectLst/>
                        </a:rPr>
                      </a:br>
                      <a:r>
                        <a:rPr lang="en-US" sz="800" dirty="0">
                          <a:effectLst/>
                        </a:rPr>
                        <a:t>reach</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R4 </a:t>
                      </a:r>
                      <a:br>
                        <a:rPr lang="en-US" sz="1100" dirty="0">
                          <a:effectLst/>
                        </a:rPr>
                      </a:br>
                      <a:r>
                        <a:rPr lang="en-US" sz="800" dirty="0">
                          <a:effectLst/>
                        </a:rPr>
                        <a:t>Comp</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R5 </a:t>
                      </a:r>
                      <a:br>
                        <a:rPr lang="en-US" sz="1100" dirty="0">
                          <a:effectLst/>
                        </a:rPr>
                      </a:br>
                      <a:r>
                        <a:rPr lang="en-US" sz="800" dirty="0">
                          <a:effectLst/>
                        </a:rPr>
                        <a:t>Accur</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R10 </a:t>
                      </a:r>
                      <a:br>
                        <a:rPr lang="en-US" sz="1100" dirty="0">
                          <a:effectLst/>
                        </a:rPr>
                      </a:br>
                      <a:r>
                        <a:rPr lang="en-US" sz="800" dirty="0">
                          <a:effectLst/>
                        </a:rPr>
                        <a:t>P/P</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R11 </a:t>
                      </a:r>
                      <a:br>
                        <a:rPr lang="en-US" sz="1100" dirty="0">
                          <a:effectLst/>
                        </a:rPr>
                      </a:br>
                      <a:r>
                        <a:rPr lang="en-US" sz="800" dirty="0">
                          <a:effectLst/>
                        </a:rPr>
                        <a:t>Comm</a:t>
                      </a:r>
                      <a:br>
                        <a:rPr lang="en-US" sz="800" dirty="0">
                          <a:effectLst/>
                        </a:rPr>
                      </a:br>
                      <a:r>
                        <a:rPr lang="en-US" sz="800" dirty="0">
                          <a:effectLst/>
                        </a:rPr>
                        <a:t>I/F</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R12 </a:t>
                      </a:r>
                      <a:br>
                        <a:rPr lang="en-US" sz="1100" dirty="0">
                          <a:effectLst/>
                        </a:rPr>
                      </a:br>
                      <a:r>
                        <a:rPr lang="en-US" sz="800" dirty="0">
                          <a:effectLst/>
                        </a:rPr>
                        <a:t>IDN</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R15</a:t>
                      </a:r>
                      <a:br>
                        <a:rPr lang="en-US" sz="1100" dirty="0">
                          <a:effectLst/>
                        </a:rPr>
                      </a:br>
                      <a:r>
                        <a:rPr lang="en-US" sz="800" dirty="0">
                          <a:effectLst/>
                        </a:rPr>
                        <a:t>Plans &amp;</a:t>
                      </a:r>
                      <a:br>
                        <a:rPr lang="en-US" sz="800" dirty="0">
                          <a:effectLst/>
                        </a:rPr>
                      </a:br>
                      <a:r>
                        <a:rPr lang="en-US" sz="800" dirty="0">
                          <a:effectLst/>
                        </a:rPr>
                        <a:t>Reports</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2 </a:t>
                      </a:r>
                      <a:br>
                        <a:rPr lang="en-US" sz="1100" dirty="0">
                          <a:effectLst/>
                        </a:rPr>
                      </a:br>
                      <a:r>
                        <a:rPr lang="en-US" sz="800" dirty="0">
                          <a:effectLst/>
                        </a:rPr>
                        <a:t>Any</a:t>
                      </a:r>
                      <a:br>
                        <a:rPr lang="en-US" sz="800" dirty="0">
                          <a:effectLst/>
                        </a:rPr>
                      </a:br>
                      <a:r>
                        <a:rPr lang="en-US" sz="800" dirty="0">
                          <a:effectLst/>
                        </a:rPr>
                        <a:t>New</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3 </a:t>
                      </a:r>
                      <a:br>
                        <a:rPr lang="en-US" sz="1100" dirty="0">
                          <a:effectLst/>
                        </a:rPr>
                      </a:br>
                      <a:r>
                        <a:rPr lang="en-US" sz="800" dirty="0">
                          <a:effectLst/>
                        </a:rPr>
                        <a:t>LE</a:t>
                      </a:r>
                      <a:br>
                        <a:rPr lang="en-US" sz="800" dirty="0">
                          <a:effectLst/>
                        </a:rPr>
                      </a:br>
                      <a:r>
                        <a:rPr lang="en-US" sz="800" dirty="0">
                          <a:effectLst/>
                        </a:rPr>
                        <a:t>Need</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4 </a:t>
                      </a:r>
                      <a:br>
                        <a:rPr lang="en-US" sz="1100" dirty="0">
                          <a:effectLst/>
                        </a:rPr>
                      </a:br>
                      <a:r>
                        <a:rPr lang="en-US" sz="800" dirty="0">
                          <a:effectLst/>
                        </a:rPr>
                        <a:t>Cons</a:t>
                      </a:r>
                      <a:br>
                        <a:rPr lang="en-US" sz="800" dirty="0">
                          <a:effectLst/>
                        </a:rPr>
                      </a:br>
                      <a:r>
                        <a:rPr lang="en-US" sz="800" dirty="0">
                          <a:effectLst/>
                        </a:rPr>
                        <a:t>Trust</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5 </a:t>
                      </a:r>
                      <a:br>
                        <a:rPr lang="en-US" sz="1100" dirty="0">
                          <a:effectLst/>
                        </a:rPr>
                      </a:br>
                      <a:r>
                        <a:rPr lang="en-US" sz="800" dirty="0">
                          <a:effectLst/>
                        </a:rPr>
                        <a:t>Safe</a:t>
                      </a:r>
                      <a:br>
                        <a:rPr lang="en-US" sz="800" dirty="0">
                          <a:effectLst/>
                        </a:rPr>
                      </a:br>
                      <a:r>
                        <a:rPr lang="en-US" sz="800" dirty="0">
                          <a:effectLst/>
                        </a:rPr>
                        <a:t>Data</a:t>
                      </a:r>
                      <a:endParaRPr lang="en-US" sz="1100" dirty="0">
                        <a:effectLst/>
                        <a:latin typeface="Calibri"/>
                        <a:ea typeface="Times New Roman"/>
                        <a:cs typeface="Times New Roman"/>
                      </a:endParaRPr>
                    </a:p>
                  </a:txBody>
                  <a:tcPr marL="68453" marR="68453" marT="0" marB="0"/>
                </a:tc>
                <a:extLst>
                  <a:ext uri="{0D108BD9-81ED-4DB2-BD59-A6C34878D82A}">
                    <a16:rowId xmlns:a16="http://schemas.microsoft.com/office/drawing/2014/main" val="10000"/>
                  </a:ext>
                </a:extLst>
              </a:tr>
              <a:tr h="167330">
                <a:tc>
                  <a:txBody>
                    <a:bodyPr/>
                    <a:lstStyle/>
                    <a:p>
                      <a:pPr marL="0" marR="0" algn="just">
                        <a:spcBef>
                          <a:spcPts val="0"/>
                        </a:spcBef>
                        <a:spcAft>
                          <a:spcPts val="0"/>
                        </a:spcAft>
                      </a:pPr>
                      <a:r>
                        <a:rPr lang="en-US" sz="1100" dirty="0">
                          <a:effectLst/>
                        </a:rPr>
                        <a:t>Consensus (#agree:#disagree)</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extLst>
                  <a:ext uri="{0D108BD9-81ED-4DB2-BD59-A6C34878D82A}">
                    <a16:rowId xmlns:a16="http://schemas.microsoft.com/office/drawing/2014/main" val="10001"/>
                  </a:ext>
                </a:extLst>
              </a:tr>
              <a:tr h="167330">
                <a:tc>
                  <a:txBody>
                    <a:bodyPr/>
                    <a:lstStyle/>
                    <a:p>
                      <a:pPr marL="0" marR="0" algn="just">
                        <a:spcBef>
                          <a:spcPts val="0"/>
                        </a:spcBef>
                        <a:spcAft>
                          <a:spcPts val="0"/>
                        </a:spcAft>
                      </a:pPr>
                      <a:r>
                        <a:rPr lang="en-US" sz="1100" dirty="0">
                          <a:effectLst/>
                        </a:rPr>
                        <a:t>Overall - Clear Enough?</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extLst>
                  <a:ext uri="{0D108BD9-81ED-4DB2-BD59-A6C34878D82A}">
                    <a16:rowId xmlns:a16="http://schemas.microsoft.com/office/drawing/2014/main" val="10002"/>
                  </a:ext>
                </a:extLst>
              </a:tr>
              <a:tr h="167330">
                <a:tc>
                  <a:txBody>
                    <a:bodyPr/>
                    <a:lstStyle/>
                    <a:p>
                      <a:pPr marL="0" marR="0" algn="just">
                        <a:spcBef>
                          <a:spcPts val="0"/>
                        </a:spcBef>
                        <a:spcAft>
                          <a:spcPts val="0"/>
                        </a:spcAft>
                      </a:pPr>
                      <a:r>
                        <a:rPr lang="en-US" sz="1100" dirty="0">
                          <a:effectLst/>
                        </a:rPr>
                        <a:t>Overall - Concise Enough?</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extLst>
                  <a:ext uri="{0D108BD9-81ED-4DB2-BD59-A6C34878D82A}">
                    <a16:rowId xmlns:a16="http://schemas.microsoft.com/office/drawing/2014/main" val="10003"/>
                  </a:ext>
                </a:extLst>
              </a:tr>
              <a:tr h="167330">
                <a:tc>
                  <a:txBody>
                    <a:bodyPr/>
                    <a:lstStyle/>
                    <a:p>
                      <a:pPr marL="0" marR="0" algn="just">
                        <a:spcBef>
                          <a:spcPts val="0"/>
                        </a:spcBef>
                        <a:spcAft>
                          <a:spcPts val="0"/>
                        </a:spcAft>
                      </a:pPr>
                      <a:r>
                        <a:rPr lang="en-US" sz="1100" dirty="0">
                          <a:effectLst/>
                        </a:rPr>
                        <a:t>Further Edits Needed?</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44650720"/>
              </p:ext>
            </p:extLst>
          </p:nvPr>
        </p:nvGraphicFramePr>
        <p:xfrm>
          <a:off x="457199" y="3724497"/>
          <a:ext cx="8441142" cy="1844040"/>
        </p:xfrm>
        <a:graphic>
          <a:graphicData uri="http://schemas.openxmlformats.org/drawingml/2006/table">
            <a:tbl>
              <a:tblPr firstRow="1" firstCol="1" bandRow="1">
                <a:tableStyleId>{5C22544A-7EE6-4342-B048-85BDC9FD1C3A}</a:tableStyleId>
              </a:tblPr>
              <a:tblGrid>
                <a:gridCol w="1644397">
                  <a:extLst>
                    <a:ext uri="{9D8B030D-6E8A-4147-A177-3AD203B41FA5}">
                      <a16:colId xmlns:a16="http://schemas.microsoft.com/office/drawing/2014/main" val="20000"/>
                    </a:ext>
                  </a:extLst>
                </a:gridCol>
                <a:gridCol w="386205">
                  <a:extLst>
                    <a:ext uri="{9D8B030D-6E8A-4147-A177-3AD203B41FA5}">
                      <a16:colId xmlns:a16="http://schemas.microsoft.com/office/drawing/2014/main" val="20001"/>
                    </a:ext>
                  </a:extLst>
                </a:gridCol>
                <a:gridCol w="460122">
                  <a:extLst>
                    <a:ext uri="{9D8B030D-6E8A-4147-A177-3AD203B41FA5}">
                      <a16:colId xmlns:a16="http://schemas.microsoft.com/office/drawing/2014/main" val="20002"/>
                    </a:ext>
                  </a:extLst>
                </a:gridCol>
                <a:gridCol w="386205">
                  <a:extLst>
                    <a:ext uri="{9D8B030D-6E8A-4147-A177-3AD203B41FA5}">
                      <a16:colId xmlns:a16="http://schemas.microsoft.com/office/drawing/2014/main" val="20003"/>
                    </a:ext>
                  </a:extLst>
                </a:gridCol>
                <a:gridCol w="361697">
                  <a:extLst>
                    <a:ext uri="{9D8B030D-6E8A-4147-A177-3AD203B41FA5}">
                      <a16:colId xmlns:a16="http://schemas.microsoft.com/office/drawing/2014/main" val="20004"/>
                    </a:ext>
                  </a:extLst>
                </a:gridCol>
                <a:gridCol w="386205">
                  <a:extLst>
                    <a:ext uri="{9D8B030D-6E8A-4147-A177-3AD203B41FA5}">
                      <a16:colId xmlns:a16="http://schemas.microsoft.com/office/drawing/2014/main" val="20005"/>
                    </a:ext>
                  </a:extLst>
                </a:gridCol>
                <a:gridCol w="386835">
                  <a:extLst>
                    <a:ext uri="{9D8B030D-6E8A-4147-A177-3AD203B41FA5}">
                      <a16:colId xmlns:a16="http://schemas.microsoft.com/office/drawing/2014/main" val="20006"/>
                    </a:ext>
                  </a:extLst>
                </a:gridCol>
                <a:gridCol w="386205">
                  <a:extLst>
                    <a:ext uri="{9D8B030D-6E8A-4147-A177-3AD203B41FA5}">
                      <a16:colId xmlns:a16="http://schemas.microsoft.com/office/drawing/2014/main" val="20007"/>
                    </a:ext>
                  </a:extLst>
                </a:gridCol>
                <a:gridCol w="161672">
                  <a:extLst>
                    <a:ext uri="{9D8B030D-6E8A-4147-A177-3AD203B41FA5}">
                      <a16:colId xmlns:a16="http://schemas.microsoft.com/office/drawing/2014/main" val="20008"/>
                    </a:ext>
                  </a:extLst>
                </a:gridCol>
                <a:gridCol w="381165">
                  <a:extLst>
                    <a:ext uri="{9D8B030D-6E8A-4147-A177-3AD203B41FA5}">
                      <a16:colId xmlns:a16="http://schemas.microsoft.com/office/drawing/2014/main" val="20009"/>
                    </a:ext>
                  </a:extLst>
                </a:gridCol>
                <a:gridCol w="386835">
                  <a:extLst>
                    <a:ext uri="{9D8B030D-6E8A-4147-A177-3AD203B41FA5}">
                      <a16:colId xmlns:a16="http://schemas.microsoft.com/office/drawing/2014/main" val="20010"/>
                    </a:ext>
                  </a:extLst>
                </a:gridCol>
                <a:gridCol w="386205">
                  <a:extLst>
                    <a:ext uri="{9D8B030D-6E8A-4147-A177-3AD203B41FA5}">
                      <a16:colId xmlns:a16="http://schemas.microsoft.com/office/drawing/2014/main" val="20011"/>
                    </a:ext>
                  </a:extLst>
                </a:gridCol>
                <a:gridCol w="361697">
                  <a:extLst>
                    <a:ext uri="{9D8B030D-6E8A-4147-A177-3AD203B41FA5}">
                      <a16:colId xmlns:a16="http://schemas.microsoft.com/office/drawing/2014/main" val="20012"/>
                    </a:ext>
                  </a:extLst>
                </a:gridCol>
                <a:gridCol w="469647">
                  <a:extLst>
                    <a:ext uri="{9D8B030D-6E8A-4147-A177-3AD203B41FA5}">
                      <a16:colId xmlns:a16="http://schemas.microsoft.com/office/drawing/2014/main" val="20013"/>
                    </a:ext>
                  </a:extLst>
                </a:gridCol>
                <a:gridCol w="469647">
                  <a:extLst>
                    <a:ext uri="{9D8B030D-6E8A-4147-A177-3AD203B41FA5}">
                      <a16:colId xmlns:a16="http://schemas.microsoft.com/office/drawing/2014/main" val="20014"/>
                    </a:ext>
                  </a:extLst>
                </a:gridCol>
                <a:gridCol w="469647">
                  <a:extLst>
                    <a:ext uri="{9D8B030D-6E8A-4147-A177-3AD203B41FA5}">
                      <a16:colId xmlns:a16="http://schemas.microsoft.com/office/drawing/2014/main" val="20015"/>
                    </a:ext>
                  </a:extLst>
                </a:gridCol>
                <a:gridCol w="471234">
                  <a:extLst>
                    <a:ext uri="{9D8B030D-6E8A-4147-A177-3AD203B41FA5}">
                      <a16:colId xmlns:a16="http://schemas.microsoft.com/office/drawing/2014/main" val="20016"/>
                    </a:ext>
                  </a:extLst>
                </a:gridCol>
                <a:gridCol w="485522">
                  <a:extLst>
                    <a:ext uri="{9D8B030D-6E8A-4147-A177-3AD203B41FA5}">
                      <a16:colId xmlns:a16="http://schemas.microsoft.com/office/drawing/2014/main" val="20017"/>
                    </a:ext>
                  </a:extLst>
                </a:gridCol>
              </a:tblGrid>
              <a:tr h="287687">
                <a:tc>
                  <a:txBody>
                    <a:bodyPr/>
                    <a:lstStyle/>
                    <a:p>
                      <a:pPr marL="0" marR="0" algn="l">
                        <a:spcBef>
                          <a:spcPts val="0"/>
                        </a:spcBef>
                        <a:spcAft>
                          <a:spcPts val="0"/>
                        </a:spcAft>
                      </a:pPr>
                      <a:r>
                        <a:rPr lang="en-US" sz="1100" dirty="0">
                          <a:effectLst/>
                        </a:rPr>
                        <a:t>Confirm</a:t>
                      </a:r>
                      <a:r>
                        <a:rPr lang="en-US" sz="1100" baseline="0" dirty="0">
                          <a:effectLst/>
                        </a:rPr>
                        <a:t> for each</a:t>
                      </a:r>
                      <a:br>
                        <a:rPr lang="en-US" sz="1100" baseline="0" dirty="0">
                          <a:effectLst/>
                        </a:rPr>
                      </a:br>
                      <a:r>
                        <a:rPr lang="en-US" sz="1100" baseline="0" dirty="0">
                          <a:effectLst/>
                        </a:rPr>
                        <a:t>Recommendation</a:t>
                      </a:r>
                      <a:endParaRPr lang="en-US" sz="1100" dirty="0">
                        <a:effectLst/>
                        <a:latin typeface="Calibri"/>
                        <a:ea typeface="Times New Roman"/>
                        <a:cs typeface="Times New Roman"/>
                      </a:endParaRPr>
                    </a:p>
                  </a:txBody>
                  <a:tcPr marL="68136" marR="68136" marT="0" marB="0" anchor="b"/>
                </a:tc>
                <a:tc>
                  <a:txBody>
                    <a:bodyPr/>
                    <a:lstStyle/>
                    <a:p>
                      <a:pPr marL="0" marR="0" algn="ctr">
                        <a:spcBef>
                          <a:spcPts val="0"/>
                        </a:spcBef>
                        <a:spcAft>
                          <a:spcPts val="0"/>
                        </a:spcAft>
                      </a:pPr>
                      <a:r>
                        <a:rPr lang="en-US" sz="1100" dirty="0">
                          <a:effectLst/>
                        </a:rPr>
                        <a:t>R1</a:t>
                      </a:r>
                      <a:br>
                        <a:rPr lang="en-US" sz="1100" dirty="0">
                          <a:effectLst/>
                        </a:rPr>
                      </a:br>
                      <a:r>
                        <a:rPr lang="en-US" sz="800" dirty="0">
                          <a:effectLst/>
                        </a:rPr>
                        <a:t>Strat</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R2</a:t>
                      </a:r>
                      <a:br>
                        <a:rPr lang="en-US" sz="1100" dirty="0">
                          <a:effectLst/>
                        </a:rPr>
                      </a:br>
                      <a:r>
                        <a:rPr lang="en-US" sz="800" dirty="0">
                          <a:effectLst/>
                        </a:rPr>
                        <a:t>Policy</a:t>
                      </a:r>
                      <a:endParaRPr lang="en-US" sz="1100" dirty="0">
                        <a:effectLst/>
                        <a:latin typeface="Calibri"/>
                        <a:ea typeface="Times New Roman"/>
                        <a:cs typeface="Times New Roman"/>
                      </a:endParaRPr>
                    </a:p>
                  </a:txBody>
                  <a:tcPr marL="68136" marR="68136" marT="0" marB="0"/>
                </a:tc>
                <a:tc gridSpan="2">
                  <a:txBody>
                    <a:bodyPr/>
                    <a:lstStyle/>
                    <a:p>
                      <a:pPr marL="0" marR="0" algn="ctr">
                        <a:spcBef>
                          <a:spcPts val="0"/>
                        </a:spcBef>
                        <a:spcAft>
                          <a:spcPts val="0"/>
                        </a:spcAft>
                      </a:pPr>
                      <a:r>
                        <a:rPr lang="en-US" sz="1100" dirty="0">
                          <a:effectLst/>
                        </a:rPr>
                        <a:t>R3 </a:t>
                      </a:r>
                      <a:br>
                        <a:rPr lang="en-US" sz="1100" dirty="0">
                          <a:effectLst/>
                        </a:rPr>
                      </a:br>
                      <a:r>
                        <a:rPr lang="en-US" sz="800" dirty="0">
                          <a:effectLst/>
                        </a:rPr>
                        <a:t>Outreach</a:t>
                      </a:r>
                      <a:endParaRPr lang="en-US" sz="1100" dirty="0">
                        <a:effectLst/>
                        <a:latin typeface="Calibri"/>
                        <a:ea typeface="Times New Roman"/>
                        <a:cs typeface="Times New Roman"/>
                      </a:endParaRPr>
                    </a:p>
                  </a:txBody>
                  <a:tcPr marL="68136" marR="68136" marT="0" marB="0"/>
                </a:tc>
                <a:tc hMerge="1">
                  <a:txBody>
                    <a:bodyPr/>
                    <a:lstStyle/>
                    <a:p>
                      <a:endParaRPr lang="en-US"/>
                    </a:p>
                  </a:txBody>
                  <a:tcPr/>
                </a:tc>
                <a:tc gridSpan="8">
                  <a:txBody>
                    <a:bodyPr/>
                    <a:lstStyle/>
                    <a:p>
                      <a:pPr marL="0" marR="0" algn="ctr">
                        <a:spcBef>
                          <a:spcPts val="0"/>
                        </a:spcBef>
                        <a:spcAft>
                          <a:spcPts val="0"/>
                        </a:spcAft>
                      </a:pPr>
                      <a:r>
                        <a:rPr lang="en-US" sz="1100" dirty="0">
                          <a:effectLst/>
                        </a:rPr>
                        <a:t>R4 </a:t>
                      </a:r>
                      <a:br>
                        <a:rPr lang="en-US" sz="1100" dirty="0">
                          <a:effectLst/>
                        </a:rPr>
                      </a:br>
                      <a:r>
                        <a:rPr lang="en-US" sz="800" dirty="0">
                          <a:effectLst/>
                        </a:rPr>
                        <a:t>Compliance</a:t>
                      </a:r>
                      <a:endParaRPr lang="en-US" sz="1100" dirty="0">
                        <a:effectLst/>
                        <a:latin typeface="Calibri"/>
                        <a:ea typeface="Times New Roman"/>
                        <a:cs typeface="Times New Roman"/>
                      </a:endParaRPr>
                    </a:p>
                  </a:txBody>
                  <a:tcPr marL="68136" marR="6813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100" dirty="0">
                          <a:effectLst/>
                        </a:rPr>
                        <a:t>R11 </a:t>
                      </a:r>
                      <a:br>
                        <a:rPr lang="en-US" sz="1100" dirty="0">
                          <a:effectLst/>
                        </a:rPr>
                      </a:br>
                      <a:r>
                        <a:rPr lang="en-US" sz="800" dirty="0">
                          <a:effectLst/>
                        </a:rPr>
                        <a:t>I/F</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R12 </a:t>
                      </a:r>
                      <a:br>
                        <a:rPr lang="en-US" sz="1100" dirty="0">
                          <a:effectLst/>
                        </a:rPr>
                      </a:br>
                      <a:r>
                        <a:rPr lang="en-US" sz="800" dirty="0">
                          <a:effectLst/>
                        </a:rPr>
                        <a:t>IDN</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R15 </a:t>
                      </a:r>
                      <a:br>
                        <a:rPr lang="en-US" sz="1100" dirty="0">
                          <a:effectLst/>
                        </a:rPr>
                      </a:br>
                      <a:r>
                        <a:rPr lang="en-US" sz="800" dirty="0">
                          <a:effectLst/>
                        </a:rPr>
                        <a:t>Plan</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800" dirty="0">
                          <a:effectLst/>
                        </a:rPr>
                        <a:t>Cons</a:t>
                      </a:r>
                      <a:endParaRPr lang="en-US" sz="1100" dirty="0">
                        <a:effectLst/>
                      </a:endParaRPr>
                    </a:p>
                    <a:p>
                      <a:pPr marL="0" marR="0" algn="ctr">
                        <a:spcBef>
                          <a:spcPts val="0"/>
                        </a:spcBef>
                        <a:spcAft>
                          <a:spcPts val="0"/>
                        </a:spcAft>
                      </a:pPr>
                      <a:r>
                        <a:rPr lang="en-US" sz="800" dirty="0">
                          <a:effectLst/>
                        </a:rPr>
                        <a:t>Trust</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800" dirty="0">
                          <a:effectLst/>
                        </a:rPr>
                        <a:t>Safe</a:t>
                      </a:r>
                      <a:endParaRPr lang="en-US" sz="1100" dirty="0">
                        <a:effectLst/>
                      </a:endParaRPr>
                    </a:p>
                    <a:p>
                      <a:pPr marL="0" marR="0" algn="ctr">
                        <a:spcBef>
                          <a:spcPts val="0"/>
                        </a:spcBef>
                        <a:spcAft>
                          <a:spcPts val="0"/>
                        </a:spcAft>
                      </a:pPr>
                      <a:r>
                        <a:rPr lang="en-US" sz="800" dirty="0">
                          <a:effectLst/>
                        </a:rPr>
                        <a:t>Data</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0"/>
                  </a:ext>
                </a:extLst>
              </a:tr>
              <a:tr h="166556">
                <a:tc>
                  <a:txBody>
                    <a:bodyPr/>
                    <a:lstStyle/>
                    <a:p>
                      <a:pPr marL="0" marR="0" algn="just">
                        <a:spcBef>
                          <a:spcPts val="0"/>
                        </a:spcBef>
                        <a:spcAft>
                          <a:spcPts val="0"/>
                        </a:spcAft>
                      </a:pPr>
                      <a:r>
                        <a:rPr lang="en-US" sz="1100" dirty="0">
                          <a:effectLst/>
                        </a:rPr>
                        <a:t>Recommendation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1.1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2.1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3.1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3.2</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4.2</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4.3</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4.5</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4.6</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4.7</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4.8</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11.1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12.1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15.1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CT.1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SG.1</a:t>
                      </a:r>
                      <a:endParaRPr lang="en-US" sz="1100" dirty="0">
                        <a:effectLst/>
                        <a:latin typeface="Calibri"/>
                        <a:ea typeface="Times New Roman"/>
                        <a:cs typeface="Times New Roman"/>
                      </a:endParaRPr>
                    </a:p>
                  </a:txBody>
                  <a:tcPr marL="68136" marR="68136" marT="0" marB="0"/>
                </a:tc>
                <a:extLst>
                  <a:ext uri="{0D108BD9-81ED-4DB2-BD59-A6C34878D82A}">
                    <a16:rowId xmlns:a16="http://schemas.microsoft.com/office/drawing/2014/main" val="10001"/>
                  </a:ext>
                </a:extLst>
              </a:tr>
              <a:tr h="166556">
                <a:tc>
                  <a:txBody>
                    <a:bodyPr/>
                    <a:lstStyle/>
                    <a:p>
                      <a:pPr marL="0" marR="0" algn="just">
                        <a:spcBef>
                          <a:spcPts val="0"/>
                        </a:spcBef>
                        <a:spcAft>
                          <a:spcPts val="0"/>
                        </a:spcAft>
                      </a:pPr>
                      <a:r>
                        <a:rPr lang="en-US" sz="1100" dirty="0">
                          <a:effectLst/>
                        </a:rPr>
                        <a:t>Priority (within top 5?)</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2"/>
                  </a:ext>
                </a:extLst>
              </a:tr>
              <a:tr h="166556">
                <a:tc>
                  <a:txBody>
                    <a:bodyPr/>
                    <a:lstStyle/>
                    <a:p>
                      <a:pPr marL="0" marR="0" algn="l">
                        <a:spcBef>
                          <a:spcPts val="0"/>
                        </a:spcBef>
                        <a:spcAft>
                          <a:spcPts val="0"/>
                        </a:spcAft>
                      </a:pPr>
                      <a:r>
                        <a:rPr lang="en-US" sz="1100" dirty="0">
                          <a:effectLst/>
                        </a:rPr>
                        <a:t>Consensus </a:t>
                      </a:r>
                      <a:br>
                        <a:rPr lang="en-US" sz="1100" dirty="0">
                          <a:effectLst/>
                        </a:rPr>
                      </a:br>
                      <a:r>
                        <a:rPr lang="en-US" sz="1100" dirty="0">
                          <a:effectLst/>
                        </a:rPr>
                        <a:t>(#agree:#disagree)</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3"/>
                  </a:ext>
                </a:extLst>
              </a:tr>
              <a:tr h="166556">
                <a:tc>
                  <a:txBody>
                    <a:bodyPr/>
                    <a:lstStyle/>
                    <a:p>
                      <a:pPr marL="0" marR="0" algn="just">
                        <a:spcBef>
                          <a:spcPts val="0"/>
                        </a:spcBef>
                        <a:spcAft>
                          <a:spcPts val="0"/>
                        </a:spcAft>
                      </a:pPr>
                      <a:r>
                        <a:rPr lang="en-US" sz="1100" dirty="0">
                          <a:effectLst/>
                        </a:rPr>
                        <a:t>Specific?</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4"/>
                  </a:ext>
                </a:extLst>
              </a:tr>
              <a:tr h="166556">
                <a:tc>
                  <a:txBody>
                    <a:bodyPr/>
                    <a:lstStyle/>
                    <a:p>
                      <a:pPr marL="0" marR="0" algn="just">
                        <a:spcBef>
                          <a:spcPts val="0"/>
                        </a:spcBef>
                        <a:spcAft>
                          <a:spcPts val="0"/>
                        </a:spcAft>
                      </a:pPr>
                      <a:r>
                        <a:rPr lang="en-US" sz="1100" dirty="0">
                          <a:effectLst/>
                        </a:rPr>
                        <a:t>Measureable?</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5"/>
                  </a:ext>
                </a:extLst>
              </a:tr>
              <a:tr h="166556">
                <a:tc>
                  <a:txBody>
                    <a:bodyPr/>
                    <a:lstStyle/>
                    <a:p>
                      <a:pPr marL="0" marR="0" algn="just">
                        <a:spcBef>
                          <a:spcPts val="0"/>
                        </a:spcBef>
                        <a:spcAft>
                          <a:spcPts val="0"/>
                        </a:spcAft>
                      </a:pPr>
                      <a:r>
                        <a:rPr lang="en-US" sz="1100" dirty="0">
                          <a:effectLst/>
                        </a:rPr>
                        <a:t>Relevant?</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6"/>
                  </a:ext>
                </a:extLst>
              </a:tr>
              <a:tr h="166556">
                <a:tc>
                  <a:txBody>
                    <a:bodyPr/>
                    <a:lstStyle/>
                    <a:p>
                      <a:pPr marL="0" marR="0" algn="just">
                        <a:spcBef>
                          <a:spcPts val="0"/>
                        </a:spcBef>
                        <a:spcAft>
                          <a:spcPts val="0"/>
                        </a:spcAft>
                      </a:pPr>
                      <a:r>
                        <a:rPr lang="en-US" sz="1100" dirty="0">
                          <a:effectLst/>
                        </a:rPr>
                        <a:t>Achievable?</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7"/>
                  </a:ext>
                </a:extLst>
              </a:tr>
              <a:tr h="166556">
                <a:tc>
                  <a:txBody>
                    <a:bodyPr/>
                    <a:lstStyle/>
                    <a:p>
                      <a:pPr marL="0" marR="0" algn="just">
                        <a:spcBef>
                          <a:spcPts val="0"/>
                        </a:spcBef>
                        <a:spcAft>
                          <a:spcPts val="0"/>
                        </a:spcAft>
                      </a:pPr>
                      <a:r>
                        <a:rPr lang="en-US" sz="1100" dirty="0">
                          <a:effectLst/>
                        </a:rPr>
                        <a:t>Time bound?</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8"/>
                  </a:ext>
                </a:extLst>
              </a:tr>
            </a:tbl>
          </a:graphicData>
        </a:graphic>
      </p:graphicFrame>
      <p:sp>
        <p:nvSpPr>
          <p:cNvPr id="6" name="Rectangle 5">
            <a:extLst>
              <a:ext uri="{FF2B5EF4-FFF2-40B4-BE49-F238E27FC236}">
                <a16:creationId xmlns:a16="http://schemas.microsoft.com/office/drawing/2014/main" id="{2C0765B9-90CC-ED46-9E3F-543CC53B1B82}"/>
              </a:ext>
            </a:extLst>
          </p:cNvPr>
          <p:cNvSpPr/>
          <p:nvPr/>
        </p:nvSpPr>
        <p:spPr>
          <a:xfrm>
            <a:off x="374904" y="1151225"/>
            <a:ext cx="8266177" cy="646331"/>
          </a:xfrm>
          <a:prstGeom prst="rect">
            <a:avLst/>
          </a:prstGeom>
          <a:ln>
            <a:solidFill>
              <a:schemeClr val="accent3">
                <a:lumMod val="50000"/>
              </a:schemeClr>
            </a:solidFill>
          </a:ln>
        </p:spPr>
        <p:txBody>
          <a:bodyPr wrap="square">
            <a:spAutoFit/>
          </a:bodyPr>
          <a:lstStyle/>
          <a:p>
            <a:r>
              <a:rPr lang="en-US" b="1" i="1" dirty="0">
                <a:solidFill>
                  <a:schemeClr val="accent3">
                    <a:lumMod val="75000"/>
                  </a:schemeClr>
                </a:solidFill>
              </a:rPr>
              <a:t>Refer to:</a:t>
            </a:r>
          </a:p>
          <a:p>
            <a:pPr marL="285750" indent="-285750">
              <a:buFontTx/>
              <a:buChar char="-"/>
            </a:pPr>
            <a:r>
              <a:rPr lang="en-US" b="1" i="1" dirty="0">
                <a:solidFill>
                  <a:schemeClr val="accent3">
                    <a:lumMod val="75000"/>
                  </a:schemeClr>
                </a:solidFill>
              </a:rPr>
              <a:t>Gap Assessment Tools and Appendix A (S.M.A.R.T. Criteria)</a:t>
            </a:r>
          </a:p>
        </p:txBody>
      </p:sp>
    </p:spTree>
    <p:extLst>
      <p:ext uri="{BB962C8B-B14F-4D97-AF65-F5344CB8AC3E}">
        <p14:creationId xmlns:p14="http://schemas.microsoft.com/office/powerpoint/2010/main" val="41372185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F697D-96FE-5F4D-85D0-E90B69226C24}"/>
              </a:ext>
            </a:extLst>
          </p:cNvPr>
          <p:cNvSpPr>
            <a:spLocks noGrp="1"/>
          </p:cNvSpPr>
          <p:nvPr>
            <p:ph type="title"/>
          </p:nvPr>
        </p:nvSpPr>
        <p:spPr/>
        <p:txBody>
          <a:bodyPr/>
          <a:lstStyle/>
          <a:p>
            <a:r>
              <a:rPr lang="en-US" dirty="0"/>
              <a:t>Appendix A</a:t>
            </a:r>
          </a:p>
        </p:txBody>
      </p:sp>
      <p:sp>
        <p:nvSpPr>
          <p:cNvPr id="3" name="Text Placeholder 2">
            <a:extLst>
              <a:ext uri="{FF2B5EF4-FFF2-40B4-BE49-F238E27FC236}">
                <a16:creationId xmlns:a16="http://schemas.microsoft.com/office/drawing/2014/main" id="{FF4A6E95-3D85-0147-A349-BD1F5A2025AC}"/>
              </a:ext>
            </a:extLst>
          </p:cNvPr>
          <p:cNvSpPr>
            <a:spLocks noGrp="1"/>
          </p:cNvSpPr>
          <p:nvPr>
            <p:ph type="body" sz="quarter" idx="11"/>
          </p:nvPr>
        </p:nvSpPr>
        <p:spPr/>
        <p:txBody>
          <a:bodyPr/>
          <a:lstStyle/>
          <a:p>
            <a:r>
              <a:rPr lang="en-US" dirty="0"/>
              <a:t>S.M.A.R.T. Recommendations</a:t>
            </a:r>
          </a:p>
        </p:txBody>
      </p:sp>
    </p:spTree>
    <p:extLst>
      <p:ext uri="{BB962C8B-B14F-4D97-AF65-F5344CB8AC3E}">
        <p14:creationId xmlns:p14="http://schemas.microsoft.com/office/powerpoint/2010/main" val="2328312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Criteria for S.M.A.R.T. Recommendations</a:t>
            </a:r>
          </a:p>
        </p:txBody>
      </p:sp>
      <p:sp>
        <p:nvSpPr>
          <p:cNvPr id="5" name="TextBox 4">
            <a:extLst>
              <a:ext uri="{FF2B5EF4-FFF2-40B4-BE49-F238E27FC236}">
                <a16:creationId xmlns:a16="http://schemas.microsoft.com/office/drawing/2014/main" id="{715C1BA6-F3AA-084C-95F2-91860B8D7F72}"/>
              </a:ext>
            </a:extLst>
          </p:cNvPr>
          <p:cNvSpPr txBox="1"/>
          <p:nvPr/>
        </p:nvSpPr>
        <p:spPr>
          <a:xfrm>
            <a:off x="4381379" y="2678407"/>
            <a:ext cx="3124398" cy="830997"/>
          </a:xfrm>
          <a:prstGeom prst="rect">
            <a:avLst/>
          </a:prstGeom>
          <a:noFill/>
        </p:spPr>
        <p:txBody>
          <a:bodyPr wrap="square" lIns="0" tIns="0" rIns="0" bIns="0" rtlCol="0">
            <a:spAutoFit/>
          </a:bodyPr>
          <a:lstStyle/>
          <a:p>
            <a:pPr algn="ctr"/>
            <a:r>
              <a:rPr lang="en-US" b="1" dirty="0"/>
              <a:t>Evaluate results</a:t>
            </a:r>
            <a:r>
              <a:rPr lang="en-US" dirty="0"/>
              <a:t>: </a:t>
            </a:r>
          </a:p>
          <a:p>
            <a:pPr algn="ctr"/>
            <a:r>
              <a:rPr lang="en-US" dirty="0"/>
              <a:t>what is expected, how to get it done and what the target is?</a:t>
            </a:r>
          </a:p>
        </p:txBody>
      </p:sp>
      <p:sp>
        <p:nvSpPr>
          <p:cNvPr id="2" name="Rectangle 1">
            <a:extLst>
              <a:ext uri="{FF2B5EF4-FFF2-40B4-BE49-F238E27FC236}">
                <a16:creationId xmlns:a16="http://schemas.microsoft.com/office/drawing/2014/main" id="{2E8255AC-90C8-5D41-8496-707E260924A4}"/>
              </a:ext>
            </a:extLst>
          </p:cNvPr>
          <p:cNvSpPr/>
          <p:nvPr/>
        </p:nvSpPr>
        <p:spPr>
          <a:xfrm>
            <a:off x="471084" y="1186397"/>
            <a:ext cx="761747" cy="424731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w="6600">
                  <a:solidFill>
                    <a:schemeClr val="accent2"/>
                  </a:solidFill>
                  <a:prstDash val="solid"/>
                </a:ln>
                <a:solidFill>
                  <a:srgbClr val="FF0000"/>
                </a:solidFill>
                <a:effectLst>
                  <a:outerShdw dist="38100" dir="2700000" algn="tl" rotWithShape="0">
                    <a:schemeClr val="accent2"/>
                  </a:outerShdw>
                </a:effectLst>
              </a:rPr>
              <a:t>S</a:t>
            </a:r>
          </a:p>
          <a:p>
            <a:pPr algn="ctr"/>
            <a:r>
              <a:rPr lang="en-US" sz="5400" b="1" dirty="0">
                <a:ln w="6600">
                  <a:solidFill>
                    <a:schemeClr val="accent2"/>
                  </a:solidFill>
                  <a:prstDash val="solid"/>
                </a:ln>
                <a:solidFill>
                  <a:srgbClr val="FF0000"/>
                </a:solidFill>
                <a:effectLst>
                  <a:outerShdw dist="38100" dir="2700000" algn="tl" rotWithShape="0">
                    <a:schemeClr val="accent2"/>
                  </a:outerShdw>
                </a:effectLst>
              </a:rPr>
              <a:t>M</a:t>
            </a:r>
          </a:p>
          <a:p>
            <a:pPr algn="ctr"/>
            <a:r>
              <a:rPr lang="en-US" sz="5400" b="1" dirty="0">
                <a:ln w="6600">
                  <a:solidFill>
                    <a:schemeClr val="accent2"/>
                  </a:solidFill>
                  <a:prstDash val="solid"/>
                </a:ln>
                <a:solidFill>
                  <a:srgbClr val="FF0000"/>
                </a:solidFill>
                <a:effectLst>
                  <a:outerShdw dist="38100" dir="2700000" algn="tl" rotWithShape="0">
                    <a:schemeClr val="accent2"/>
                  </a:outerShdw>
                </a:effectLst>
              </a:rPr>
              <a:t>A</a:t>
            </a:r>
            <a:br>
              <a:rPr lang="en-US" sz="5400" b="1" dirty="0">
                <a:ln w="6600">
                  <a:solidFill>
                    <a:schemeClr val="accent2"/>
                  </a:solidFill>
                  <a:prstDash val="solid"/>
                </a:ln>
                <a:solidFill>
                  <a:srgbClr val="FF0000"/>
                </a:solidFill>
                <a:effectLst>
                  <a:outerShdw dist="38100" dir="2700000" algn="tl" rotWithShape="0">
                    <a:schemeClr val="accent2"/>
                  </a:outerShdw>
                </a:effectLst>
              </a:rPr>
            </a:br>
            <a:r>
              <a:rPr lang="en-US" sz="5400" b="1" dirty="0">
                <a:ln w="6600">
                  <a:solidFill>
                    <a:schemeClr val="accent2"/>
                  </a:solidFill>
                  <a:prstDash val="solid"/>
                </a:ln>
                <a:solidFill>
                  <a:srgbClr val="FF0000"/>
                </a:solidFill>
                <a:effectLst>
                  <a:outerShdw dist="38100" dir="2700000" algn="tl" rotWithShape="0">
                    <a:schemeClr val="accent2"/>
                  </a:outerShdw>
                </a:effectLst>
              </a:rPr>
              <a:t>R</a:t>
            </a:r>
            <a:br>
              <a:rPr lang="en-US" sz="5400" b="1" dirty="0">
                <a:ln w="6600">
                  <a:solidFill>
                    <a:schemeClr val="accent2"/>
                  </a:solidFill>
                  <a:prstDash val="solid"/>
                </a:ln>
                <a:solidFill>
                  <a:srgbClr val="FF0000"/>
                </a:solidFill>
                <a:effectLst>
                  <a:outerShdw dist="38100" dir="2700000" algn="tl" rotWithShape="0">
                    <a:schemeClr val="accent2"/>
                  </a:outerShdw>
                </a:effectLst>
              </a:rPr>
            </a:br>
            <a:r>
              <a:rPr lang="en-US" sz="5400" b="1" dirty="0">
                <a:ln w="6600">
                  <a:solidFill>
                    <a:schemeClr val="accent2"/>
                  </a:solidFill>
                  <a:prstDash val="solid"/>
                </a:ln>
                <a:solidFill>
                  <a:srgbClr val="FF0000"/>
                </a:solidFill>
                <a:effectLst>
                  <a:outerShdw dist="38100" dir="2700000" algn="tl" rotWithShape="0">
                    <a:schemeClr val="accent2"/>
                  </a:outerShdw>
                </a:effectLst>
              </a:rPr>
              <a:t>T</a:t>
            </a:r>
          </a:p>
        </p:txBody>
      </p:sp>
      <p:sp>
        <p:nvSpPr>
          <p:cNvPr id="3" name="TextBox 2">
            <a:extLst>
              <a:ext uri="{FF2B5EF4-FFF2-40B4-BE49-F238E27FC236}">
                <a16:creationId xmlns:a16="http://schemas.microsoft.com/office/drawing/2014/main" id="{8A38544B-A2F7-D24F-8AC8-6B5942C2DC7B}"/>
              </a:ext>
            </a:extLst>
          </p:cNvPr>
          <p:cNvSpPr txBox="1"/>
          <p:nvPr/>
        </p:nvSpPr>
        <p:spPr>
          <a:xfrm>
            <a:off x="1210667" y="1708911"/>
            <a:ext cx="1496907" cy="3600986"/>
          </a:xfrm>
          <a:prstGeom prst="rect">
            <a:avLst/>
          </a:prstGeom>
          <a:noFill/>
        </p:spPr>
        <p:txBody>
          <a:bodyPr wrap="square" lIns="0" tIns="0" rIns="0" bIns="0" rtlCol="0">
            <a:spAutoFit/>
          </a:bodyPr>
          <a:lstStyle/>
          <a:p>
            <a:r>
              <a:rPr lang="en-US" dirty="0">
                <a:cs typeface="Source Sans Pro"/>
              </a:rPr>
              <a:t>PECIFIC</a:t>
            </a:r>
          </a:p>
          <a:p>
            <a:endParaRPr lang="en-US" dirty="0">
              <a:cs typeface="Source Sans Pro"/>
            </a:endParaRPr>
          </a:p>
          <a:p>
            <a:endParaRPr lang="en-US" dirty="0">
              <a:cs typeface="Source Sans Pro"/>
            </a:endParaRPr>
          </a:p>
          <a:p>
            <a:r>
              <a:rPr lang="en-US" dirty="0">
                <a:cs typeface="Source Sans Pro"/>
              </a:rPr>
              <a:t>EASURABLE</a:t>
            </a:r>
          </a:p>
          <a:p>
            <a:endParaRPr lang="en-US" dirty="0">
              <a:cs typeface="Source Sans Pro"/>
            </a:endParaRPr>
          </a:p>
          <a:p>
            <a:endParaRPr lang="en-US" dirty="0">
              <a:cs typeface="Source Sans Pro"/>
            </a:endParaRPr>
          </a:p>
          <a:p>
            <a:r>
              <a:rPr lang="en-US" dirty="0">
                <a:cs typeface="Source Sans Pro"/>
              </a:rPr>
              <a:t>CHIEVABLE</a:t>
            </a:r>
          </a:p>
          <a:p>
            <a:endParaRPr lang="en-US" dirty="0">
              <a:cs typeface="Source Sans Pro"/>
            </a:endParaRPr>
          </a:p>
          <a:p>
            <a:endParaRPr lang="en-US" dirty="0">
              <a:cs typeface="Source Sans Pro"/>
            </a:endParaRPr>
          </a:p>
          <a:p>
            <a:r>
              <a:rPr lang="en-US" dirty="0">
                <a:cs typeface="Source Sans Pro"/>
              </a:rPr>
              <a:t>ELEVANT</a:t>
            </a:r>
          </a:p>
          <a:p>
            <a:endParaRPr lang="en-US" dirty="0">
              <a:cs typeface="Source Sans Pro"/>
            </a:endParaRPr>
          </a:p>
          <a:p>
            <a:endParaRPr lang="en-US" dirty="0">
              <a:cs typeface="Source Sans Pro"/>
            </a:endParaRPr>
          </a:p>
          <a:p>
            <a:r>
              <a:rPr lang="en-US" dirty="0">
                <a:cs typeface="Source Sans Pro"/>
              </a:rPr>
              <a:t>IME-BOUND</a:t>
            </a:r>
          </a:p>
        </p:txBody>
      </p:sp>
    </p:spTree>
    <p:extLst>
      <p:ext uri="{BB962C8B-B14F-4D97-AF65-F5344CB8AC3E}">
        <p14:creationId xmlns:p14="http://schemas.microsoft.com/office/powerpoint/2010/main" val="30789646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Criteria for S.M.A.R.T. Recommendations</a:t>
            </a:r>
          </a:p>
        </p:txBody>
      </p:sp>
      <p:sp>
        <p:nvSpPr>
          <p:cNvPr id="5" name="TextBox 4">
            <a:extLst>
              <a:ext uri="{FF2B5EF4-FFF2-40B4-BE49-F238E27FC236}">
                <a16:creationId xmlns:a16="http://schemas.microsoft.com/office/drawing/2014/main" id="{715C1BA6-F3AA-084C-95F2-91860B8D7F72}"/>
              </a:ext>
            </a:extLst>
          </p:cNvPr>
          <p:cNvSpPr txBox="1"/>
          <p:nvPr/>
        </p:nvSpPr>
        <p:spPr>
          <a:xfrm>
            <a:off x="565404" y="827024"/>
            <a:ext cx="8121396" cy="526297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11 questions to encourage discussion and consideration to result in clear, useful and implementable recommendations:</a:t>
            </a:r>
          </a:p>
          <a:p>
            <a:pPr marL="285750" indent="-285750">
              <a:buFont typeface="Arial" panose="020B0604020202020204" pitchFamily="34" charset="0"/>
              <a:buChar char="•"/>
            </a:pPr>
            <a:endParaRPr lang="en-US" dirty="0"/>
          </a:p>
          <a:p>
            <a:pPr marL="1257300" lvl="2" indent="-342900">
              <a:buFont typeface="+mj-lt"/>
              <a:buAutoNum type="arabicPeriod"/>
            </a:pPr>
            <a:r>
              <a:rPr lang="en-US" dirty="0"/>
              <a:t>What observed </a:t>
            </a:r>
            <a:r>
              <a:rPr lang="en-US" b="1" dirty="0"/>
              <a:t>fact-based issue </a:t>
            </a:r>
            <a:r>
              <a:rPr lang="en-US" dirty="0"/>
              <a:t>is the recommendation intending to solve?  What is the “problem statement”?</a:t>
            </a:r>
          </a:p>
          <a:p>
            <a:pPr marL="1257300" lvl="2" indent="-342900">
              <a:buFont typeface="+mj-lt"/>
              <a:buAutoNum type="arabicPeriod"/>
            </a:pPr>
            <a:endParaRPr lang="en-US" dirty="0"/>
          </a:p>
          <a:p>
            <a:pPr marL="1257300" lvl="2" indent="-342900">
              <a:buFont typeface="+mj-lt"/>
              <a:buAutoNum type="arabicPeriod"/>
            </a:pPr>
            <a:r>
              <a:rPr lang="en-US" dirty="0"/>
              <a:t>What are the </a:t>
            </a:r>
            <a:r>
              <a:rPr lang="en-US" b="1" dirty="0"/>
              <a:t>findings that support the recommendation</a:t>
            </a:r>
            <a:r>
              <a:rPr lang="en-US" dirty="0"/>
              <a:t>? </a:t>
            </a:r>
          </a:p>
          <a:p>
            <a:pPr marL="1257300" lvl="2" indent="-342900">
              <a:buFont typeface="+mj-lt"/>
              <a:buAutoNum type="arabicPeriod"/>
            </a:pPr>
            <a:endParaRPr lang="en-US" dirty="0"/>
          </a:p>
          <a:p>
            <a:pPr marL="1257300" lvl="2" indent="-342900">
              <a:buFont typeface="+mj-lt"/>
              <a:buAutoNum type="arabicPeriod"/>
            </a:pPr>
            <a:r>
              <a:rPr lang="en-US" dirty="0"/>
              <a:t>How significant would the impact be if not addressed:</a:t>
            </a:r>
          </a:p>
          <a:p>
            <a:pPr marL="1714500" lvl="3" indent="-342900">
              <a:buFont typeface="+mj-lt"/>
              <a:buAutoNum type="arabicPeriod"/>
            </a:pPr>
            <a:r>
              <a:rPr lang="en-US" dirty="0"/>
              <a:t>Very significant</a:t>
            </a:r>
          </a:p>
          <a:p>
            <a:pPr marL="1714500" lvl="3" indent="-342900">
              <a:buFont typeface="+mj-lt"/>
              <a:buAutoNum type="arabicPeriod"/>
            </a:pPr>
            <a:r>
              <a:rPr lang="en-US" dirty="0"/>
              <a:t>Moderately significant</a:t>
            </a:r>
          </a:p>
          <a:p>
            <a:pPr marL="1714500" lvl="3" indent="-342900">
              <a:buFont typeface="+mj-lt"/>
              <a:buAutoNum type="arabicPeriod"/>
            </a:pPr>
            <a:r>
              <a:rPr lang="en-US" dirty="0"/>
              <a:t>Impacted areas (for example, security, transparency, legitimacy, efficiency, diversity, etc.)</a:t>
            </a:r>
          </a:p>
          <a:p>
            <a:pPr marL="1714500" lvl="3" indent="-342900">
              <a:buFont typeface="+mj-lt"/>
              <a:buAutoNum type="arabicPeriod"/>
            </a:pPr>
            <a:endParaRPr lang="en-US" dirty="0"/>
          </a:p>
          <a:p>
            <a:pPr marL="1257300" lvl="2" indent="-342900">
              <a:buFont typeface="+mj-lt"/>
              <a:buAutoNum type="arabicPeriod"/>
            </a:pPr>
            <a:r>
              <a:rPr lang="en-US" dirty="0"/>
              <a:t>What is the </a:t>
            </a:r>
            <a:r>
              <a:rPr lang="en-US" b="1" dirty="0"/>
              <a:t>intent of the recommendation</a:t>
            </a:r>
            <a:r>
              <a:rPr lang="en-US" dirty="0"/>
              <a:t>?</a:t>
            </a:r>
            <a:br>
              <a:rPr lang="en-US" dirty="0"/>
            </a:br>
            <a:endParaRPr lang="en-US" dirty="0"/>
          </a:p>
          <a:p>
            <a:pPr marL="1257300" lvl="2" indent="-342900">
              <a:buFont typeface="+mj-lt"/>
              <a:buAutoNum type="arabicPeriod"/>
            </a:pPr>
            <a:r>
              <a:rPr lang="en-US" dirty="0"/>
              <a:t>What </a:t>
            </a:r>
            <a:r>
              <a:rPr lang="en-US" b="1" dirty="0"/>
              <a:t>outcome</a:t>
            </a:r>
            <a:r>
              <a:rPr lang="en-US" dirty="0"/>
              <a:t> is the Review Team seeking?  How will the effectiveness of implemented improvements be measured?  What is the </a:t>
            </a:r>
            <a:r>
              <a:rPr lang="en-US" b="1" dirty="0"/>
              <a:t>target for a successful implementation</a:t>
            </a:r>
            <a:r>
              <a:rPr lang="en-US" dirty="0"/>
              <a:t>?</a:t>
            </a:r>
            <a:endParaRPr lang="en-US" dirty="0">
              <a:highlight>
                <a:srgbClr val="FFFF00"/>
              </a:highlight>
              <a:cs typeface="Source Sans Pro"/>
            </a:endParaRPr>
          </a:p>
        </p:txBody>
      </p:sp>
    </p:spTree>
    <p:extLst>
      <p:ext uri="{BB962C8B-B14F-4D97-AF65-F5344CB8AC3E}">
        <p14:creationId xmlns:p14="http://schemas.microsoft.com/office/powerpoint/2010/main" val="24357264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Criteria for S.M.A.R.T. Recommendations</a:t>
            </a:r>
          </a:p>
        </p:txBody>
      </p:sp>
      <p:sp>
        <p:nvSpPr>
          <p:cNvPr id="6" name="TextBox 5">
            <a:extLst>
              <a:ext uri="{FF2B5EF4-FFF2-40B4-BE49-F238E27FC236}">
                <a16:creationId xmlns:a16="http://schemas.microsoft.com/office/drawing/2014/main" id="{F71BF920-09CD-954A-80FF-8004F85ED7D2}"/>
              </a:ext>
            </a:extLst>
          </p:cNvPr>
          <p:cNvSpPr txBox="1"/>
          <p:nvPr/>
        </p:nvSpPr>
        <p:spPr>
          <a:xfrm>
            <a:off x="565404" y="827024"/>
            <a:ext cx="8121396" cy="3877985"/>
          </a:xfrm>
          <a:prstGeom prst="rect">
            <a:avLst/>
          </a:prstGeom>
          <a:noFill/>
        </p:spPr>
        <p:txBody>
          <a:bodyPr wrap="square" lIns="0" tIns="0" rIns="0" bIns="0" rtlCol="0">
            <a:spAutoFit/>
          </a:bodyPr>
          <a:lstStyle/>
          <a:p>
            <a:pPr marL="342900" indent="-342900">
              <a:buFont typeface="+mj-lt"/>
              <a:buAutoNum type="arabicPeriod" startAt="6"/>
            </a:pPr>
            <a:r>
              <a:rPr lang="en-US" dirty="0">
                <a:cs typeface="Source Sans Pro"/>
              </a:rPr>
              <a:t>Does the Review Team envision[2] the implementation to be:</a:t>
            </a:r>
          </a:p>
          <a:p>
            <a:pPr marL="800100" lvl="1" indent="-342900">
              <a:buFont typeface="+mj-lt"/>
              <a:buAutoNum type="alphaLcParenR"/>
            </a:pPr>
            <a:r>
              <a:rPr lang="en-US" dirty="0">
                <a:cs typeface="Source Sans Pro"/>
              </a:rPr>
              <a:t>Short-term: implemented within 6 months</a:t>
            </a:r>
          </a:p>
          <a:p>
            <a:pPr marL="800100" lvl="1" indent="-342900">
              <a:buFont typeface="+mj-lt"/>
              <a:buAutoNum type="alphaLcParenR"/>
            </a:pPr>
            <a:r>
              <a:rPr lang="en-US" dirty="0">
                <a:cs typeface="Source Sans Pro"/>
              </a:rPr>
              <a:t>Mid-term: implemented within 12 months</a:t>
            </a:r>
          </a:p>
          <a:p>
            <a:pPr marL="800100" lvl="1" indent="-342900">
              <a:buFont typeface="+mj-lt"/>
              <a:buAutoNum type="alphaLcParenR"/>
            </a:pPr>
            <a:r>
              <a:rPr lang="en-US" dirty="0">
                <a:cs typeface="Source Sans Pro"/>
              </a:rPr>
              <a:t>Longer-term: implemented in more than 12 months</a:t>
            </a:r>
          </a:p>
          <a:p>
            <a:pPr marL="800100" lvl="1" indent="-342900">
              <a:buFont typeface="+mj-lt"/>
              <a:buAutoNum type="alphaLcParenR"/>
            </a:pPr>
            <a:endParaRPr lang="en-US" dirty="0">
              <a:cs typeface="Source Sans Pro"/>
            </a:endParaRPr>
          </a:p>
          <a:p>
            <a:pPr marL="342900" indent="-342900">
              <a:buFont typeface="+mj-lt"/>
              <a:buAutoNum type="arabicPeriod" startAt="6"/>
            </a:pPr>
            <a:r>
              <a:rPr lang="en-US" dirty="0">
                <a:cs typeface="Source Sans Pro"/>
              </a:rPr>
              <a:t>Is the recommendation aligned with ICANN’s strategic plan and ICANN mission?  If yes, how?</a:t>
            </a:r>
          </a:p>
          <a:p>
            <a:pPr marL="342900" indent="-342900">
              <a:buFont typeface="+mj-lt"/>
              <a:buAutoNum type="arabicPeriod" startAt="6"/>
            </a:pPr>
            <a:endParaRPr lang="en-US" dirty="0">
              <a:cs typeface="Source Sans Pro"/>
            </a:endParaRPr>
          </a:p>
          <a:p>
            <a:pPr marL="342900" indent="-342900">
              <a:buFont typeface="+mj-lt"/>
              <a:buAutoNum type="arabicPeriod" startAt="6"/>
            </a:pPr>
            <a:r>
              <a:rPr lang="en-US" dirty="0">
                <a:cs typeface="Source Sans Pro"/>
              </a:rPr>
              <a:t>Does this recommendation require new policies to be adopted?  If yes, what stakeholders need to be engaged in the policy development process to support successful implementation of this recommendation?</a:t>
            </a:r>
          </a:p>
          <a:p>
            <a:pPr marL="342900" indent="-342900">
              <a:buFont typeface="+mj-lt"/>
              <a:buAutoNum type="arabicPeriod" startAt="6"/>
            </a:pPr>
            <a:endParaRPr lang="en-US" dirty="0">
              <a:cs typeface="Source Sans Pro"/>
            </a:endParaRPr>
          </a:p>
          <a:p>
            <a:pPr marL="342900" indent="-342900">
              <a:buFont typeface="+mj-lt"/>
              <a:buAutoNum type="arabicPeriod" startAt="6"/>
            </a:pPr>
            <a:r>
              <a:rPr lang="en-US" dirty="0">
                <a:cs typeface="Source Sans Pro"/>
              </a:rPr>
              <a:t>Is related work already underway?  If so, what is it and who is carrying it out?</a:t>
            </a:r>
          </a:p>
          <a:p>
            <a:pPr marL="342900" indent="-342900">
              <a:buFont typeface="+mj-lt"/>
              <a:buAutoNum type="arabicPeriod" startAt="6"/>
            </a:pPr>
            <a:endParaRPr lang="en-US" dirty="0">
              <a:cs typeface="Source Sans Pro"/>
            </a:endParaRPr>
          </a:p>
        </p:txBody>
      </p:sp>
    </p:spTree>
    <p:extLst>
      <p:ext uri="{BB962C8B-B14F-4D97-AF65-F5344CB8AC3E}">
        <p14:creationId xmlns:p14="http://schemas.microsoft.com/office/powerpoint/2010/main" val="4106814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S.M.A.R.T. Recommendations</a:t>
            </a:r>
          </a:p>
        </p:txBody>
      </p:sp>
      <p:sp>
        <p:nvSpPr>
          <p:cNvPr id="5" name="TextBox 4">
            <a:extLst>
              <a:ext uri="{FF2B5EF4-FFF2-40B4-BE49-F238E27FC236}">
                <a16:creationId xmlns:a16="http://schemas.microsoft.com/office/drawing/2014/main" id="{3C9A7848-140D-6340-B16D-C315F0013E41}"/>
              </a:ext>
            </a:extLst>
          </p:cNvPr>
          <p:cNvSpPr txBox="1"/>
          <p:nvPr/>
        </p:nvSpPr>
        <p:spPr>
          <a:xfrm>
            <a:off x="565404" y="827024"/>
            <a:ext cx="8121396" cy="3323987"/>
          </a:xfrm>
          <a:prstGeom prst="rect">
            <a:avLst/>
          </a:prstGeom>
          <a:noFill/>
        </p:spPr>
        <p:txBody>
          <a:bodyPr wrap="square" lIns="0" tIns="0" rIns="0" bIns="0" rtlCol="0">
            <a:spAutoFit/>
          </a:bodyPr>
          <a:lstStyle/>
          <a:p>
            <a:pPr marL="342900" indent="-342900">
              <a:buFont typeface="+mj-lt"/>
              <a:buAutoNum type="arabicPeriod" startAt="10"/>
            </a:pPr>
            <a:r>
              <a:rPr lang="en-US" dirty="0">
                <a:cs typeface="Source Sans Pro"/>
              </a:rPr>
              <a:t>Who are the (responsible) parties that need to be involved in the implementation work for this recommendation?</a:t>
            </a:r>
          </a:p>
          <a:p>
            <a:pPr marL="800100" lvl="1" indent="-342900">
              <a:buFont typeface="+mj-lt"/>
              <a:buAutoNum type="arabicPeriod"/>
            </a:pPr>
            <a:r>
              <a:rPr lang="en-US" dirty="0">
                <a:cs typeface="Source Sans Pro"/>
              </a:rPr>
              <a:t>Community</a:t>
            </a:r>
          </a:p>
          <a:p>
            <a:pPr marL="800100" lvl="1" indent="-342900">
              <a:buFont typeface="+mj-lt"/>
              <a:buAutoNum type="arabicPeriod"/>
            </a:pPr>
            <a:r>
              <a:rPr lang="en-US" dirty="0">
                <a:cs typeface="Source Sans Pro"/>
              </a:rPr>
              <a:t>ICANN org</a:t>
            </a:r>
          </a:p>
          <a:p>
            <a:pPr marL="800100" lvl="1" indent="-342900">
              <a:buFont typeface="+mj-lt"/>
              <a:buAutoNum type="arabicPeriod"/>
            </a:pPr>
            <a:r>
              <a:rPr lang="en-US" dirty="0">
                <a:cs typeface="Source Sans Pro"/>
              </a:rPr>
              <a:t>Board</a:t>
            </a:r>
          </a:p>
          <a:p>
            <a:pPr marL="800100" lvl="1" indent="-342900">
              <a:buFont typeface="+mj-lt"/>
              <a:buAutoNum type="arabicPeriod"/>
            </a:pPr>
            <a:r>
              <a:rPr lang="en-US" dirty="0">
                <a:cs typeface="Source Sans Pro"/>
              </a:rPr>
              <a:t>Combination of the above</a:t>
            </a:r>
          </a:p>
          <a:p>
            <a:pPr lvl="1"/>
            <a:endParaRPr lang="en-US" dirty="0">
              <a:cs typeface="Source Sans Pro"/>
            </a:endParaRPr>
          </a:p>
          <a:p>
            <a:pPr marL="342900" indent="-342900">
              <a:buFont typeface="+mj-lt"/>
              <a:buAutoNum type="arabicPeriod" startAt="11"/>
            </a:pPr>
            <a:r>
              <a:rPr lang="en-US" dirty="0"/>
              <a:t>If only 5 recommendations can be implemented due to community bandwidth and other resource constraints, would this recommendation be one of the top 5?  Why or why not?</a:t>
            </a:r>
          </a:p>
          <a:p>
            <a:pPr lvl="1"/>
            <a:endParaRPr lang="en-US" dirty="0">
              <a:cs typeface="Source Sans Pro"/>
            </a:endParaRPr>
          </a:p>
          <a:p>
            <a:pPr marL="285750" indent="-285750">
              <a:buFont typeface="Arial" panose="020B0604020202020204" pitchFamily="34" charset="0"/>
              <a:buChar char="•"/>
            </a:pPr>
            <a:endParaRPr lang="en-US" dirty="0">
              <a:cs typeface="Source Sans Pro"/>
            </a:endParaRPr>
          </a:p>
        </p:txBody>
      </p:sp>
    </p:spTree>
    <p:extLst>
      <p:ext uri="{BB962C8B-B14F-4D97-AF65-F5344CB8AC3E}">
        <p14:creationId xmlns:p14="http://schemas.microsoft.com/office/powerpoint/2010/main" val="40889824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Suggested Recommendations Format</a:t>
            </a:r>
          </a:p>
        </p:txBody>
      </p:sp>
      <p:sp>
        <p:nvSpPr>
          <p:cNvPr id="5" name="TextBox 4">
            <a:extLst>
              <a:ext uri="{FF2B5EF4-FFF2-40B4-BE49-F238E27FC236}">
                <a16:creationId xmlns:a16="http://schemas.microsoft.com/office/drawing/2014/main" id="{3C9A7848-140D-6340-B16D-C315F0013E41}"/>
              </a:ext>
            </a:extLst>
          </p:cNvPr>
          <p:cNvSpPr txBox="1"/>
          <p:nvPr/>
        </p:nvSpPr>
        <p:spPr>
          <a:xfrm>
            <a:off x="565404" y="838899"/>
            <a:ext cx="8121396" cy="4708981"/>
          </a:xfrm>
          <a:prstGeom prst="rect">
            <a:avLst/>
          </a:prstGeom>
          <a:noFill/>
        </p:spPr>
        <p:txBody>
          <a:bodyPr wrap="square" lIns="0" tIns="0" rIns="0" bIns="0" rtlCol="0">
            <a:spAutoFit/>
          </a:bodyPr>
          <a:lstStyle/>
          <a:p>
            <a:r>
              <a:rPr lang="en-US" b="1" dirty="0"/>
              <a:t>Recommendation</a:t>
            </a:r>
            <a:r>
              <a:rPr lang="en-US" dirty="0"/>
              <a:t>:</a:t>
            </a:r>
          </a:p>
          <a:p>
            <a:r>
              <a:rPr lang="en-US" dirty="0"/>
              <a:t> </a:t>
            </a:r>
          </a:p>
          <a:p>
            <a:r>
              <a:rPr lang="en-US" b="1" dirty="0"/>
              <a:t>Findings</a:t>
            </a:r>
            <a:r>
              <a:rPr lang="en-US" dirty="0"/>
              <a:t>:</a:t>
            </a:r>
          </a:p>
          <a:p>
            <a:r>
              <a:rPr lang="en-US" dirty="0"/>
              <a:t> </a:t>
            </a:r>
          </a:p>
          <a:p>
            <a:r>
              <a:rPr lang="en-US" b="1" dirty="0"/>
              <a:t>Rationale</a:t>
            </a:r>
            <a:r>
              <a:rPr lang="en-US" dirty="0"/>
              <a:t>:</a:t>
            </a:r>
          </a:p>
          <a:p>
            <a:r>
              <a:rPr lang="en-US" dirty="0"/>
              <a:t> </a:t>
            </a:r>
          </a:p>
          <a:p>
            <a:r>
              <a:rPr lang="en-US" b="1" dirty="0"/>
              <a:t>Impact of Recommendation</a:t>
            </a:r>
            <a:r>
              <a:rPr lang="en-US" dirty="0"/>
              <a:t>:  </a:t>
            </a:r>
          </a:p>
          <a:p>
            <a:endParaRPr lang="en-US" b="1" dirty="0"/>
          </a:p>
          <a:p>
            <a:r>
              <a:rPr lang="en-US" b="1" dirty="0"/>
              <a:t>Feasibility of Recommendation</a:t>
            </a:r>
            <a:r>
              <a:rPr lang="en-US" dirty="0"/>
              <a:t>: </a:t>
            </a:r>
          </a:p>
          <a:p>
            <a:endParaRPr lang="en-US" b="1" dirty="0"/>
          </a:p>
          <a:p>
            <a:r>
              <a:rPr lang="en-US" b="1" dirty="0"/>
              <a:t>Implementation</a:t>
            </a:r>
            <a:r>
              <a:rPr lang="en-US" dirty="0"/>
              <a:t>:</a:t>
            </a:r>
          </a:p>
          <a:p>
            <a:r>
              <a:rPr lang="en-US" dirty="0"/>
              <a:t> </a:t>
            </a:r>
          </a:p>
          <a:p>
            <a:r>
              <a:rPr lang="en-US" b="1" dirty="0"/>
              <a:t>Priority:</a:t>
            </a:r>
            <a:r>
              <a:rPr lang="en-US" dirty="0"/>
              <a:t> </a:t>
            </a:r>
          </a:p>
          <a:p>
            <a:endParaRPr lang="en-US" b="1" dirty="0"/>
          </a:p>
          <a:p>
            <a:r>
              <a:rPr lang="en-US" b="1" dirty="0"/>
              <a:t>Level of Consensus:</a:t>
            </a:r>
            <a:endParaRPr lang="en-US" dirty="0"/>
          </a:p>
          <a:p>
            <a:pPr marL="742950" lvl="1" indent="-285750">
              <a:buFont typeface="Arial" panose="020B0604020202020204" pitchFamily="34" charset="0"/>
              <a:buChar char="•"/>
            </a:pPr>
            <a:endParaRPr lang="en-US" dirty="0">
              <a:cs typeface="Source Sans Pro"/>
            </a:endParaRPr>
          </a:p>
          <a:p>
            <a:pPr marL="285750" indent="-285750">
              <a:buFont typeface="Arial" panose="020B0604020202020204" pitchFamily="34" charset="0"/>
              <a:buChar char="•"/>
            </a:pPr>
            <a:endParaRPr lang="en-US" dirty="0">
              <a:cs typeface="Source Sans Pro"/>
            </a:endParaRPr>
          </a:p>
        </p:txBody>
      </p:sp>
      <p:sp>
        <p:nvSpPr>
          <p:cNvPr id="2" name="TextBox 1">
            <a:extLst>
              <a:ext uri="{FF2B5EF4-FFF2-40B4-BE49-F238E27FC236}">
                <a16:creationId xmlns:a16="http://schemas.microsoft.com/office/drawing/2014/main" id="{E65912F9-8AE2-424B-9EE1-56BDCABC298D}"/>
              </a:ext>
            </a:extLst>
          </p:cNvPr>
          <p:cNvSpPr txBox="1"/>
          <p:nvPr/>
        </p:nvSpPr>
        <p:spPr>
          <a:xfrm rot="1161500">
            <a:off x="6106117" y="1121311"/>
            <a:ext cx="2817242" cy="553998"/>
          </a:xfrm>
          <a:prstGeom prst="rect">
            <a:avLst/>
          </a:prstGeom>
          <a:noFill/>
        </p:spPr>
        <p:txBody>
          <a:bodyPr wrap="square" lIns="0" tIns="0" rIns="0" bIns="0" rtlCol="0">
            <a:spAutoFit/>
          </a:bodyPr>
          <a:lstStyle/>
          <a:p>
            <a:pPr algn="ctr"/>
            <a:r>
              <a:rPr lang="en-US" dirty="0">
                <a:solidFill>
                  <a:schemeClr val="accent6"/>
                </a:solidFill>
                <a:cs typeface="Source Sans Pro"/>
              </a:rPr>
              <a:t>Included in your subgroup report template</a:t>
            </a:r>
          </a:p>
        </p:txBody>
      </p:sp>
    </p:spTree>
    <p:extLst>
      <p:ext uri="{BB962C8B-B14F-4D97-AF65-F5344CB8AC3E}">
        <p14:creationId xmlns:p14="http://schemas.microsoft.com/office/powerpoint/2010/main" val="390248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8586966"/>
          </a:xfrm>
          <a:prstGeom prst="rect">
            <a:avLst/>
          </a:prstGeom>
          <a:noFill/>
        </p:spPr>
        <p:txBody>
          <a:bodyPr wrap="square" lIns="0" tIns="0" rIns="0" bIns="0" rtlCol="0">
            <a:spAutoFit/>
          </a:bodyPr>
          <a:lstStyle/>
          <a:p>
            <a:r>
              <a:rPr lang="en-US" b="1" dirty="0">
                <a:cs typeface="Source Sans Pro"/>
              </a:rPr>
              <a:t>Plan &amp; Annual Reports</a:t>
            </a:r>
          </a:p>
          <a:p>
            <a:endParaRPr lang="en-US" b="1" dirty="0">
              <a:cs typeface="Source Sans Pro"/>
            </a:endParaRPr>
          </a:p>
          <a:p>
            <a:r>
              <a:rPr lang="en-US" dirty="0">
                <a:solidFill>
                  <a:schemeClr val="accent1">
                    <a:lumMod val="50000"/>
                  </a:schemeClr>
                </a:solidFill>
              </a:rPr>
              <a:t>ACTION ITEM: ICANN Org to recognize problems with system that was used and to provide summary of Improvements already underway, including under new Bylaws, such as annual progress plan that would include implementation of specific review recommendations, and confirmation from RT member(s) that implementation plan reflects the intent of the recommendation.</a:t>
            </a:r>
          </a:p>
          <a:p>
            <a:br>
              <a:rPr lang="en-US" dirty="0"/>
            </a:br>
            <a:r>
              <a:rPr lang="en-US" dirty="0">
                <a:solidFill>
                  <a:srgbClr val="C00000"/>
                </a:solidFill>
              </a:rPr>
              <a:t>DECISION REACHED - Subgroup on Rec 15/16 should result in a recommendation.</a:t>
            </a:r>
          </a:p>
          <a:p>
            <a:r>
              <a:rPr lang="en-US" dirty="0">
                <a:solidFill>
                  <a:srgbClr val="C00000"/>
                </a:solidFill>
              </a:rPr>
              <a:t>Discussed need for metrics to be identified for each recommendation, to allow for assessment of effectiveness.</a:t>
            </a:r>
          </a:p>
          <a:p>
            <a:endParaRPr lang="en-US" dirty="0"/>
          </a:p>
          <a:p>
            <a:r>
              <a:rPr lang="en-US" dirty="0">
                <a:solidFill>
                  <a:schemeClr val="accent1">
                    <a:lumMod val="50000"/>
                  </a:schemeClr>
                </a:solidFill>
              </a:rPr>
              <a:t>ACTION ITEM: Alan and Lili to revise recommendation to address concerns expressed about project management, communication of progress, and tracking of metrics to enable progress and effectiveness assessment.</a:t>
            </a:r>
          </a:p>
          <a:p>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2394589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Takeaways</a:t>
            </a:r>
          </a:p>
        </p:txBody>
      </p:sp>
      <p:sp>
        <p:nvSpPr>
          <p:cNvPr id="4" name="TextBox 3">
            <a:extLst>
              <a:ext uri="{FF2B5EF4-FFF2-40B4-BE49-F238E27FC236}">
                <a16:creationId xmlns:a16="http://schemas.microsoft.com/office/drawing/2014/main" id="{3935ECAA-AA68-C14F-8B99-AF87594A5A87}"/>
              </a:ext>
            </a:extLst>
          </p:cNvPr>
          <p:cNvSpPr txBox="1"/>
          <p:nvPr/>
        </p:nvSpPr>
        <p:spPr>
          <a:xfrm>
            <a:off x="345827" y="743712"/>
            <a:ext cx="8071104" cy="9694962"/>
          </a:xfrm>
          <a:prstGeom prst="rect">
            <a:avLst/>
          </a:prstGeom>
          <a:noFill/>
        </p:spPr>
        <p:txBody>
          <a:bodyPr wrap="square" lIns="0" tIns="0" rIns="0" bIns="0" rtlCol="0">
            <a:spAutoFit/>
          </a:bodyPr>
          <a:lstStyle/>
          <a:p>
            <a:r>
              <a:rPr lang="en-US" b="1" dirty="0">
                <a:cs typeface="Source Sans Pro"/>
              </a:rPr>
              <a:t>Compliance</a:t>
            </a:r>
          </a:p>
          <a:p>
            <a:endParaRPr lang="en-US" b="1" dirty="0">
              <a:cs typeface="Source Sans Pro"/>
            </a:endParaRPr>
          </a:p>
          <a:p>
            <a:r>
              <a:rPr lang="en-US" dirty="0">
                <a:solidFill>
                  <a:srgbClr val="C00000"/>
                </a:solidFill>
              </a:rPr>
              <a:t>DECISION REACHED - No further recommendation is needed regarding the Compliance reporting structure.</a:t>
            </a:r>
          </a:p>
          <a:p>
            <a:endParaRPr lang="en-US" dirty="0">
              <a:solidFill>
                <a:schemeClr val="accent1">
                  <a:lumMod val="50000"/>
                </a:schemeClr>
              </a:solidFill>
            </a:endParaRPr>
          </a:p>
          <a:p>
            <a:r>
              <a:rPr lang="en-US" dirty="0">
                <a:solidFill>
                  <a:schemeClr val="accent1">
                    <a:lumMod val="50000"/>
                  </a:schemeClr>
                </a:solidFill>
              </a:rPr>
              <a:t>ACTION ITEM - ICANN Org to ask GDD: What is the process and criteria used to determine the domain names to review with ARS</a:t>
            </a:r>
          </a:p>
          <a:p>
            <a:endParaRPr lang="en-US" dirty="0">
              <a:solidFill>
                <a:schemeClr val="accent1">
                  <a:lumMod val="50000"/>
                </a:schemeClr>
              </a:solidFill>
            </a:endParaRPr>
          </a:p>
          <a:p>
            <a:r>
              <a:rPr lang="en-US" dirty="0">
                <a:solidFill>
                  <a:srgbClr val="C00000"/>
                </a:solidFill>
              </a:rPr>
              <a:t>DECISION REACHED: The latest % be cited in the report (30%) and note downward trend.</a:t>
            </a:r>
          </a:p>
          <a:p>
            <a:br>
              <a:rPr lang="en-US" dirty="0">
                <a:solidFill>
                  <a:srgbClr val="C00000"/>
                </a:solidFill>
              </a:rPr>
            </a:br>
            <a:r>
              <a:rPr lang="en-US" dirty="0">
                <a:solidFill>
                  <a:srgbClr val="C00000"/>
                </a:solidFill>
              </a:rPr>
              <a:t>DECISION REACHED - Add a recommendation that policy requirements and processes should be put in place to provide consistency in when domain names are unsuspended, and possibly a policy or best practice for indicating why a domain name is suspended.</a:t>
            </a:r>
          </a:p>
          <a:p>
            <a:endParaRPr lang="en-US" dirty="0"/>
          </a:p>
          <a:p>
            <a:r>
              <a:rPr lang="en-US" dirty="0">
                <a:solidFill>
                  <a:schemeClr val="accent1">
                    <a:lumMod val="50000"/>
                  </a:schemeClr>
                </a:solidFill>
              </a:rPr>
              <a:t>ACTION ITEM - ICANN Org to ask Compliance: For domains rechecked after suspension, what % are found to be unsuspended in total and the % that are still non-compliant?</a:t>
            </a:r>
          </a:p>
          <a:p>
            <a:br>
              <a:rPr lang="en-US" dirty="0"/>
            </a:br>
            <a:br>
              <a:rPr lang="en-US" dirty="0">
                <a:solidFill>
                  <a:schemeClr val="accent1">
                    <a:lumMod val="50000"/>
                  </a:schemeClr>
                </a:solidFill>
              </a:rPr>
            </a:br>
            <a:r>
              <a:rPr lang="en-US" dirty="0">
                <a:solidFill>
                  <a:srgbClr val="C00000"/>
                </a:solidFill>
              </a:rPr>
              <a:t> </a:t>
            </a:r>
          </a:p>
          <a:p>
            <a:br>
              <a:rPr lang="en-US" dirty="0"/>
            </a:br>
            <a:endParaRPr lang="en-US" b="1" dirty="0">
              <a:cs typeface="Source Sans Pro"/>
            </a:endParaRPr>
          </a:p>
          <a:p>
            <a:endParaRPr lang="en-US" b="1" dirty="0">
              <a:cs typeface="Source Sans Pro"/>
            </a:endParaRPr>
          </a:p>
          <a:p>
            <a:endParaRPr lang="en-GB" dirty="0"/>
          </a:p>
          <a:p>
            <a:endParaRPr lang="en-GB" dirty="0"/>
          </a:p>
          <a:p>
            <a:r>
              <a:rPr lang="en-GB" dirty="0"/>
              <a:t> </a:t>
            </a:r>
          </a:p>
          <a:p>
            <a:br>
              <a:rPr lang="en-US" dirty="0"/>
            </a:br>
            <a:br>
              <a:rPr lang="en-US" dirty="0"/>
            </a:br>
            <a:br>
              <a:rPr lang="en-US" dirty="0"/>
            </a:br>
            <a:br>
              <a:rPr lang="en-US" dirty="0"/>
            </a:br>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841216316"/>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11133</TotalTime>
  <Words>4490</Words>
  <Application>Microsoft Macintosh PowerPoint</Application>
  <PresentationFormat>On-screen Show (4:3)</PresentationFormat>
  <Paragraphs>984</Paragraphs>
  <Slides>78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ＭＳ Ｐゴシック</vt:lpstr>
      <vt:lpstr>Arial</vt:lpstr>
      <vt:lpstr>Calibri</vt:lpstr>
      <vt:lpstr>Segoe UI</vt:lpstr>
      <vt:lpstr>Source Sans Pro</vt:lpstr>
      <vt:lpstr>Source Sans Pro Light</vt:lpstr>
      <vt:lpstr>Times New Roman</vt:lpstr>
      <vt:lpstr>Wingdings</vt:lpstr>
      <vt:lpstr>ICANNPPT_Arial_4x3_June 2017_potx</vt:lpstr>
      <vt:lpstr>RDS-WHOIS2-RT Brussels Face-to-Face Meeting </vt:lpstr>
      <vt:lpstr>Welcome</vt:lpstr>
      <vt:lpstr>Day 1 Takeaways</vt:lpstr>
      <vt:lpstr>Day 1 Takeaways</vt:lpstr>
      <vt:lpstr>Day 1 Takeaways</vt:lpstr>
      <vt:lpstr>Day 1 Takeaways</vt:lpstr>
      <vt:lpstr>Day 1 Takeaways</vt:lpstr>
      <vt:lpstr>Day 1 Takeaways</vt:lpstr>
      <vt:lpstr>Day 1 Takeaways</vt:lpstr>
      <vt:lpstr>Day 1 Takeaways</vt:lpstr>
      <vt:lpstr>Day 1 Takeaways</vt:lpstr>
      <vt:lpstr>Day 1 Takeaways</vt:lpstr>
      <vt:lpstr>Day 1 Takeaways</vt:lpstr>
      <vt:lpstr>Day 1 Takeaways</vt:lpstr>
      <vt:lpstr>Day 1 Takeaways</vt:lpstr>
      <vt:lpstr>Day 1 Takeaways</vt:lpstr>
      <vt:lpstr>Day 1 Takeaways</vt:lpstr>
      <vt:lpstr>Day 1 Takeaways</vt:lpstr>
      <vt:lpstr>Day 1 Takeaways</vt:lpstr>
      <vt:lpstr>Day 1 Takeaways</vt:lpstr>
      <vt:lpstr>Day 1 Takeaways</vt:lpstr>
      <vt:lpstr>Day 1 Takeaways</vt:lpstr>
      <vt:lpstr>Day 2 Objectives</vt:lpstr>
      <vt:lpstr>Opening Remarks &amp; Day 2 Objectives</vt:lpstr>
      <vt:lpstr>WHOIS1 Rec #10: Privacy/Proxy Services</vt:lpstr>
      <vt:lpstr>WHOIS1 Rec #10: Privacy/Proxy Services</vt:lpstr>
      <vt:lpstr>WHOIS1 Rec #10: Privacy/Proxy Services</vt:lpstr>
      <vt:lpstr>WHOIS1 Rec #10: Privacy/Proxy Services</vt:lpstr>
      <vt:lpstr>WHOIS1 Rec #10: Privacy/Proxy Services</vt:lpstr>
      <vt:lpstr>WHOIS1 Rec #2: Single WHOIS Policy </vt:lpstr>
      <vt:lpstr>WHOIS1 Rec #2: Single WHOIS Policy </vt:lpstr>
      <vt:lpstr>WHOIS1 Rec #2: Single WHOIS Policy </vt:lpstr>
      <vt:lpstr>WHOIS1 Rec #2: Single WHOIS Policy </vt:lpstr>
      <vt:lpstr>WHOIS1 Rec #2: Single WHOIS Policy </vt:lpstr>
      <vt:lpstr>WHOIS1 Rec #11: Common Interface</vt:lpstr>
      <vt:lpstr>WHOIS1 Rec #11: Common Interface</vt:lpstr>
      <vt:lpstr>WHOIS1 Rec #11: Common Interface</vt:lpstr>
      <vt:lpstr>WHOIS1 Rec #11: Common Interface</vt:lpstr>
      <vt:lpstr>WHOIS1 Rec #11: Common Interface</vt:lpstr>
      <vt:lpstr>WHOIS1 Recs #5-9: Data Accuracy</vt:lpstr>
      <vt:lpstr>WHOIS1 Recs #5-9: Data Accuracy</vt:lpstr>
      <vt:lpstr>WHOIS1 Recs #5-9: Data Accuracy</vt:lpstr>
      <vt:lpstr>WHOIS1 Recs #5-9: Data Accuracy</vt:lpstr>
      <vt:lpstr>WHOIS1 Recs #5-9: Data Accuracy</vt:lpstr>
      <vt:lpstr>WHOIS1 Recs #5-9: Data Accuracy</vt:lpstr>
      <vt:lpstr>Addressing Stephanie’s Concern</vt:lpstr>
      <vt:lpstr>Parking Lot for Items that Require Further Discussion</vt:lpstr>
      <vt:lpstr>Subgroup 4 – Consumer Trust</vt:lpstr>
      <vt:lpstr>Subgroup 4 – Consumer Trust</vt:lpstr>
      <vt:lpstr>Subgroup 4 – Consumer Trust</vt:lpstr>
      <vt:lpstr>Subgroup 4 – Consumer Trust</vt:lpstr>
      <vt:lpstr>Subgroup 4 – Consumer Trust</vt:lpstr>
      <vt:lpstr>WHOIS1 Rec #3: Outreach</vt:lpstr>
      <vt:lpstr>WHOIS1 Rec #3: Outreach</vt:lpstr>
      <vt:lpstr>WHOIS1 Rec #3: Outreach</vt:lpstr>
      <vt:lpstr>WHOIS1 Rec #3: Outreach</vt:lpstr>
      <vt:lpstr>WHOIS1 Rec #3: Outreach</vt:lpstr>
      <vt:lpstr>WHOIS1 Rec #3: Outreach</vt:lpstr>
      <vt:lpstr>WHOIS1 Recs #12-14: Internationalized Domain Names </vt:lpstr>
      <vt:lpstr>WHOIS1 Recs #12-14: Internationalized Domain Names </vt:lpstr>
      <vt:lpstr>WHOIS1 Recs #12-14: Internationalized Domain Names </vt:lpstr>
      <vt:lpstr>WHOIS1 Recs #12-14: Internationalized Domain Names </vt:lpstr>
      <vt:lpstr>WHOIS1 Recs #12-14: Internationalized Domain Names </vt:lpstr>
      <vt:lpstr>Brainstorming on Content of Executive Summary</vt:lpstr>
      <vt:lpstr>Adjust (as Needed) Structure of Report (e.g. Merge Sections etc.)</vt:lpstr>
      <vt:lpstr>Adjust (as Needed) Structure of Report</vt:lpstr>
      <vt:lpstr>Review Work Plan</vt:lpstr>
      <vt:lpstr>Current Work Plan &amp; Deliverables</vt:lpstr>
      <vt:lpstr>Parking Lot for Items that Require Further Discussion</vt:lpstr>
      <vt:lpstr>Face-to-Face Meeting #3 Wrap-Up</vt:lpstr>
      <vt:lpstr>Face-to-Face Meeting #3 Wrap-Up</vt:lpstr>
      <vt:lpstr>Confirm Consensus Level</vt:lpstr>
      <vt:lpstr>Appendix A</vt:lpstr>
      <vt:lpstr>Criteria for S.M.A.R.T. Recommendations</vt:lpstr>
      <vt:lpstr>Criteria for S.M.A.R.T. Recommendations</vt:lpstr>
      <vt:lpstr>Criteria for S.M.A.R.T. Recommendations</vt:lpstr>
      <vt:lpstr>S.M.A.R.T. Recommendations</vt:lpstr>
      <vt:lpstr>Suggested Recommendations Format</vt:lpstr>
    </vt:vector>
  </TitlesOfParts>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Microsoft Office User</cp:lastModifiedBy>
  <cp:revision>523</cp:revision>
  <cp:lastPrinted>2018-07-27T06:19:46Z</cp:lastPrinted>
  <dcterms:created xsi:type="dcterms:W3CDTF">2017-05-30T19:34:16Z</dcterms:created>
  <dcterms:modified xsi:type="dcterms:W3CDTF">2018-07-27T06:27:33Z</dcterms:modified>
</cp:coreProperties>
</file>