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540" r:id="rId2"/>
    <p:sldId id="330" r:id="rId3"/>
    <p:sldId id="574" r:id="rId4"/>
    <p:sldId id="584" r:id="rId5"/>
    <p:sldId id="548" r:id="rId6"/>
    <p:sldId id="322" r:id="rId7"/>
    <p:sldId id="583" r:id="rId8"/>
    <p:sldId id="381" r:id="rId9"/>
    <p:sldId id="380" r:id="rId10"/>
    <p:sldId id="575" r:id="rId11"/>
    <p:sldId id="576" r:id="rId12"/>
    <p:sldId id="577" r:id="rId13"/>
    <p:sldId id="578" r:id="rId14"/>
    <p:sldId id="579" r:id="rId15"/>
    <p:sldId id="580" r:id="rId16"/>
    <p:sldId id="581" r:id="rId17"/>
    <p:sldId id="5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088" autoAdjust="0"/>
  </p:normalViewPr>
  <p:slideViewPr>
    <p:cSldViewPr snapToGrid="0" snapToObjects="1">
      <p:cViewPr varScale="1">
        <p:scale>
          <a:sx n="112" d="100"/>
          <a:sy n="112" d="100"/>
        </p:scale>
        <p:origin x="1680" y="192"/>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of each colored bar, click the bar, ensuring the bar is highlighted, grab a corner and length or shorten, depending on your preference.  </a:t>
            </a:r>
          </a:p>
          <a:p>
            <a:endParaRPr lang="en-US" baseline="0" dirty="0"/>
          </a:p>
          <a:p>
            <a:r>
              <a:rPr lang="en-US" baseline="0" dirty="0"/>
              <a:t>To revise the year or text boxes, simply replace, all are editable. </a:t>
            </a:r>
          </a:p>
          <a:p>
            <a:endParaRPr lang="en-US" baseline="0"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247051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of each colored bar, click the bar, ensuring the bar is highlighted, grab a corner and length or shorten, depending on your preference.  </a:t>
            </a:r>
          </a:p>
          <a:p>
            <a:endParaRPr lang="en-US" baseline="0" dirty="0"/>
          </a:p>
          <a:p>
            <a:r>
              <a:rPr lang="en-US" baseline="0" dirty="0"/>
              <a:t>To revise the year or text boxes, simply replace, all are editable. </a:t>
            </a:r>
          </a:p>
          <a:p>
            <a:endParaRPr lang="en-US" baseline="0"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1975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adjust the length of each colored bar, click the bar, ensuring the bar is highlighted, grab a corner and length or shorten, depending on your preference.  </a:t>
            </a:r>
          </a:p>
          <a:p>
            <a:endParaRPr lang="en-US" baseline="0" dirty="0"/>
          </a:p>
          <a:p>
            <a:r>
              <a:rPr lang="en-US" baseline="0" dirty="0"/>
              <a:t>To revise the year or text boxes, simply replace, all are editable. </a:t>
            </a:r>
          </a:p>
          <a:p>
            <a:endParaRPr lang="en-US" baseline="0"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66643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a:p>
        </p:txBody>
      </p:sp>
    </p:spTree>
    <p:extLst>
      <p:ext uri="{BB962C8B-B14F-4D97-AF65-F5344CB8AC3E}">
        <p14:creationId xmlns:p14="http://schemas.microsoft.com/office/powerpoint/2010/main" val="280967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8.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8.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8.emf"/></Relationships>
</file>

<file path=ppt/slideLayouts/_rels/slideLayout47.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3.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4.png"/><Relationship Id="rId15" Type="http://schemas.openxmlformats.org/officeDocument/2006/relationships/hyperlink" Target="youtube.com/user/ICANNnews" TargetMode="External"/><Relationship Id="rId16" Type="http://schemas.openxmlformats.org/officeDocument/2006/relationships/image" Target="../media/image25.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20.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1.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emf"/><Relationship Id="rId3" Type="http://schemas.openxmlformats.org/officeDocument/2006/relationships/image" Target="../media/image2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icann.org/resources/pages/documents-2012-05-31-en" TargetMode="External"/><Relationship Id="rId3" Type="http://schemas.openxmlformats.org/officeDocument/2006/relationships/hyperlink" Target="NUL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Source Sans Pro"/>
                <a:cs typeface="Source Sans Pro"/>
              </a:rPr>
              <a:t>Registration Directory Service (RDS)</a:t>
            </a:r>
            <a:endParaRPr lang="en-US" dirty="0"/>
          </a:p>
        </p:txBody>
      </p:sp>
      <p:sp>
        <p:nvSpPr>
          <p:cNvPr id="5" name="Text Placeholder 4"/>
          <p:cNvSpPr>
            <a:spLocks noGrp="1"/>
          </p:cNvSpPr>
          <p:nvPr>
            <p:ph type="body" sz="quarter" idx="12"/>
          </p:nvPr>
        </p:nvSpPr>
        <p:spPr/>
        <p:txBody>
          <a:bodyPr/>
          <a:lstStyle/>
          <a:p>
            <a:r>
              <a:rPr lang="en-US" dirty="0"/>
              <a:t>9 June 2017</a:t>
            </a:r>
          </a:p>
        </p:txBody>
      </p:sp>
      <p:sp>
        <p:nvSpPr>
          <p:cNvPr id="6" name="Text Placeholder 5"/>
          <p:cNvSpPr>
            <a:spLocks noGrp="1"/>
          </p:cNvSpPr>
          <p:nvPr>
            <p:ph type="body" sz="quarter" idx="13"/>
          </p:nvPr>
        </p:nvSpPr>
        <p:spPr/>
        <p:txBody>
          <a:bodyPr/>
          <a:lstStyle/>
          <a:p>
            <a:r>
              <a:rPr lang="en-US" dirty="0">
                <a:solidFill>
                  <a:srgbClr val="FFFFFF"/>
                </a:solidFill>
                <a:latin typeface="Source Sans Pro"/>
                <a:cs typeface="Source Sans Pro"/>
              </a:rPr>
              <a:t>WHOIS Summary of Activities</a:t>
            </a:r>
            <a:endParaRPr lang="en-US" dirty="0"/>
          </a:p>
        </p:txBody>
      </p:sp>
    </p:spTree>
    <p:extLst>
      <p:ext uri="{BB962C8B-B14F-4D97-AF65-F5344CB8AC3E}">
        <p14:creationId xmlns:p14="http://schemas.microsoft.com/office/powerpoint/2010/main" val="331157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p:spPr>
        <p:txBody>
          <a:bodyPr/>
          <a:lstStyle/>
          <a:p>
            <a:r>
              <a:rPr lang="en-US" sz="2400" dirty="0"/>
              <a:t>Registration Directory Service (RDS)/WHOIS 2 Review</a:t>
            </a:r>
          </a:p>
        </p:txBody>
      </p:sp>
      <p:sp>
        <p:nvSpPr>
          <p:cNvPr id="3" name="Content Placeholder 2"/>
          <p:cNvSpPr txBox="1">
            <a:spLocks/>
          </p:cNvSpPr>
          <p:nvPr/>
        </p:nvSpPr>
        <p:spPr>
          <a:xfrm>
            <a:off x="762000" y="649242"/>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400" dirty="0">
                <a:solidFill>
                  <a:srgbClr val="0C1F24"/>
                </a:solidFill>
                <a:cs typeface="Source Sans Pro Light"/>
              </a:rPr>
              <a:t>Per the ICANN Bylaws, the Board shall cause a periodic review (no less frequently than every five years) to assess the effectiveness of the then current gTLD RDS and whether its implementation meets the legitimate needs of law enforcement, promoting consumer trust and safeguarding registrant data.</a:t>
            </a:r>
          </a:p>
          <a:p>
            <a:pPr marL="285750" indent="-285750">
              <a:buFont typeface="Wingdings" charset="2"/>
              <a:buChar char=""/>
            </a:pPr>
            <a:r>
              <a:rPr lang="en-US" sz="1400" dirty="0">
                <a:solidFill>
                  <a:srgbClr val="0C1F24"/>
                </a:solidFill>
                <a:cs typeface="Source Sans Pro Light"/>
              </a:rPr>
              <a:t>The first </a:t>
            </a:r>
            <a:r>
              <a:rPr lang="en-US" sz="1400" dirty="0">
                <a:solidFill>
                  <a:srgbClr val="0C1F24"/>
                </a:solidFill>
                <a:cs typeface="Source Sans Pro Light"/>
                <a:hlinkClick r:id="rId2"/>
              </a:rPr>
              <a:t>WHOIS Review </a:t>
            </a:r>
            <a:r>
              <a:rPr lang="en-US" sz="1400" dirty="0">
                <a:solidFill>
                  <a:srgbClr val="0C1F24"/>
                </a:solidFill>
                <a:cs typeface="Source Sans Pro Light"/>
              </a:rPr>
              <a:t>presented its report and recommendations in 2012. The second review (RDS/WHOIS2) commenced in October 2016 with the Call for Volunteers.</a:t>
            </a:r>
          </a:p>
          <a:p>
            <a:pPr marL="285750" indent="-285750">
              <a:buFont typeface="Wingdings" charset="2"/>
              <a:buChar char=""/>
            </a:pPr>
            <a:r>
              <a:rPr lang="en-US" sz="1400" dirty="0">
                <a:solidFill>
                  <a:srgbClr val="0C1F24"/>
                </a:solidFill>
                <a:cs typeface="Source Sans Pro Light"/>
              </a:rPr>
              <a:t>38 applications were submitted for appointment to the RDS/WHOIS2 Review Team. The SOs/ACs Chairs have considered the nominations from the individual SO/ACs and have confirmed the review team members.  ICANN announced the members of the review team on 2 June 2017. </a:t>
            </a:r>
          </a:p>
          <a:p>
            <a:pPr marL="285750" indent="-285750">
              <a:buFont typeface="Wingdings" charset="2"/>
              <a:buChar char=""/>
            </a:pPr>
            <a:r>
              <a:rPr lang="en-US" sz="1400" dirty="0">
                <a:solidFill>
                  <a:srgbClr val="0C1F24"/>
                </a:solidFill>
                <a:cs typeface="Source Sans Pro Light"/>
              </a:rPr>
              <a:t>Community concerns were raised about the expected workload and community bandwidth in light of the many RDS/WHOIS related activities underway. In response to an action item resulting from a telephone conference between the SO/AC chairs and Board Working Group on 07 February 2017, ICANN Organization prepared </a:t>
            </a:r>
            <a:r>
              <a:rPr lang="en-US" sz="1400" dirty="0">
                <a:solidFill>
                  <a:srgbClr val="0C1F24"/>
                </a:solidFill>
                <a:cs typeface="Source Sans Pro Light"/>
                <a:hlinkClick r:id="rId3" invalidUrl="https://community.icann.org/display/WHO/RDS-WHOIS2+Review?preview=/63145764/64949323/RDS Review Scope Guidance_17Feb2017.pdf"/>
              </a:rPr>
              <a:t>a paper </a:t>
            </a:r>
            <a:r>
              <a:rPr lang="en-US" sz="1400" dirty="0">
                <a:solidFill>
                  <a:srgbClr val="0C1F24"/>
                </a:solidFill>
                <a:cs typeface="Source Sans Pro Light"/>
              </a:rPr>
              <a:t>that is intended to offer guidance on the scope of the review for the RDS Review Team to consider as it determines its scope of work., terms of reference and timeline. </a:t>
            </a:r>
          </a:p>
          <a:p>
            <a:pPr marL="285750" indent="-285750">
              <a:buFont typeface="Wingdings" charset="2"/>
              <a:buChar char=""/>
            </a:pPr>
            <a:r>
              <a:rPr lang="en-US" sz="1400" dirty="0">
                <a:solidFill>
                  <a:srgbClr val="0C1F24"/>
                </a:solidFill>
                <a:cs typeface="Source Sans Pro Light"/>
              </a:rPr>
              <a:t>The Review Team will hold the kick-off call on 14 June 2017, and its first face-to-face meeting at ICANN59.</a:t>
            </a:r>
          </a:p>
        </p:txBody>
      </p:sp>
    </p:spTree>
    <p:extLst>
      <p:ext uri="{BB962C8B-B14F-4D97-AF65-F5344CB8AC3E}">
        <p14:creationId xmlns:p14="http://schemas.microsoft.com/office/powerpoint/2010/main" val="213479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24238"/>
            <a:ext cx="8534920" cy="450663"/>
          </a:xfrm>
        </p:spPr>
        <p:txBody>
          <a:bodyPr/>
          <a:lstStyle/>
          <a:p>
            <a:r>
              <a:rPr lang="en-US" sz="2400" dirty="0"/>
              <a:t>Registration Data Access Protocol (RDAP) Implementation</a:t>
            </a:r>
          </a:p>
        </p:txBody>
      </p:sp>
      <p:sp>
        <p:nvSpPr>
          <p:cNvPr id="3" name="Content Placeholder 2"/>
          <p:cNvSpPr txBox="1">
            <a:spLocks/>
          </p:cNvSpPr>
          <p:nvPr/>
        </p:nvSpPr>
        <p:spPr>
          <a:xfrm>
            <a:off x="762000" y="649242"/>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200" dirty="0">
                <a:solidFill>
                  <a:srgbClr val="0C1F24"/>
                </a:solidFill>
                <a:cs typeface="Source Sans Pro Light"/>
              </a:rPr>
              <a:t>RDAP history</a:t>
            </a:r>
          </a:p>
          <a:p>
            <a:pPr marL="800100" lvl="1" indent="-342900">
              <a:lnSpc>
                <a:spcPct val="120000"/>
              </a:lnSpc>
              <a:buFont typeface="Wingdings" charset="2"/>
              <a:buChar char=""/>
            </a:pPr>
            <a:r>
              <a:rPr lang="en-US" sz="1200" dirty="0">
                <a:solidFill>
                  <a:srgbClr val="0C1F24"/>
                </a:solidFill>
                <a:cs typeface="Source Sans Pro Light"/>
              </a:rPr>
              <a:t>September 2011 </a:t>
            </a:r>
            <a:r>
              <a:rPr lang="mr-IN" sz="1200" dirty="0">
                <a:solidFill>
                  <a:srgbClr val="0C1F24"/>
                </a:solidFill>
                <a:cs typeface="Source Sans Pro Light"/>
              </a:rPr>
              <a:t>–</a:t>
            </a:r>
            <a:r>
              <a:rPr lang="en-US" sz="1200" dirty="0">
                <a:solidFill>
                  <a:srgbClr val="0C1F24"/>
                </a:solidFill>
                <a:cs typeface="Source Sans Pro Light"/>
              </a:rPr>
              <a:t> SSAC published SAC 051: “The ICANN community should evaluate and adopt a replacement domain name registration data access protocol.”</a:t>
            </a:r>
          </a:p>
          <a:p>
            <a:pPr marL="800100" lvl="1" indent="-342900">
              <a:lnSpc>
                <a:spcPct val="120000"/>
              </a:lnSpc>
              <a:buFont typeface="Wingdings" charset="2"/>
              <a:buChar char=""/>
            </a:pPr>
            <a:r>
              <a:rPr lang="en-US" sz="1200" dirty="0">
                <a:solidFill>
                  <a:srgbClr val="0C1F24"/>
                </a:solidFill>
                <a:cs typeface="Source Sans Pro Light"/>
              </a:rPr>
              <a:t>October 2011 </a:t>
            </a:r>
            <a:r>
              <a:rPr lang="mr-IN" sz="1200" dirty="0">
                <a:solidFill>
                  <a:srgbClr val="0C1F24"/>
                </a:solidFill>
                <a:cs typeface="Source Sans Pro Light"/>
              </a:rPr>
              <a:t>–</a:t>
            </a:r>
            <a:r>
              <a:rPr lang="en-US" sz="1200" dirty="0">
                <a:solidFill>
                  <a:srgbClr val="0C1F24"/>
                </a:solidFill>
                <a:cs typeface="Source Sans Pro Light"/>
              </a:rPr>
              <a:t> Board adopts SAC 051</a:t>
            </a:r>
          </a:p>
          <a:p>
            <a:pPr marL="800100" lvl="1" indent="-342900">
              <a:lnSpc>
                <a:spcPct val="120000"/>
              </a:lnSpc>
              <a:buFont typeface="Wingdings" charset="2"/>
              <a:buChar char=""/>
            </a:pPr>
            <a:r>
              <a:rPr lang="en-US" sz="1200" dirty="0">
                <a:solidFill>
                  <a:srgbClr val="0C1F24"/>
                </a:solidFill>
                <a:cs typeface="Source Sans Pro Light"/>
              </a:rPr>
              <a:t>June 2012 </a:t>
            </a:r>
            <a:r>
              <a:rPr lang="mr-IN" sz="1200" dirty="0">
                <a:solidFill>
                  <a:srgbClr val="0C1F24"/>
                </a:solidFill>
                <a:cs typeface="Source Sans Pro Light"/>
              </a:rPr>
              <a:t>–</a:t>
            </a:r>
            <a:r>
              <a:rPr lang="en-US" sz="1200" dirty="0">
                <a:solidFill>
                  <a:srgbClr val="0C1F24"/>
                </a:solidFill>
                <a:cs typeface="Source Sans Pro Light"/>
              </a:rPr>
              <a:t> Roadmap to implement SAC 051 published</a:t>
            </a:r>
          </a:p>
          <a:p>
            <a:pPr marL="800100" lvl="1" indent="-342900">
              <a:lnSpc>
                <a:spcPct val="120000"/>
              </a:lnSpc>
              <a:buFont typeface="Wingdings" charset="2"/>
              <a:buChar char=""/>
            </a:pPr>
            <a:r>
              <a:rPr lang="en-US" sz="1200" dirty="0">
                <a:solidFill>
                  <a:srgbClr val="0C1F24"/>
                </a:solidFill>
                <a:cs typeface="Source Sans Pro Light"/>
              </a:rPr>
              <a:t>2012 </a:t>
            </a:r>
            <a:r>
              <a:rPr lang="mr-IN" sz="1200" dirty="0">
                <a:solidFill>
                  <a:srgbClr val="0C1F24"/>
                </a:solidFill>
                <a:cs typeface="Source Sans Pro Light"/>
              </a:rPr>
              <a:t>–</a:t>
            </a:r>
            <a:r>
              <a:rPr lang="en-US" sz="1200" dirty="0">
                <a:solidFill>
                  <a:srgbClr val="0C1F24"/>
                </a:solidFill>
                <a:cs typeface="Source Sans Pro Light"/>
              </a:rPr>
              <a:t> RDAP community development within IETF WG began</a:t>
            </a:r>
          </a:p>
          <a:p>
            <a:pPr marL="800100" lvl="1" indent="-342900">
              <a:lnSpc>
                <a:spcPct val="120000"/>
              </a:lnSpc>
              <a:buFont typeface="Wingdings" charset="2"/>
              <a:buChar char=""/>
            </a:pPr>
            <a:r>
              <a:rPr lang="en-US" sz="1200" dirty="0">
                <a:solidFill>
                  <a:srgbClr val="0C1F24"/>
                </a:solidFill>
                <a:cs typeface="Source Sans Pro Light"/>
              </a:rPr>
              <a:t>March 2015 </a:t>
            </a:r>
            <a:r>
              <a:rPr lang="mr-IN" sz="1200" dirty="0">
                <a:solidFill>
                  <a:srgbClr val="0C1F24"/>
                </a:solidFill>
                <a:cs typeface="Source Sans Pro Light"/>
              </a:rPr>
              <a:t>–</a:t>
            </a:r>
            <a:r>
              <a:rPr lang="en-US" sz="1200" dirty="0">
                <a:solidFill>
                  <a:srgbClr val="0C1F24"/>
                </a:solidFill>
                <a:cs typeface="Source Sans Pro Light"/>
              </a:rPr>
              <a:t> RDAP IETF RFCs published</a:t>
            </a:r>
          </a:p>
          <a:p>
            <a:pPr marL="800100" lvl="1" indent="-342900">
              <a:lnSpc>
                <a:spcPct val="120000"/>
              </a:lnSpc>
              <a:buFont typeface="Wingdings" charset="2"/>
              <a:buChar char=""/>
            </a:pPr>
            <a:r>
              <a:rPr lang="en-US" sz="1200" dirty="0">
                <a:solidFill>
                  <a:srgbClr val="0C1F24"/>
                </a:solidFill>
                <a:cs typeface="Source Sans Pro Light"/>
              </a:rPr>
              <a:t>June 2015 </a:t>
            </a:r>
            <a:r>
              <a:rPr lang="mr-IN" sz="1200" dirty="0">
                <a:solidFill>
                  <a:srgbClr val="0C1F24"/>
                </a:solidFill>
                <a:cs typeface="Source Sans Pro Light"/>
              </a:rPr>
              <a:t>–</a:t>
            </a:r>
            <a:r>
              <a:rPr lang="en-US" sz="1200" dirty="0">
                <a:solidFill>
                  <a:srgbClr val="0C1F24"/>
                </a:solidFill>
                <a:cs typeface="Source Sans Pro Light"/>
              </a:rPr>
              <a:t> Began work on RDAP gTLD Profile which maps RDAP features to existing policy and contract requirements</a:t>
            </a:r>
          </a:p>
          <a:p>
            <a:pPr marL="800100" lvl="1" indent="-342900">
              <a:lnSpc>
                <a:spcPct val="120000"/>
              </a:lnSpc>
              <a:buFont typeface="Wingdings" charset="2"/>
              <a:buChar char=""/>
            </a:pPr>
            <a:r>
              <a:rPr lang="en-US" sz="1200" dirty="0">
                <a:solidFill>
                  <a:srgbClr val="0C1F24"/>
                </a:solidFill>
                <a:cs typeface="Source Sans Pro Light"/>
              </a:rPr>
              <a:t>July 2016 </a:t>
            </a:r>
            <a:r>
              <a:rPr lang="mr-IN" sz="1200" dirty="0">
                <a:solidFill>
                  <a:srgbClr val="0C1F24"/>
                </a:solidFill>
                <a:cs typeface="Source Sans Pro Light"/>
              </a:rPr>
              <a:t>–</a:t>
            </a:r>
            <a:r>
              <a:rPr lang="en-US" sz="1200" dirty="0">
                <a:solidFill>
                  <a:srgbClr val="0C1F24"/>
                </a:solidFill>
                <a:cs typeface="Source Sans Pro Light"/>
              </a:rPr>
              <a:t> Version 1.0 of RDAP gTLD Profile published</a:t>
            </a:r>
          </a:p>
          <a:p>
            <a:pPr marL="800100" lvl="1" indent="-342900">
              <a:lnSpc>
                <a:spcPct val="120000"/>
              </a:lnSpc>
              <a:buFont typeface="Wingdings" charset="2"/>
              <a:buChar char=""/>
            </a:pPr>
            <a:r>
              <a:rPr lang="en-US" sz="1200" dirty="0">
                <a:solidFill>
                  <a:srgbClr val="0C1F24"/>
                </a:solidFill>
                <a:cs typeface="Source Sans Pro Light"/>
              </a:rPr>
              <a:t>August 2016 </a:t>
            </a:r>
            <a:r>
              <a:rPr lang="mr-IN" sz="1200" dirty="0">
                <a:solidFill>
                  <a:srgbClr val="0C1F24"/>
                </a:solidFill>
                <a:cs typeface="Source Sans Pro Light"/>
              </a:rPr>
              <a:t>–</a:t>
            </a:r>
            <a:r>
              <a:rPr lang="en-US" sz="1200" dirty="0">
                <a:solidFill>
                  <a:srgbClr val="0C1F24"/>
                </a:solidFill>
                <a:cs typeface="Source Sans Pro Light"/>
              </a:rPr>
              <a:t> </a:t>
            </a:r>
            <a:r>
              <a:rPr lang="en-US" sz="1200" dirty="0" err="1">
                <a:solidFill>
                  <a:srgbClr val="0C1F24"/>
                </a:solidFill>
                <a:cs typeface="Source Sans Pro Light"/>
              </a:rPr>
              <a:t>RySG</a:t>
            </a:r>
            <a:r>
              <a:rPr lang="en-US" sz="1200" dirty="0">
                <a:solidFill>
                  <a:srgbClr val="0C1F24"/>
                </a:solidFill>
                <a:cs typeface="Source Sans Pro Light"/>
              </a:rPr>
              <a:t> submitted a Request for Reconsideration regarding inclusion of RDAP in the Consistent Labeling &amp; Display policy, among other things</a:t>
            </a:r>
          </a:p>
          <a:p>
            <a:pPr marL="800100" lvl="1" indent="-342900">
              <a:lnSpc>
                <a:spcPct val="120000"/>
              </a:lnSpc>
              <a:buFont typeface="Wingdings" charset="2"/>
              <a:buChar char=""/>
            </a:pPr>
            <a:r>
              <a:rPr lang="en-US" sz="1200" dirty="0">
                <a:solidFill>
                  <a:srgbClr val="0C1F24"/>
                </a:solidFill>
                <a:cs typeface="Source Sans Pro Light"/>
              </a:rPr>
              <a:t>February 2017 </a:t>
            </a:r>
            <a:r>
              <a:rPr lang="mr-IN" sz="1200" dirty="0">
                <a:solidFill>
                  <a:srgbClr val="0C1F24"/>
                </a:solidFill>
                <a:cs typeface="Source Sans Pro Light"/>
              </a:rPr>
              <a:t>–</a:t>
            </a:r>
            <a:r>
              <a:rPr lang="en-US" sz="1200" dirty="0">
                <a:solidFill>
                  <a:srgbClr val="0C1F24"/>
                </a:solidFill>
                <a:cs typeface="Source Sans Pro Light"/>
              </a:rPr>
              <a:t> Revised Consistent Labeling &amp; Display policy, without RDAP, was published</a:t>
            </a:r>
          </a:p>
          <a:p>
            <a:pPr marL="285750" indent="-285750">
              <a:buFont typeface="Wingdings" charset="2"/>
              <a:buChar char=""/>
            </a:pPr>
            <a:r>
              <a:rPr lang="en-US" sz="1200" dirty="0">
                <a:solidFill>
                  <a:srgbClr val="0C1F24"/>
                </a:solidFill>
                <a:cs typeface="Source Sans Pro Light"/>
              </a:rPr>
              <a:t>At ICANN58, ICANN org held a session with the community with a proposed implementation of RDAP, including requirements from the Registry Agreement.</a:t>
            </a:r>
          </a:p>
          <a:p>
            <a:pPr marL="285750" indent="-285750">
              <a:buFont typeface="Wingdings" charset="2"/>
              <a:buChar char=""/>
            </a:pPr>
            <a:r>
              <a:rPr lang="en-US" sz="1200" dirty="0">
                <a:solidFill>
                  <a:srgbClr val="0C1F24"/>
                </a:solidFill>
                <a:cs typeface="Source Sans Pro Light"/>
              </a:rPr>
              <a:t>At the May 2017 GDD Summit, the registries informed ICANN org that they will submit a proposal for a pilot implementation of RDAP to ICANN org for consideration.</a:t>
            </a:r>
          </a:p>
        </p:txBody>
      </p:sp>
    </p:spTree>
    <p:extLst>
      <p:ext uri="{BB962C8B-B14F-4D97-AF65-F5344CB8AC3E}">
        <p14:creationId xmlns:p14="http://schemas.microsoft.com/office/powerpoint/2010/main" val="69361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90784"/>
            <a:ext cx="8012951" cy="450663"/>
          </a:xfrm>
        </p:spPr>
        <p:txBody>
          <a:bodyPr/>
          <a:lstStyle/>
          <a:p>
            <a:r>
              <a:rPr lang="en-US" sz="2400" dirty="0"/>
              <a:t>Across-Field Address Validation</a:t>
            </a:r>
          </a:p>
        </p:txBody>
      </p:sp>
      <p:sp>
        <p:nvSpPr>
          <p:cNvPr id="3" name="Content Placeholder 2"/>
          <p:cNvSpPr txBox="1">
            <a:spLocks/>
          </p:cNvSpPr>
          <p:nvPr/>
        </p:nvSpPr>
        <p:spPr>
          <a:xfrm>
            <a:off x="762000" y="649242"/>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200" dirty="0">
                <a:solidFill>
                  <a:srgbClr val="0C1F24"/>
                </a:solidFill>
                <a:cs typeface="Source Sans Pro Light"/>
              </a:rPr>
              <a:t>WHOIS Accuracy Program Specification of the 2013 Registrar Accreditation Agreement requires registrars to validate and verify defined data fields, such as phone number, email and postal address. Also required is the validation of the registrant’s postal address fields and confirm consistency across fields (e.g., street exists in city, city exists in state/province, city matches postal code).  These validation actions must be completed within fifteen (15) days of:</a:t>
            </a:r>
          </a:p>
          <a:p>
            <a:pPr marL="742950" lvl="1" indent="-285750">
              <a:buFont typeface="Wingdings" charset="2"/>
              <a:buChar char=""/>
            </a:pPr>
            <a:r>
              <a:rPr lang="en-US" sz="1200" dirty="0">
                <a:solidFill>
                  <a:srgbClr val="0C1F24"/>
                </a:solidFill>
                <a:cs typeface="Source Sans Pro Light"/>
              </a:rPr>
              <a:t>The registration of a Registered Name sponsored by Registrar</a:t>
            </a:r>
          </a:p>
          <a:p>
            <a:pPr marL="742950" lvl="1" indent="-285750">
              <a:buFont typeface="Wingdings" charset="2"/>
              <a:buChar char=""/>
            </a:pPr>
            <a:r>
              <a:rPr lang="en-US" sz="1200" dirty="0">
                <a:solidFill>
                  <a:srgbClr val="0C1F24"/>
                </a:solidFill>
                <a:cs typeface="Source Sans Pro Light"/>
              </a:rPr>
              <a:t>The transfer of the sponsorship of a Registered Name to Registrar</a:t>
            </a:r>
          </a:p>
          <a:p>
            <a:pPr marL="742950" lvl="1" indent="-285750">
              <a:buFont typeface="Wingdings" charset="2"/>
              <a:buChar char=""/>
            </a:pPr>
            <a:r>
              <a:rPr lang="en-US" sz="1200" dirty="0">
                <a:solidFill>
                  <a:srgbClr val="0C1F24"/>
                </a:solidFill>
                <a:cs typeface="Source Sans Pro Light"/>
              </a:rPr>
              <a:t>any change in the Registered Name Holder with respect to any Registered Name sponsored by Registrar, Registrar will, with respect to WHOIS information and the corresponding customer account holder contact information related to such Registered Name.</a:t>
            </a:r>
          </a:p>
          <a:p>
            <a:pPr marL="285750" indent="-285750">
              <a:buFont typeface="Wingdings" charset="2"/>
              <a:buChar char=""/>
            </a:pPr>
            <a:r>
              <a:rPr lang="en-US" sz="1200" dirty="0">
                <a:solidFill>
                  <a:srgbClr val="0C1F24"/>
                </a:solidFill>
                <a:cs typeface="Source Sans Pro Light"/>
              </a:rPr>
              <a:t>The 2013 Registrar Accreditation Agreement requires ICANN org to review these requirements in consultation with the Registrar WHOIS Validation Working Group to identify a set of tools that will enable accredited registrars to complete these validation actions.</a:t>
            </a:r>
          </a:p>
          <a:p>
            <a:pPr marL="285750" indent="-285750">
              <a:buFont typeface="Wingdings" charset="2"/>
              <a:buChar char=""/>
            </a:pPr>
            <a:r>
              <a:rPr lang="en-US" sz="1200" dirty="0">
                <a:solidFill>
                  <a:srgbClr val="0C1F24"/>
                </a:solidFill>
                <a:cs typeface="Source Sans Pro Light"/>
              </a:rPr>
              <a:t>In 2014, ICANN and the Registrar Group agreed to place the Across Field Address Validation (AFAV) initiative on hold. Instead, ICANN focused on identifying commercially reasonable and global solutions to meet RAA requirements and presented the research results during ICANN57. </a:t>
            </a:r>
          </a:p>
          <a:p>
            <a:pPr marL="285750" indent="-285750">
              <a:buFont typeface="Wingdings" charset="2"/>
              <a:buChar char=""/>
            </a:pPr>
            <a:r>
              <a:rPr lang="en-US" sz="1200" dirty="0">
                <a:solidFill>
                  <a:srgbClr val="0C1F24"/>
                </a:solidFill>
                <a:cs typeface="Source Sans Pro Light"/>
              </a:rPr>
              <a:t>In January 2017, the WHOIS Validation Working Group was re-formed to focus its effort on identifying an appropriate set of tools to enable registrars to complete the Across Field Address Validation requirements. This effort involves creating a Request for Proposal (RFP) formulation with the intent of contracting with a third party and determine what, if any, commercial solutions exist in the marketplace that are deemed to be ‘technically and commercially viable’ based on the current RAA language.</a:t>
            </a:r>
          </a:p>
        </p:txBody>
      </p:sp>
    </p:spTree>
    <p:extLst>
      <p:ext uri="{BB962C8B-B14F-4D97-AF65-F5344CB8AC3E}">
        <p14:creationId xmlns:p14="http://schemas.microsoft.com/office/powerpoint/2010/main" val="91504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13086"/>
            <a:ext cx="8546072" cy="450663"/>
          </a:xfrm>
        </p:spPr>
        <p:txBody>
          <a:bodyPr/>
          <a:lstStyle/>
          <a:p>
            <a:r>
              <a:rPr lang="en-US" sz="2000" dirty="0"/>
              <a:t>Translation and Transliteration of Contact Information Implementation</a:t>
            </a:r>
          </a:p>
        </p:txBody>
      </p:sp>
      <p:sp>
        <p:nvSpPr>
          <p:cNvPr id="3" name="Content Placeholder 2"/>
          <p:cNvSpPr txBox="1">
            <a:spLocks/>
          </p:cNvSpPr>
          <p:nvPr/>
        </p:nvSpPr>
        <p:spPr>
          <a:xfrm>
            <a:off x="762000" y="649242"/>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200" dirty="0">
                <a:solidFill>
                  <a:srgbClr val="0C1F24"/>
                </a:solidFill>
                <a:cs typeface="Source Sans Pro Light"/>
              </a:rPr>
              <a:t>Three of the final 16 recommendations from the first WHOIS Review Team, which the Board adopted, were:</a:t>
            </a:r>
          </a:p>
          <a:p>
            <a:pPr marL="800100" lvl="1" indent="-342900">
              <a:lnSpc>
                <a:spcPct val="120000"/>
              </a:lnSpc>
              <a:buFont typeface="Wingdings" charset="2"/>
              <a:buChar char=""/>
            </a:pPr>
            <a:r>
              <a:rPr lang="en-US" sz="1200" dirty="0">
                <a:solidFill>
                  <a:srgbClr val="0C1F24"/>
                </a:solidFill>
                <a:cs typeface="Source Sans Pro Light"/>
              </a:rPr>
              <a:t>A working group should be formed to determine appropriate internationalized domain name registration data requirements and evaluate available solutions.</a:t>
            </a:r>
          </a:p>
          <a:p>
            <a:pPr marL="800100" lvl="1" indent="-342900">
              <a:lnSpc>
                <a:spcPct val="120000"/>
              </a:lnSpc>
              <a:buFont typeface="Wingdings" charset="2"/>
              <a:buChar char=""/>
            </a:pPr>
            <a:r>
              <a:rPr lang="en-US" sz="1200" dirty="0">
                <a:solidFill>
                  <a:srgbClr val="0C1F24"/>
                </a:solidFill>
                <a:cs typeface="Source Sans Pro Light"/>
              </a:rPr>
              <a:t>The final data model, including any requirements for the translation or transliteration of the registration data, should be incorporated in the relevant Registrar and Registry Agreements.</a:t>
            </a:r>
          </a:p>
          <a:p>
            <a:pPr marL="800100" lvl="1" indent="-342900">
              <a:lnSpc>
                <a:spcPct val="120000"/>
              </a:lnSpc>
              <a:buFont typeface="Wingdings" charset="2"/>
              <a:buChar char=""/>
            </a:pPr>
            <a:r>
              <a:rPr lang="en-US" sz="1200" dirty="0">
                <a:solidFill>
                  <a:srgbClr val="0C1F24"/>
                </a:solidFill>
                <a:cs typeface="Source Sans Pro Light"/>
              </a:rPr>
              <a:t>Metrics should be developed to maintain and measure the accuracy of the internationalized registration data and corresponding data in ASCII, with clearly defined compliance methods and targets.</a:t>
            </a:r>
          </a:p>
          <a:p>
            <a:pPr marL="285750" indent="-285750">
              <a:buFont typeface="Wingdings" charset="2"/>
              <a:buChar char=""/>
            </a:pPr>
            <a:r>
              <a:rPr lang="en-US" sz="1200" dirty="0">
                <a:solidFill>
                  <a:srgbClr val="0C1F24"/>
                </a:solidFill>
                <a:cs typeface="Source Sans Pro Light"/>
              </a:rPr>
              <a:t>An Internationalized Registration Data Expert Work was formed to determine the requirements for internationalized registration data, and produce a data model that matches the requirements. The Expert Working Group had its first meeting in September 2013, and published its final report in September 2015.</a:t>
            </a:r>
          </a:p>
          <a:p>
            <a:pPr marL="285750" indent="-285750">
              <a:buFont typeface="Wingdings" charset="2"/>
              <a:buChar char=""/>
            </a:pPr>
            <a:r>
              <a:rPr lang="en-US" sz="1200" dirty="0">
                <a:solidFill>
                  <a:srgbClr val="0C1F24"/>
                </a:solidFill>
                <a:cs typeface="Source Sans Pro Light"/>
              </a:rPr>
              <a:t>In June 2013, the GNSO initiated PDP on the Translation and Transliteration of Contact Information. The PDP Working Group published its final report in June 2015. As the PDP work occurred in parallel with the Expert Working Group’s work, the PDP Working Group tried to coordinate with the Expert Working Group as much as possible. The final PDP recommendations were determined to be consistent with the Expert Working Group’s recommendations.</a:t>
            </a:r>
          </a:p>
          <a:p>
            <a:pPr marL="285750" indent="-285750">
              <a:buFont typeface="Wingdings" charset="2"/>
              <a:buChar char=""/>
            </a:pPr>
            <a:r>
              <a:rPr lang="en-US" sz="1200" dirty="0">
                <a:solidFill>
                  <a:srgbClr val="0C1F24"/>
                </a:solidFill>
                <a:cs typeface="Source Sans Pro Light"/>
              </a:rPr>
              <a:t>As of June 2017, the IRT has been engaged in discussions around language and script tags for data entered into registration directory services. The team is discussing the necessity of such tags, and how to gather data to provision language and script information for those tags should they be deemed a necessity in terms of implementing the T/T PDP WG’s recommendations. Discussions around the scope of the policy pertaining to these tags remains the subject of IRT meetings.</a:t>
            </a:r>
          </a:p>
        </p:txBody>
      </p:sp>
    </p:spTree>
    <p:extLst>
      <p:ext uri="{BB962C8B-B14F-4D97-AF65-F5344CB8AC3E}">
        <p14:creationId xmlns:p14="http://schemas.microsoft.com/office/powerpoint/2010/main" val="1648793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p:spPr>
        <p:txBody>
          <a:bodyPr/>
          <a:lstStyle/>
          <a:p>
            <a:r>
              <a:rPr lang="en-US" sz="2400" dirty="0"/>
              <a:t>Privacy/Proxy Services Accreditation Implementation</a:t>
            </a:r>
          </a:p>
        </p:txBody>
      </p:sp>
      <p:sp>
        <p:nvSpPr>
          <p:cNvPr id="3" name="Content Placeholder 2"/>
          <p:cNvSpPr txBox="1">
            <a:spLocks/>
          </p:cNvSpPr>
          <p:nvPr/>
        </p:nvSpPr>
        <p:spPr>
          <a:xfrm>
            <a:off x="762000" y="649242"/>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400" dirty="0">
                <a:solidFill>
                  <a:srgbClr val="0C1F24"/>
                </a:solidFill>
                <a:cs typeface="Source Sans Pro Light"/>
              </a:rPr>
              <a:t>The 2013 Registrar Accreditation Agreement (RAA) contemplates the development and implementation of a privacy and proxy service accreditation by ICANN.</a:t>
            </a:r>
          </a:p>
          <a:p>
            <a:pPr marL="285750" indent="-285750">
              <a:buFont typeface="Wingdings" charset="2"/>
              <a:buChar char=""/>
            </a:pPr>
            <a:r>
              <a:rPr lang="en-US" sz="1400" dirty="0">
                <a:solidFill>
                  <a:srgbClr val="0C1F24"/>
                </a:solidFill>
                <a:cs typeface="Source Sans Pro Light"/>
              </a:rPr>
              <a:t>In October 2013, the GNSO Council initiated a PDP on issues relating to the accreditation of Privacy and Proxy services. In December 2015, the PDP Working Group published its final report.</a:t>
            </a:r>
          </a:p>
          <a:p>
            <a:pPr marL="285750" indent="-285750">
              <a:buFont typeface="Wingdings" charset="2"/>
              <a:buChar char=""/>
            </a:pPr>
            <a:r>
              <a:rPr lang="en-US" sz="1400" dirty="0">
                <a:solidFill>
                  <a:srgbClr val="0C1F24"/>
                </a:solidFill>
                <a:cs typeface="Source Sans Pro Light"/>
              </a:rPr>
              <a:t>The GNSO Council approved the Working Group’s Final Recommendations in January 2016, and the Board adopted those recommendations in August 2016.</a:t>
            </a:r>
          </a:p>
          <a:p>
            <a:pPr marL="285750" indent="-285750">
              <a:buFont typeface="Wingdings" charset="2"/>
              <a:buChar char=""/>
            </a:pPr>
            <a:r>
              <a:rPr lang="en-US" sz="1400" dirty="0">
                <a:solidFill>
                  <a:srgbClr val="0C1F24"/>
                </a:solidFill>
                <a:cs typeface="Source Sans Pro Light"/>
              </a:rPr>
              <a:t>The Implementation Review Team convened in October, 2016, and is pursuing an expedited timeline in light of the upcoming expiration of the 2013 RAA’s interim specification on privacy and proxy registrations (in January 2018). </a:t>
            </a:r>
          </a:p>
          <a:p>
            <a:pPr marL="285750" indent="-285750">
              <a:buFont typeface="Wingdings" charset="2"/>
              <a:buChar char=""/>
            </a:pPr>
            <a:r>
              <a:rPr lang="en-US" sz="1400" dirty="0">
                <a:solidFill>
                  <a:srgbClr val="0C1F24"/>
                </a:solidFill>
                <a:cs typeface="Source Sans Pro Light"/>
              </a:rPr>
              <a:t>The IRT aims to have the draft Accreditation Policy, Accreditation Agreement and related materials ready to publish for public comment in September 2017.</a:t>
            </a:r>
          </a:p>
          <a:p>
            <a:pPr marL="285750" indent="-285750">
              <a:buFont typeface="Wingdings" charset="2"/>
              <a:buChar char=""/>
            </a:pPr>
            <a:r>
              <a:rPr lang="en-US" sz="1400" dirty="0">
                <a:solidFill>
                  <a:srgbClr val="0C1F24"/>
                </a:solidFill>
                <a:cs typeface="Source Sans Pro Light"/>
              </a:rPr>
              <a:t>The ultimate effective date of this program’s new requirements will depend on the amount of IRT work required following the close of the public comment period.</a:t>
            </a:r>
          </a:p>
        </p:txBody>
      </p:sp>
    </p:spTree>
    <p:extLst>
      <p:ext uri="{BB962C8B-B14F-4D97-AF65-F5344CB8AC3E}">
        <p14:creationId xmlns:p14="http://schemas.microsoft.com/office/powerpoint/2010/main" val="115061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22827"/>
            <a:ext cx="8362076" cy="450663"/>
          </a:xfrm>
        </p:spPr>
        <p:txBody>
          <a:bodyPr/>
          <a:lstStyle/>
          <a:p>
            <a:r>
              <a:rPr lang="en-US" sz="2000" dirty="0"/>
              <a:t>ICANN Procedures For Handling WHOIS Conflicts with Privacy Laws</a:t>
            </a:r>
          </a:p>
        </p:txBody>
      </p:sp>
      <p:sp>
        <p:nvSpPr>
          <p:cNvPr id="3" name="Content Placeholder 2"/>
          <p:cNvSpPr txBox="1">
            <a:spLocks/>
          </p:cNvSpPr>
          <p:nvPr/>
        </p:nvSpPr>
        <p:spPr>
          <a:xfrm>
            <a:off x="628185" y="348159"/>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100" dirty="0">
                <a:solidFill>
                  <a:srgbClr val="0C1F24"/>
                </a:solidFill>
                <a:cs typeface="Source Sans Pro Light"/>
              </a:rPr>
              <a:t>In December 2003, the WHOIS Task Force 2 of the GNSO recommended the development of a procedure to allow gTLD registry/registrars to demonstrate when they are prevented by local laws from fully complying with the provisions of ICANN contracts regarding personal data in WHOIS.</a:t>
            </a:r>
          </a:p>
          <a:p>
            <a:pPr marL="285750" indent="-285750">
              <a:buFont typeface="Wingdings" charset="2"/>
              <a:buChar char=""/>
            </a:pPr>
            <a:r>
              <a:rPr lang="en-US" sz="1100" dirty="0">
                <a:solidFill>
                  <a:srgbClr val="0C1F24"/>
                </a:solidFill>
                <a:cs typeface="Source Sans Pro Light"/>
              </a:rPr>
              <a:t>In November 2005, the GNSO concluded a PDP on establishing such a procedure. The ICANN Board adopted the policy in May 2006.</a:t>
            </a:r>
          </a:p>
          <a:p>
            <a:pPr marL="285750" indent="-285750">
              <a:buFont typeface="Wingdings" charset="2"/>
              <a:buChar char=""/>
            </a:pPr>
            <a:r>
              <a:rPr lang="en-US" sz="1100" dirty="0">
                <a:solidFill>
                  <a:srgbClr val="0C1F24"/>
                </a:solidFill>
                <a:cs typeface="Source Sans Pro Light"/>
              </a:rPr>
              <a:t>In January 2008, the procedures went into effect and detail how ICANN will respond to a situation where a registrar/registry indicates that it is legally prevented by local/national privacy laws or regulations from complying with the provisions of its ICANN contract regarding the collection, display and distribution of personal data via WHOIS.</a:t>
            </a:r>
          </a:p>
          <a:p>
            <a:pPr marL="285750" indent="-285750">
              <a:buFont typeface="Wingdings" charset="2"/>
              <a:buChar char=""/>
            </a:pPr>
            <a:r>
              <a:rPr lang="en-US" sz="1100" dirty="0">
                <a:solidFill>
                  <a:srgbClr val="0C1F24"/>
                </a:solidFill>
                <a:cs typeface="Source Sans Pro Light"/>
              </a:rPr>
              <a:t>Step 6 of the procedures requires ICANN to review the effectiveness of the procedures annually.</a:t>
            </a:r>
          </a:p>
          <a:p>
            <a:pPr marL="285750" indent="-285750">
              <a:buFont typeface="Wingdings" charset="2"/>
              <a:buChar char=""/>
            </a:pPr>
            <a:r>
              <a:rPr lang="en-US" sz="1100" dirty="0">
                <a:solidFill>
                  <a:srgbClr val="0C1F24"/>
                </a:solidFill>
                <a:cs typeface="Source Sans Pro Light"/>
              </a:rPr>
              <a:t>In October 2014, ICANN published a call for volunteers for an Implementation Advisory Group to review the procedures.</a:t>
            </a:r>
          </a:p>
          <a:p>
            <a:pPr marL="285750" indent="-285750">
              <a:buFont typeface="Wingdings" charset="2"/>
              <a:buChar char=""/>
            </a:pPr>
            <a:r>
              <a:rPr lang="en-US" sz="1100" dirty="0">
                <a:solidFill>
                  <a:srgbClr val="0C1F24"/>
                </a:solidFill>
                <a:cs typeface="Source Sans Pro Light"/>
              </a:rPr>
              <a:t>In May 2016, the Implementation Advisory Group published its final report and recommended a modification to the procedures. The modification would allow a party to trigger the procedure by obtaining a written statement from the government agency charged with enforcing its data privacy laws indicating that a particular WHOIS obligation conflicts with national law and then submitting that statement to ICANN, in addition to the existing trigger.</a:t>
            </a:r>
          </a:p>
          <a:p>
            <a:pPr marL="285750" indent="-285750">
              <a:buFont typeface="Wingdings" charset="2"/>
              <a:buChar char=""/>
            </a:pPr>
            <a:r>
              <a:rPr lang="en-US" sz="1100" dirty="0">
                <a:solidFill>
                  <a:srgbClr val="0C1F24"/>
                </a:solidFill>
                <a:cs typeface="Source Sans Pro Light"/>
              </a:rPr>
              <a:t>In February 2017, the GNSO Council confirmed that the modification would not be inconsistent with the original GNSO policy recommendations, and recommended that ICANN org moves forward with modifying the procedures. The GNSO Council also requested that ICANN org commence the next review of the procedures no later than October 2017.</a:t>
            </a:r>
          </a:p>
          <a:p>
            <a:pPr marL="285750" indent="-285750">
              <a:buFont typeface="Wingdings" charset="2"/>
              <a:buChar char=""/>
            </a:pPr>
            <a:r>
              <a:rPr lang="en-US" sz="1100" dirty="0">
                <a:solidFill>
                  <a:srgbClr val="0C1F24"/>
                </a:solidFill>
                <a:cs typeface="Source Sans Pro Light"/>
              </a:rPr>
              <a:t>On 3 May 2017, ICANN org published a staff paper on the procedures intended to launch the review of the procedures. The close of the public comment window has been extended to 7 July at the request of the GAC. The comments received via the ICANN public comment forum together with the comments of the DPAs that ICANN is separately soliciting will inform next steps of the review.</a:t>
            </a:r>
          </a:p>
        </p:txBody>
      </p:sp>
    </p:spTree>
    <p:extLst>
      <p:ext uri="{BB962C8B-B14F-4D97-AF65-F5344CB8AC3E}">
        <p14:creationId xmlns:p14="http://schemas.microsoft.com/office/powerpoint/2010/main" val="297599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284018" cy="450663"/>
          </a:xfrm>
        </p:spPr>
        <p:txBody>
          <a:bodyPr/>
          <a:lstStyle/>
          <a:p>
            <a:r>
              <a:rPr lang="en-US" sz="1800" dirty="0"/>
              <a:t>WHOIS Accuracy/GAC Safeguard Advice on WHOIS Verification and Checks</a:t>
            </a:r>
          </a:p>
        </p:txBody>
      </p:sp>
      <p:sp>
        <p:nvSpPr>
          <p:cNvPr id="3" name="Content Placeholder 2"/>
          <p:cNvSpPr txBox="1">
            <a:spLocks/>
          </p:cNvSpPr>
          <p:nvPr/>
        </p:nvSpPr>
        <p:spPr>
          <a:xfrm>
            <a:off x="633761" y="398340"/>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400" dirty="0">
                <a:solidFill>
                  <a:srgbClr val="0C1F24"/>
                </a:solidFill>
                <a:cs typeface="Source Sans Pro Light"/>
              </a:rPr>
              <a:t>In May 2012, the first WHOIS Review Team published its final report, which included several recommendations on WHOIS data accuracy.</a:t>
            </a:r>
          </a:p>
          <a:p>
            <a:pPr marL="285750" indent="-285750">
              <a:buFont typeface="Wingdings" charset="2"/>
              <a:buChar char=""/>
            </a:pPr>
            <a:r>
              <a:rPr lang="en-US" sz="1400" dirty="0">
                <a:solidFill>
                  <a:srgbClr val="0C1F24"/>
                </a:solidFill>
                <a:cs typeface="Source Sans Pro Light"/>
              </a:rPr>
              <a:t>The GAC has issued Advice on the topic of WHOIS data accuracy dating back to 2007.</a:t>
            </a:r>
          </a:p>
          <a:p>
            <a:pPr marL="285750" indent="-285750">
              <a:buFont typeface="Wingdings" charset="2"/>
              <a:buChar char=""/>
            </a:pPr>
            <a:r>
              <a:rPr lang="en-US" sz="1400" dirty="0">
                <a:solidFill>
                  <a:srgbClr val="0C1F24"/>
                </a:solidFill>
                <a:cs typeface="Source Sans Pro Light"/>
              </a:rPr>
              <a:t>To implement the WHOIS Review Team’s recommendations and address GAC’s concerns on WHOIS accuracy, ICANN initiated the development of the WHOIS Accuracy Reporting System (ARS)—a framework for conducting repeatable assessments of WHOIS accuracy, publicly report the findings, and provide data to the ICANN Contractual Compliance team to follow up on potentially inaccurate records with registrars.</a:t>
            </a:r>
          </a:p>
          <a:p>
            <a:pPr marL="285750" indent="-285750">
              <a:buFont typeface="Wingdings" charset="2"/>
              <a:buChar char=""/>
            </a:pPr>
            <a:r>
              <a:rPr lang="en-US" sz="1400" dirty="0">
                <a:solidFill>
                  <a:srgbClr val="0C1F24"/>
                </a:solidFill>
                <a:cs typeface="Source Sans Pro Light"/>
              </a:rPr>
              <a:t>ICANN organization chose to implement the ARS in a phased approach, with the phases based on three approaches to assessing accuracy of contact information as recommended by the SSAC in SSAC058.</a:t>
            </a:r>
          </a:p>
          <a:p>
            <a:pPr marL="742950" lvl="1" indent="-285750">
              <a:buFont typeface="Wingdings" charset="2"/>
              <a:buChar char=""/>
            </a:pPr>
            <a:r>
              <a:rPr lang="en-US" sz="1400" dirty="0">
                <a:solidFill>
                  <a:srgbClr val="0C1F24"/>
                </a:solidFill>
                <a:cs typeface="Source Sans Pro Light"/>
              </a:rPr>
              <a:t>Phase 1 analyzes the syntax accuracy of WHOIS contact information. The report was published in August 2015.</a:t>
            </a:r>
          </a:p>
          <a:p>
            <a:pPr marL="742950" lvl="1" indent="-285750">
              <a:buFont typeface="Wingdings" charset="2"/>
              <a:buChar char=""/>
            </a:pPr>
            <a:r>
              <a:rPr lang="en-US" sz="1400" dirty="0">
                <a:solidFill>
                  <a:srgbClr val="0C1F24"/>
                </a:solidFill>
                <a:cs typeface="Source Sans Pro Light"/>
              </a:rPr>
              <a:t>Phase 2 is the ongoing and cyclical assessment of the operability of the contact data in the record by combining the syntax tests from Phase 1 with operability tests such as sending emails and placing calls. The first report was published in December 2015 and subsequent reports have been published each June &amp; December since.  </a:t>
            </a:r>
          </a:p>
          <a:p>
            <a:pPr marL="742950" lvl="1" indent="-285750">
              <a:buFont typeface="Wingdings" charset="2"/>
              <a:buChar char=""/>
            </a:pPr>
            <a:r>
              <a:rPr lang="en-US" sz="1400" dirty="0">
                <a:solidFill>
                  <a:srgbClr val="0C1F24"/>
                </a:solidFill>
                <a:cs typeface="Source Sans Pro Light"/>
              </a:rPr>
              <a:t>Phase 3, if implemented would focus on attempting to validate the identity of the contact listed in the WHOIS.  There are currently no plans for Phase 3 to be implemented by the ICANN organization.  </a:t>
            </a:r>
          </a:p>
        </p:txBody>
      </p:sp>
    </p:spTree>
    <p:extLst>
      <p:ext uri="{BB962C8B-B14F-4D97-AF65-F5344CB8AC3E}">
        <p14:creationId xmlns:p14="http://schemas.microsoft.com/office/powerpoint/2010/main" val="365275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p:spPr>
        <p:txBody>
          <a:bodyPr/>
          <a:lstStyle/>
          <a:p>
            <a:r>
              <a:rPr lang="en-US" dirty="0"/>
              <a:t>Implementation of THICK WHOIS</a:t>
            </a:r>
          </a:p>
        </p:txBody>
      </p:sp>
      <p:sp>
        <p:nvSpPr>
          <p:cNvPr id="3" name="Content Placeholder 2"/>
          <p:cNvSpPr txBox="1">
            <a:spLocks/>
          </p:cNvSpPr>
          <p:nvPr/>
        </p:nvSpPr>
        <p:spPr>
          <a:xfrm>
            <a:off x="695093" y="437369"/>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400" dirty="0">
                <a:solidFill>
                  <a:srgbClr val="0C1F24"/>
                </a:solidFill>
                <a:cs typeface="Source Sans Pro Light"/>
              </a:rPr>
              <a:t>ICANN specifies WHOIS requirements through the Registry Agreement (RA) and the Registrar Accreditation Agreement (RAA).</a:t>
            </a:r>
          </a:p>
          <a:p>
            <a:pPr marL="285750" indent="-285750">
              <a:buFont typeface="Wingdings" charset="2"/>
              <a:buChar char=""/>
            </a:pPr>
            <a:r>
              <a:rPr lang="en-US" sz="1400" dirty="0">
                <a:solidFill>
                  <a:srgbClr val="0C1F24"/>
                </a:solidFill>
                <a:cs typeface="Source Sans Pro Light"/>
              </a:rPr>
              <a:t>Registries satisfy these obligations using different service models. </a:t>
            </a:r>
          </a:p>
          <a:p>
            <a:pPr marL="800100" lvl="1" indent="-342900">
              <a:lnSpc>
                <a:spcPct val="120000"/>
              </a:lnSpc>
              <a:buFont typeface="Wingdings" charset="2"/>
              <a:buChar char=""/>
            </a:pPr>
            <a:r>
              <a:rPr lang="en-US" sz="1400" dirty="0">
                <a:solidFill>
                  <a:srgbClr val="0C1F24"/>
                </a:solidFill>
                <a:cs typeface="Source Sans Pro Light"/>
              </a:rPr>
              <a:t>Thin registries only maintain and provide the information associated with the domain name while registrars maintain and provide information associated with the registrant and contacts of the domain.</a:t>
            </a:r>
          </a:p>
          <a:p>
            <a:pPr marL="800100" lvl="1" indent="-342900">
              <a:lnSpc>
                <a:spcPct val="120000"/>
              </a:lnSpc>
              <a:buFont typeface="Wingdings" charset="2"/>
              <a:buChar char=""/>
            </a:pPr>
            <a:r>
              <a:rPr lang="en-US" sz="1400" dirty="0">
                <a:solidFill>
                  <a:srgbClr val="0C1F24"/>
                </a:solidFill>
                <a:cs typeface="Source Sans Pro Light"/>
              </a:rPr>
              <a:t>Thick registries maintain and provide both sets of data.</a:t>
            </a:r>
          </a:p>
          <a:p>
            <a:pPr marL="285750" lvl="0" indent="-285750">
              <a:buFont typeface="Wingdings" charset="2"/>
              <a:buChar char=""/>
            </a:pPr>
            <a:r>
              <a:rPr lang="en-US" sz="1400" dirty="0">
                <a:solidFill>
                  <a:srgbClr val="0C1F24"/>
                </a:solidFill>
                <a:cs typeface="Source Sans Pro Light"/>
              </a:rPr>
              <a:t>In March 2012, the GNSO initiated a PDP on thick WHOIS. In October 2013, the PDP Working Group published its final report and recommended that the provision of thick WHOIS, with a consistent labelling and display as per the model outlined in Specification 3 of the 2013 Registrar Accreditation Agreement, become a requirement for all gTLD registries.</a:t>
            </a:r>
          </a:p>
          <a:p>
            <a:pPr marL="285750" indent="-285750">
              <a:lnSpc>
                <a:spcPct val="120000"/>
              </a:lnSpc>
              <a:buFont typeface="Wingdings" charset="2"/>
              <a:buChar char=""/>
            </a:pPr>
            <a:r>
              <a:rPr lang="en-US" sz="1400" dirty="0">
                <a:solidFill>
                  <a:srgbClr val="0C1F24"/>
                </a:solidFill>
                <a:cs typeface="Source Sans Pro Light"/>
              </a:rPr>
              <a:t>The Board adopted the PDP recommendations in February 2014.</a:t>
            </a:r>
          </a:p>
          <a:p>
            <a:pPr marL="285750" indent="-285750">
              <a:lnSpc>
                <a:spcPct val="120000"/>
              </a:lnSpc>
              <a:buFont typeface="Wingdings" charset="2"/>
              <a:buChar char=""/>
            </a:pPr>
            <a:r>
              <a:rPr lang="en-US" sz="1400" dirty="0">
                <a:solidFill>
                  <a:srgbClr val="0C1F24"/>
                </a:solidFill>
                <a:cs typeface="Source Sans Pro Light"/>
              </a:rPr>
              <a:t>In line with the PDP recommendations, ICANN and the Implementation Review Team identified two outcomes for the implementation:</a:t>
            </a:r>
          </a:p>
          <a:p>
            <a:pPr marL="800100" lvl="1" indent="-342900">
              <a:lnSpc>
                <a:spcPct val="120000"/>
              </a:lnSpc>
              <a:buFont typeface="Wingdings" charset="2"/>
              <a:buChar char=""/>
            </a:pPr>
            <a:r>
              <a:rPr lang="en-US" sz="1400" dirty="0">
                <a:solidFill>
                  <a:srgbClr val="0C1F24"/>
                </a:solidFill>
                <a:cs typeface="Source Sans Pro Light"/>
              </a:rPr>
              <a:t>Consistent Labelling and Display of WHOIS output for all </a:t>
            </a:r>
            <a:r>
              <a:rPr lang="en-US" sz="1400" dirty="0" err="1">
                <a:solidFill>
                  <a:srgbClr val="0C1F24"/>
                </a:solidFill>
                <a:cs typeface="Source Sans Pro Light"/>
              </a:rPr>
              <a:t>gTLDS</a:t>
            </a:r>
            <a:endParaRPr lang="en-US" sz="1400" dirty="0">
              <a:solidFill>
                <a:srgbClr val="0C1F24"/>
              </a:solidFill>
              <a:cs typeface="Source Sans Pro Light"/>
            </a:endParaRPr>
          </a:p>
          <a:p>
            <a:pPr marL="800100" lvl="1" indent="-342900">
              <a:lnSpc>
                <a:spcPct val="120000"/>
              </a:lnSpc>
              <a:buFont typeface="Wingdings" charset="2"/>
              <a:buChar char=""/>
            </a:pPr>
            <a:r>
              <a:rPr lang="en-US" sz="1400" dirty="0">
                <a:solidFill>
                  <a:srgbClr val="0C1F24"/>
                </a:solidFill>
                <a:cs typeface="Source Sans Pro Light"/>
              </a:rPr>
              <a:t>Transition from thin to thick for .COM, .NET, and JOBS, the remaining this registries</a:t>
            </a:r>
          </a:p>
        </p:txBody>
      </p:sp>
    </p:spTree>
    <p:extLst>
      <p:ext uri="{BB962C8B-B14F-4D97-AF65-F5344CB8AC3E}">
        <p14:creationId xmlns:p14="http://schemas.microsoft.com/office/powerpoint/2010/main" val="244172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mn-lt"/>
              </a:rPr>
              <a:t>Activities in Advance of Board Consideration</a:t>
            </a:r>
            <a:endParaRPr lang="en-US" dirty="0">
              <a:latin typeface="+mn-lt"/>
              <a:cs typeface="Arial"/>
            </a:endParaRPr>
          </a:p>
        </p:txBody>
      </p:sp>
      <p:sp>
        <p:nvSpPr>
          <p:cNvPr id="45" name="TextBox 44"/>
          <p:cNvSpPr txBox="1"/>
          <p:nvPr/>
        </p:nvSpPr>
        <p:spPr>
          <a:xfrm>
            <a:off x="967447" y="844131"/>
            <a:ext cx="549373"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57 (C)</a:t>
            </a:r>
          </a:p>
        </p:txBody>
      </p:sp>
      <p:graphicFrame>
        <p:nvGraphicFramePr>
          <p:cNvPr id="46" name="Table 45"/>
          <p:cNvGraphicFramePr>
            <a:graphicFrameLocks noGrp="1"/>
          </p:cNvGraphicFramePr>
          <p:nvPr>
            <p:extLst>
              <p:ext uri="{D42A27DB-BD31-4B8C-83A1-F6EECF244321}">
                <p14:modId xmlns:p14="http://schemas.microsoft.com/office/powerpoint/2010/main" val="123172896"/>
              </p:ext>
            </p:extLst>
          </p:nvPr>
        </p:nvGraphicFramePr>
        <p:xfrm>
          <a:off x="602026" y="1190484"/>
          <a:ext cx="8285790" cy="4743342"/>
        </p:xfrm>
        <a:graphic>
          <a:graphicData uri="http://schemas.openxmlformats.org/drawingml/2006/table">
            <a:tbl>
              <a:tblPr firstRow="1" bandRow="1">
                <a:tableStyleId>{5C22544A-7EE6-4342-B048-85BDC9FD1C3A}</a:tableStyleId>
              </a:tblPr>
              <a:tblGrid>
                <a:gridCol w="295921">
                  <a:extLst>
                    <a:ext uri="{9D8B030D-6E8A-4147-A177-3AD203B41FA5}">
                      <a16:colId xmlns:a16="http://schemas.microsoft.com/office/drawing/2014/main" xmlns="" val="20000"/>
                    </a:ext>
                  </a:extLst>
                </a:gridCol>
                <a:gridCol w="295921">
                  <a:extLst>
                    <a:ext uri="{9D8B030D-6E8A-4147-A177-3AD203B41FA5}">
                      <a16:colId xmlns:a16="http://schemas.microsoft.com/office/drawing/2014/main" xmlns="" val="20001"/>
                    </a:ext>
                  </a:extLst>
                </a:gridCol>
                <a:gridCol w="295921">
                  <a:extLst>
                    <a:ext uri="{9D8B030D-6E8A-4147-A177-3AD203B41FA5}">
                      <a16:colId xmlns:a16="http://schemas.microsoft.com/office/drawing/2014/main" xmlns="" val="20002"/>
                    </a:ext>
                  </a:extLst>
                </a:gridCol>
                <a:gridCol w="295921">
                  <a:extLst>
                    <a:ext uri="{9D8B030D-6E8A-4147-A177-3AD203B41FA5}">
                      <a16:colId xmlns:a16="http://schemas.microsoft.com/office/drawing/2014/main" xmlns="" val="20003"/>
                    </a:ext>
                  </a:extLst>
                </a:gridCol>
                <a:gridCol w="295921">
                  <a:extLst>
                    <a:ext uri="{9D8B030D-6E8A-4147-A177-3AD203B41FA5}">
                      <a16:colId xmlns:a16="http://schemas.microsoft.com/office/drawing/2014/main" xmlns="" val="20004"/>
                    </a:ext>
                  </a:extLst>
                </a:gridCol>
                <a:gridCol w="303509">
                  <a:extLst>
                    <a:ext uri="{9D8B030D-6E8A-4147-A177-3AD203B41FA5}">
                      <a16:colId xmlns:a16="http://schemas.microsoft.com/office/drawing/2014/main" xmlns="" val="20005"/>
                    </a:ext>
                  </a:extLst>
                </a:gridCol>
                <a:gridCol w="288335">
                  <a:extLst>
                    <a:ext uri="{9D8B030D-6E8A-4147-A177-3AD203B41FA5}">
                      <a16:colId xmlns:a16="http://schemas.microsoft.com/office/drawing/2014/main" xmlns="" val="20006"/>
                    </a:ext>
                  </a:extLst>
                </a:gridCol>
                <a:gridCol w="295921">
                  <a:extLst>
                    <a:ext uri="{9D8B030D-6E8A-4147-A177-3AD203B41FA5}">
                      <a16:colId xmlns:a16="http://schemas.microsoft.com/office/drawing/2014/main" xmlns="" val="20007"/>
                    </a:ext>
                  </a:extLst>
                </a:gridCol>
                <a:gridCol w="295921">
                  <a:extLst>
                    <a:ext uri="{9D8B030D-6E8A-4147-A177-3AD203B41FA5}">
                      <a16:colId xmlns:a16="http://schemas.microsoft.com/office/drawing/2014/main" xmlns="" val="20008"/>
                    </a:ext>
                  </a:extLst>
                </a:gridCol>
                <a:gridCol w="295921">
                  <a:extLst>
                    <a:ext uri="{9D8B030D-6E8A-4147-A177-3AD203B41FA5}">
                      <a16:colId xmlns:a16="http://schemas.microsoft.com/office/drawing/2014/main" xmlns="" val="20009"/>
                    </a:ext>
                  </a:extLst>
                </a:gridCol>
                <a:gridCol w="297888">
                  <a:extLst>
                    <a:ext uri="{9D8B030D-6E8A-4147-A177-3AD203B41FA5}">
                      <a16:colId xmlns:a16="http://schemas.microsoft.com/office/drawing/2014/main" xmlns="" val="20010"/>
                    </a:ext>
                  </a:extLst>
                </a:gridCol>
                <a:gridCol w="293954">
                  <a:extLst>
                    <a:ext uri="{9D8B030D-6E8A-4147-A177-3AD203B41FA5}">
                      <a16:colId xmlns:a16="http://schemas.microsoft.com/office/drawing/2014/main" xmlns="" val="20011"/>
                    </a:ext>
                  </a:extLst>
                </a:gridCol>
                <a:gridCol w="295921">
                  <a:extLst>
                    <a:ext uri="{9D8B030D-6E8A-4147-A177-3AD203B41FA5}">
                      <a16:colId xmlns:a16="http://schemas.microsoft.com/office/drawing/2014/main" xmlns="" val="20012"/>
                    </a:ext>
                  </a:extLst>
                </a:gridCol>
                <a:gridCol w="295921">
                  <a:extLst>
                    <a:ext uri="{9D8B030D-6E8A-4147-A177-3AD203B41FA5}">
                      <a16:colId xmlns:a16="http://schemas.microsoft.com/office/drawing/2014/main" xmlns="" val="20013"/>
                    </a:ext>
                  </a:extLst>
                </a:gridCol>
                <a:gridCol w="295921">
                  <a:extLst>
                    <a:ext uri="{9D8B030D-6E8A-4147-A177-3AD203B41FA5}">
                      <a16:colId xmlns:a16="http://schemas.microsoft.com/office/drawing/2014/main" xmlns="" val="20014"/>
                    </a:ext>
                  </a:extLst>
                </a:gridCol>
                <a:gridCol w="295921">
                  <a:extLst>
                    <a:ext uri="{9D8B030D-6E8A-4147-A177-3AD203B41FA5}">
                      <a16:colId xmlns:a16="http://schemas.microsoft.com/office/drawing/2014/main" xmlns="" val="20015"/>
                    </a:ext>
                  </a:extLst>
                </a:gridCol>
                <a:gridCol w="295921">
                  <a:extLst>
                    <a:ext uri="{9D8B030D-6E8A-4147-A177-3AD203B41FA5}">
                      <a16:colId xmlns:a16="http://schemas.microsoft.com/office/drawing/2014/main" xmlns="" val="20016"/>
                    </a:ext>
                  </a:extLst>
                </a:gridCol>
                <a:gridCol w="295921">
                  <a:extLst>
                    <a:ext uri="{9D8B030D-6E8A-4147-A177-3AD203B41FA5}">
                      <a16:colId xmlns:a16="http://schemas.microsoft.com/office/drawing/2014/main" xmlns="" val="20017"/>
                    </a:ext>
                  </a:extLst>
                </a:gridCol>
                <a:gridCol w="295921">
                  <a:extLst>
                    <a:ext uri="{9D8B030D-6E8A-4147-A177-3AD203B41FA5}">
                      <a16:colId xmlns:a16="http://schemas.microsoft.com/office/drawing/2014/main" xmlns="" val="20018"/>
                    </a:ext>
                  </a:extLst>
                </a:gridCol>
                <a:gridCol w="295921">
                  <a:extLst>
                    <a:ext uri="{9D8B030D-6E8A-4147-A177-3AD203B41FA5}">
                      <a16:colId xmlns:a16="http://schemas.microsoft.com/office/drawing/2014/main" xmlns="" val="20019"/>
                    </a:ext>
                  </a:extLst>
                </a:gridCol>
                <a:gridCol w="295921">
                  <a:extLst>
                    <a:ext uri="{9D8B030D-6E8A-4147-A177-3AD203B41FA5}">
                      <a16:colId xmlns:a16="http://schemas.microsoft.com/office/drawing/2014/main" xmlns="" val="20020"/>
                    </a:ext>
                  </a:extLst>
                </a:gridCol>
                <a:gridCol w="295921">
                  <a:extLst>
                    <a:ext uri="{9D8B030D-6E8A-4147-A177-3AD203B41FA5}">
                      <a16:colId xmlns:a16="http://schemas.microsoft.com/office/drawing/2014/main" xmlns="" val="20021"/>
                    </a:ext>
                  </a:extLst>
                </a:gridCol>
                <a:gridCol w="295921">
                  <a:extLst>
                    <a:ext uri="{9D8B030D-6E8A-4147-A177-3AD203B41FA5}">
                      <a16:colId xmlns:a16="http://schemas.microsoft.com/office/drawing/2014/main" xmlns="" val="20022"/>
                    </a:ext>
                  </a:extLst>
                </a:gridCol>
                <a:gridCol w="295921">
                  <a:extLst>
                    <a:ext uri="{9D8B030D-6E8A-4147-A177-3AD203B41FA5}">
                      <a16:colId xmlns:a16="http://schemas.microsoft.com/office/drawing/2014/main" xmlns="" val="20023"/>
                    </a:ext>
                  </a:extLst>
                </a:gridCol>
                <a:gridCol w="295921">
                  <a:extLst>
                    <a:ext uri="{9D8B030D-6E8A-4147-A177-3AD203B41FA5}">
                      <a16:colId xmlns:a16="http://schemas.microsoft.com/office/drawing/2014/main" xmlns="" val="20024"/>
                    </a:ext>
                  </a:extLst>
                </a:gridCol>
                <a:gridCol w="295921">
                  <a:extLst>
                    <a:ext uri="{9D8B030D-6E8A-4147-A177-3AD203B41FA5}">
                      <a16:colId xmlns:a16="http://schemas.microsoft.com/office/drawing/2014/main" xmlns="" val="20025"/>
                    </a:ext>
                  </a:extLst>
                </a:gridCol>
                <a:gridCol w="295921">
                  <a:extLst>
                    <a:ext uri="{9D8B030D-6E8A-4147-A177-3AD203B41FA5}">
                      <a16:colId xmlns:a16="http://schemas.microsoft.com/office/drawing/2014/main" xmlns="" val="20026"/>
                    </a:ext>
                  </a:extLst>
                </a:gridCol>
                <a:gridCol w="295921">
                  <a:extLst>
                    <a:ext uri="{9D8B030D-6E8A-4147-A177-3AD203B41FA5}">
                      <a16:colId xmlns:a16="http://schemas.microsoft.com/office/drawing/2014/main" xmlns="" val="20027"/>
                    </a:ext>
                  </a:extLst>
                </a:gridCol>
              </a:tblGrid>
              <a:tr h="4743342">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47" name="TextBox 46"/>
          <p:cNvSpPr txBox="1"/>
          <p:nvPr/>
        </p:nvSpPr>
        <p:spPr>
          <a:xfrm>
            <a:off x="1769658" y="5917037"/>
            <a:ext cx="3548363" cy="369332"/>
          </a:xfrm>
          <a:prstGeom prst="rect">
            <a:avLst/>
          </a:prstGeom>
          <a:solidFill>
            <a:schemeClr val="bg1"/>
          </a:solidFill>
        </p:spPr>
        <p:txBody>
          <a:bodyPr wrap="square" lIns="0" tIns="45720" rIns="38405" bIns="45720" rtlCol="0">
            <a:spAutoFit/>
          </a:bodyPr>
          <a:lstStyle/>
          <a:p>
            <a:pPr algn="ctr" defTabSz="914400" fontAlgn="base">
              <a:spcBef>
                <a:spcPct val="0"/>
              </a:spcBef>
              <a:spcAft>
                <a:spcPct val="0"/>
              </a:spcAft>
            </a:pPr>
            <a:r>
              <a:rPr lang="en-US" dirty="0">
                <a:solidFill>
                  <a:srgbClr val="6D99B3">
                    <a:lumMod val="75000"/>
                  </a:srgbClr>
                </a:solidFill>
                <a:latin typeface="Source Sans Pro"/>
                <a:ea typeface="ヒラギノ角ゴ ProN W3" charset="0"/>
                <a:cs typeface="Source Sans Pro"/>
                <a:sym typeface="Gill Sans" charset="0"/>
              </a:rPr>
              <a:t>2017</a:t>
            </a:r>
          </a:p>
        </p:txBody>
      </p:sp>
      <p:sp>
        <p:nvSpPr>
          <p:cNvPr id="48" name="TextBox 47"/>
          <p:cNvSpPr txBox="1"/>
          <p:nvPr/>
        </p:nvSpPr>
        <p:spPr>
          <a:xfrm>
            <a:off x="5322984" y="5939026"/>
            <a:ext cx="3548854" cy="369332"/>
          </a:xfrm>
          <a:prstGeom prst="rect">
            <a:avLst/>
          </a:prstGeom>
          <a:solidFill>
            <a:schemeClr val="bg1"/>
          </a:solidFill>
        </p:spPr>
        <p:txBody>
          <a:bodyPr wrap="square" lIns="0" tIns="45720" rIns="38405" bIns="45720" rtlCol="0">
            <a:spAutoFit/>
          </a:bodyPr>
          <a:lstStyle/>
          <a:p>
            <a:pPr algn="ctr" defTabSz="914400" fontAlgn="base">
              <a:spcBef>
                <a:spcPct val="0"/>
              </a:spcBef>
              <a:spcAft>
                <a:spcPct val="0"/>
              </a:spcAft>
            </a:pPr>
            <a:r>
              <a:rPr lang="en-US" dirty="0">
                <a:latin typeface="Source Sans Pro"/>
                <a:ea typeface="ヒラギノ角ゴ ProN W3" charset="0"/>
                <a:cs typeface="Source Sans Pro"/>
                <a:sym typeface="Gill Sans" charset="0"/>
              </a:rPr>
              <a:t>2018</a:t>
            </a:r>
          </a:p>
        </p:txBody>
      </p:sp>
      <p:sp>
        <p:nvSpPr>
          <p:cNvPr id="51" name="Rectangle 50"/>
          <p:cNvSpPr/>
          <p:nvPr/>
        </p:nvSpPr>
        <p:spPr>
          <a:xfrm>
            <a:off x="5294730" y="5897763"/>
            <a:ext cx="3577108" cy="101258"/>
          </a:xfrm>
          <a:prstGeom prst="rect">
            <a:avLst/>
          </a:prstGeom>
          <a:solidFill>
            <a:srgbClr val="A8C2D0"/>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srgbClr val="00334D">
                  <a:lumMod val="75000"/>
                  <a:lumOff val="25000"/>
                </a:srgbClr>
              </a:solidFill>
              <a:latin typeface="Georgia"/>
              <a:cs typeface="Georgia"/>
              <a:sym typeface="Gill Sans" charset="0"/>
            </a:endParaRPr>
          </a:p>
        </p:txBody>
      </p:sp>
      <p:sp>
        <p:nvSpPr>
          <p:cNvPr id="64" name="Rectangle 63"/>
          <p:cNvSpPr/>
          <p:nvPr/>
        </p:nvSpPr>
        <p:spPr>
          <a:xfrm>
            <a:off x="586048" y="5901963"/>
            <a:ext cx="1183610" cy="100028"/>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prstClr val="white"/>
              </a:solidFill>
              <a:latin typeface="Georgia"/>
              <a:cs typeface="Georgia"/>
              <a:sym typeface="Gill Sans" charset="0"/>
            </a:endParaRPr>
          </a:p>
        </p:txBody>
      </p:sp>
      <p:sp>
        <p:nvSpPr>
          <p:cNvPr id="65" name="Rectangle 64"/>
          <p:cNvSpPr/>
          <p:nvPr/>
        </p:nvSpPr>
        <p:spPr>
          <a:xfrm>
            <a:off x="1769658" y="5897763"/>
            <a:ext cx="3548364" cy="10645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srgbClr val="00334D">
                  <a:lumMod val="75000"/>
                  <a:lumOff val="25000"/>
                </a:srgbClr>
              </a:solidFill>
              <a:latin typeface="Georgia"/>
              <a:cs typeface="Georgia"/>
              <a:sym typeface="Gill Sans" charset="0"/>
            </a:endParaRPr>
          </a:p>
        </p:txBody>
      </p:sp>
      <p:sp>
        <p:nvSpPr>
          <p:cNvPr id="66" name="Rectangle 65"/>
          <p:cNvSpPr/>
          <p:nvPr/>
        </p:nvSpPr>
        <p:spPr bwMode="auto">
          <a:xfrm>
            <a:off x="1485482" y="810750"/>
            <a:ext cx="302694" cy="5188271"/>
          </a:xfrm>
          <a:prstGeom prst="rect">
            <a:avLst/>
          </a:prstGeom>
          <a:solidFill>
            <a:schemeClr val="accent2">
              <a:lumMod val="60000"/>
              <a:lumOff val="40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rtlCol="0" anchor="ctr">
            <a:spAutoFit/>
          </a:bodyPr>
          <a:lstStyle/>
          <a:p>
            <a:pPr algn="l">
              <a:lnSpc>
                <a:spcPct val="10000"/>
              </a:lnSpc>
            </a:pPr>
            <a:endParaRPr lang="en-US" sz="7200" dirty="0">
              <a:solidFill>
                <a:srgbClr val="1A8AC7"/>
              </a:solidFill>
              <a:latin typeface="DINOT-Medium" charset="0"/>
              <a:ea typeface="ＭＳ Ｐゴシック" charset="0"/>
              <a:cs typeface="DINOT-Medium" charset="0"/>
              <a:sym typeface="DINOT-Medium" charset="0"/>
            </a:endParaRPr>
          </a:p>
        </p:txBody>
      </p:sp>
      <p:sp>
        <p:nvSpPr>
          <p:cNvPr id="67" name="TextBox 66"/>
          <p:cNvSpPr txBox="1"/>
          <p:nvPr/>
        </p:nvSpPr>
        <p:spPr>
          <a:xfrm>
            <a:off x="2582177"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Apr</a:t>
            </a:r>
          </a:p>
        </p:txBody>
      </p:sp>
      <p:sp>
        <p:nvSpPr>
          <p:cNvPr id="68" name="TextBox 67"/>
          <p:cNvSpPr txBox="1"/>
          <p:nvPr/>
        </p:nvSpPr>
        <p:spPr>
          <a:xfrm>
            <a:off x="1989753"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Feb</a:t>
            </a:r>
          </a:p>
        </p:txBody>
      </p:sp>
      <p:sp>
        <p:nvSpPr>
          <p:cNvPr id="69" name="TextBox 68"/>
          <p:cNvSpPr txBox="1"/>
          <p:nvPr/>
        </p:nvSpPr>
        <p:spPr>
          <a:xfrm>
            <a:off x="1693541"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Jan</a:t>
            </a:r>
          </a:p>
        </p:txBody>
      </p:sp>
      <p:sp>
        <p:nvSpPr>
          <p:cNvPr id="70" name="TextBox 69"/>
          <p:cNvSpPr txBox="1"/>
          <p:nvPr/>
        </p:nvSpPr>
        <p:spPr>
          <a:xfrm>
            <a:off x="2285965"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Mar</a:t>
            </a:r>
          </a:p>
        </p:txBody>
      </p:sp>
      <p:sp>
        <p:nvSpPr>
          <p:cNvPr id="71" name="TextBox 70"/>
          <p:cNvSpPr txBox="1"/>
          <p:nvPr/>
        </p:nvSpPr>
        <p:spPr>
          <a:xfrm>
            <a:off x="3174601"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Jun</a:t>
            </a:r>
          </a:p>
        </p:txBody>
      </p:sp>
      <p:sp>
        <p:nvSpPr>
          <p:cNvPr id="72" name="TextBox 71"/>
          <p:cNvSpPr txBox="1"/>
          <p:nvPr/>
        </p:nvSpPr>
        <p:spPr>
          <a:xfrm>
            <a:off x="3767025"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Aug</a:t>
            </a:r>
          </a:p>
        </p:txBody>
      </p:sp>
      <p:sp>
        <p:nvSpPr>
          <p:cNvPr id="73" name="TextBox 72"/>
          <p:cNvSpPr txBox="1"/>
          <p:nvPr/>
        </p:nvSpPr>
        <p:spPr>
          <a:xfrm>
            <a:off x="2878389"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May</a:t>
            </a:r>
          </a:p>
        </p:txBody>
      </p:sp>
      <p:sp>
        <p:nvSpPr>
          <p:cNvPr id="74" name="TextBox 73"/>
          <p:cNvSpPr txBox="1"/>
          <p:nvPr/>
        </p:nvSpPr>
        <p:spPr>
          <a:xfrm>
            <a:off x="4951873"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Dec</a:t>
            </a:r>
          </a:p>
        </p:txBody>
      </p:sp>
      <p:sp>
        <p:nvSpPr>
          <p:cNvPr id="75" name="TextBox 74"/>
          <p:cNvSpPr txBox="1"/>
          <p:nvPr/>
        </p:nvSpPr>
        <p:spPr>
          <a:xfrm>
            <a:off x="6136721"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Apr</a:t>
            </a:r>
          </a:p>
        </p:txBody>
      </p:sp>
      <p:sp>
        <p:nvSpPr>
          <p:cNvPr id="76" name="TextBox 75"/>
          <p:cNvSpPr txBox="1"/>
          <p:nvPr/>
        </p:nvSpPr>
        <p:spPr>
          <a:xfrm>
            <a:off x="5544297"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Feb</a:t>
            </a:r>
          </a:p>
        </p:txBody>
      </p:sp>
      <p:sp>
        <p:nvSpPr>
          <p:cNvPr id="77" name="TextBox 76"/>
          <p:cNvSpPr txBox="1"/>
          <p:nvPr/>
        </p:nvSpPr>
        <p:spPr>
          <a:xfrm>
            <a:off x="4359449"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Oct</a:t>
            </a:r>
          </a:p>
        </p:txBody>
      </p:sp>
      <p:sp>
        <p:nvSpPr>
          <p:cNvPr id="78" name="TextBox 77"/>
          <p:cNvSpPr txBox="1"/>
          <p:nvPr/>
        </p:nvSpPr>
        <p:spPr>
          <a:xfrm>
            <a:off x="4655661"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Nov</a:t>
            </a:r>
          </a:p>
        </p:txBody>
      </p:sp>
      <p:sp>
        <p:nvSpPr>
          <p:cNvPr id="79" name="TextBox 78"/>
          <p:cNvSpPr txBox="1"/>
          <p:nvPr/>
        </p:nvSpPr>
        <p:spPr>
          <a:xfrm>
            <a:off x="5248085"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Jan</a:t>
            </a:r>
          </a:p>
        </p:txBody>
      </p:sp>
      <p:sp>
        <p:nvSpPr>
          <p:cNvPr id="80" name="TextBox 79"/>
          <p:cNvSpPr txBox="1"/>
          <p:nvPr/>
        </p:nvSpPr>
        <p:spPr>
          <a:xfrm>
            <a:off x="5840509"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Mar</a:t>
            </a:r>
          </a:p>
        </p:txBody>
      </p:sp>
      <p:sp>
        <p:nvSpPr>
          <p:cNvPr id="81" name="TextBox 80"/>
          <p:cNvSpPr txBox="1"/>
          <p:nvPr/>
        </p:nvSpPr>
        <p:spPr>
          <a:xfrm>
            <a:off x="3470813"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Jul</a:t>
            </a:r>
          </a:p>
        </p:txBody>
      </p:sp>
      <p:sp>
        <p:nvSpPr>
          <p:cNvPr id="82" name="TextBox 81"/>
          <p:cNvSpPr txBox="1"/>
          <p:nvPr/>
        </p:nvSpPr>
        <p:spPr>
          <a:xfrm>
            <a:off x="4063237"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Sep</a:t>
            </a:r>
          </a:p>
        </p:txBody>
      </p:sp>
      <p:sp>
        <p:nvSpPr>
          <p:cNvPr id="83" name="TextBox 82"/>
          <p:cNvSpPr txBox="1"/>
          <p:nvPr/>
        </p:nvSpPr>
        <p:spPr>
          <a:xfrm>
            <a:off x="6729145"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Jun</a:t>
            </a:r>
          </a:p>
        </p:txBody>
      </p:sp>
      <p:sp>
        <p:nvSpPr>
          <p:cNvPr id="84" name="TextBox 83"/>
          <p:cNvSpPr txBox="1"/>
          <p:nvPr/>
        </p:nvSpPr>
        <p:spPr>
          <a:xfrm>
            <a:off x="6432933"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May</a:t>
            </a:r>
          </a:p>
        </p:txBody>
      </p:sp>
      <p:sp>
        <p:nvSpPr>
          <p:cNvPr id="85" name="TextBox 84"/>
          <p:cNvSpPr txBox="1"/>
          <p:nvPr/>
        </p:nvSpPr>
        <p:spPr>
          <a:xfrm>
            <a:off x="7025357"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Jul</a:t>
            </a:r>
          </a:p>
        </p:txBody>
      </p:sp>
      <p:sp>
        <p:nvSpPr>
          <p:cNvPr id="86" name="TextBox 85"/>
          <p:cNvSpPr txBox="1"/>
          <p:nvPr/>
        </p:nvSpPr>
        <p:spPr>
          <a:xfrm>
            <a:off x="7321569"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Aug</a:t>
            </a:r>
          </a:p>
        </p:txBody>
      </p:sp>
      <p:sp>
        <p:nvSpPr>
          <p:cNvPr id="87" name="TextBox 86"/>
          <p:cNvSpPr txBox="1"/>
          <p:nvPr/>
        </p:nvSpPr>
        <p:spPr>
          <a:xfrm>
            <a:off x="7913993"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Oct</a:t>
            </a:r>
          </a:p>
        </p:txBody>
      </p:sp>
      <p:sp>
        <p:nvSpPr>
          <p:cNvPr id="88" name="TextBox 87"/>
          <p:cNvSpPr txBox="1"/>
          <p:nvPr/>
        </p:nvSpPr>
        <p:spPr>
          <a:xfrm>
            <a:off x="8210205"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Nov</a:t>
            </a:r>
          </a:p>
        </p:txBody>
      </p:sp>
      <p:sp>
        <p:nvSpPr>
          <p:cNvPr id="89" name="TextBox 88"/>
          <p:cNvSpPr txBox="1"/>
          <p:nvPr/>
        </p:nvSpPr>
        <p:spPr>
          <a:xfrm>
            <a:off x="7617781" y="572745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Sep</a:t>
            </a:r>
          </a:p>
        </p:txBody>
      </p:sp>
      <p:sp>
        <p:nvSpPr>
          <p:cNvPr id="90" name="TextBox 89"/>
          <p:cNvSpPr txBox="1"/>
          <p:nvPr/>
        </p:nvSpPr>
        <p:spPr>
          <a:xfrm>
            <a:off x="8506417" y="5728597"/>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Dec</a:t>
            </a:r>
          </a:p>
        </p:txBody>
      </p:sp>
      <p:pic>
        <p:nvPicPr>
          <p:cNvPr id="91" name="Picture 90"/>
          <p:cNvPicPr>
            <a:picLocks noChangeAspect="1"/>
          </p:cNvPicPr>
          <p:nvPr/>
        </p:nvPicPr>
        <p:blipFill>
          <a:blip r:embed="rId3"/>
          <a:stretch>
            <a:fillRect/>
          </a:stretch>
        </p:blipFill>
        <p:spPr>
          <a:xfrm>
            <a:off x="245210" y="1106121"/>
            <a:ext cx="371475" cy="4942582"/>
          </a:xfrm>
          <a:prstGeom prst="rect">
            <a:avLst/>
          </a:prstGeom>
        </p:spPr>
      </p:pic>
      <p:sp>
        <p:nvSpPr>
          <p:cNvPr id="92" name="TextBox 91"/>
          <p:cNvSpPr txBox="1"/>
          <p:nvPr/>
        </p:nvSpPr>
        <p:spPr>
          <a:xfrm>
            <a:off x="212481" y="573256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Q1</a:t>
            </a:r>
          </a:p>
        </p:txBody>
      </p:sp>
      <p:sp>
        <p:nvSpPr>
          <p:cNvPr id="93" name="TextBox 92"/>
          <p:cNvSpPr txBox="1"/>
          <p:nvPr/>
        </p:nvSpPr>
        <p:spPr>
          <a:xfrm>
            <a:off x="524417" y="5736180"/>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Q2</a:t>
            </a:r>
          </a:p>
        </p:txBody>
      </p:sp>
      <p:sp>
        <p:nvSpPr>
          <p:cNvPr id="94" name="TextBox 93"/>
          <p:cNvSpPr txBox="1"/>
          <p:nvPr/>
        </p:nvSpPr>
        <p:spPr>
          <a:xfrm>
            <a:off x="815602" y="5736180"/>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Q3</a:t>
            </a:r>
          </a:p>
        </p:txBody>
      </p:sp>
      <p:sp>
        <p:nvSpPr>
          <p:cNvPr id="95" name="TextBox 94"/>
          <p:cNvSpPr txBox="1"/>
          <p:nvPr/>
        </p:nvSpPr>
        <p:spPr>
          <a:xfrm>
            <a:off x="1094977" y="573256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Q4</a:t>
            </a:r>
          </a:p>
        </p:txBody>
      </p:sp>
      <p:sp>
        <p:nvSpPr>
          <p:cNvPr id="96" name="TextBox 95"/>
          <p:cNvSpPr txBox="1"/>
          <p:nvPr/>
        </p:nvSpPr>
        <p:spPr>
          <a:xfrm>
            <a:off x="280701" y="5917037"/>
            <a:ext cx="1192746" cy="369332"/>
          </a:xfrm>
          <a:prstGeom prst="rect">
            <a:avLst/>
          </a:prstGeom>
          <a:noFill/>
        </p:spPr>
        <p:txBody>
          <a:bodyPr wrap="square" lIns="0" tIns="45720" rIns="38405" bIns="45720" rtlCol="0">
            <a:spAutoFit/>
          </a:bodyPr>
          <a:lstStyle/>
          <a:p>
            <a:pPr algn="ctr" defTabSz="914400" fontAlgn="base">
              <a:spcBef>
                <a:spcPct val="0"/>
              </a:spcBef>
              <a:spcAft>
                <a:spcPct val="0"/>
              </a:spcAft>
            </a:pPr>
            <a:r>
              <a:rPr lang="en-US" dirty="0">
                <a:solidFill>
                  <a:srgbClr val="6D99B3">
                    <a:lumMod val="75000"/>
                  </a:srgbClr>
                </a:solidFill>
                <a:latin typeface="Source Sans Pro"/>
                <a:ea typeface="ヒラギノ角ゴ ProN W3" charset="0"/>
                <a:cs typeface="Source Sans Pro"/>
                <a:sym typeface="Gill Sans" charset="0"/>
              </a:rPr>
              <a:t>2016</a:t>
            </a:r>
          </a:p>
        </p:txBody>
      </p:sp>
      <p:sp>
        <p:nvSpPr>
          <p:cNvPr id="97" name="Rectangle 96"/>
          <p:cNvSpPr/>
          <p:nvPr/>
        </p:nvSpPr>
        <p:spPr bwMode="auto">
          <a:xfrm>
            <a:off x="242324" y="1765178"/>
            <a:ext cx="8717831" cy="1024128"/>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98" name="TextBox 97"/>
          <p:cNvSpPr txBox="1"/>
          <p:nvPr/>
        </p:nvSpPr>
        <p:spPr>
          <a:xfrm>
            <a:off x="322873" y="1810652"/>
            <a:ext cx="938765"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rgbClr val="F0A12C"/>
                </a:solidFill>
                <a:latin typeface="Source Sans Pro"/>
                <a:ea typeface="ヒラギノ角ゴ ProN W3" charset="0"/>
                <a:cs typeface="Source Sans Pro"/>
                <a:sym typeface="Gill Sans" charset="0"/>
              </a:rPr>
              <a:t>First meeting of PDP WG</a:t>
            </a:r>
          </a:p>
        </p:txBody>
      </p:sp>
      <p:sp>
        <p:nvSpPr>
          <p:cNvPr id="99" name="Rectangle 98"/>
          <p:cNvSpPr/>
          <p:nvPr/>
        </p:nvSpPr>
        <p:spPr>
          <a:xfrm>
            <a:off x="250376" y="2370344"/>
            <a:ext cx="6765569" cy="229560"/>
          </a:xfrm>
          <a:prstGeom prst="rect">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F0A531"/>
              </a:solidFill>
              <a:latin typeface="Georgia"/>
              <a:cs typeface="Georgia"/>
              <a:sym typeface="Gill Sans" charset="0"/>
            </a:endParaRPr>
          </a:p>
        </p:txBody>
      </p:sp>
      <p:sp>
        <p:nvSpPr>
          <p:cNvPr id="100" name="TextBox 99"/>
          <p:cNvSpPr txBox="1"/>
          <p:nvPr/>
        </p:nvSpPr>
        <p:spPr>
          <a:xfrm>
            <a:off x="5252686" y="1839019"/>
            <a:ext cx="3650705" cy="3693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GNSO PDP ON A NEXT-GENERATION REGISTRATION DIRECTORY SERVICE</a:t>
            </a:r>
            <a:endParaRPr lang="fr-FR" sz="900" dirty="0">
              <a:solidFill>
                <a:prstClr val="black"/>
              </a:solidFill>
              <a:latin typeface="Source Sans Pro"/>
              <a:ea typeface="ヒラギノ角ゴ ProN W3" charset="0"/>
              <a:cs typeface="Source Sans Pro"/>
              <a:sym typeface="Gill Sans" charset="0"/>
            </a:endParaRPr>
          </a:p>
        </p:txBody>
      </p:sp>
      <p:sp>
        <p:nvSpPr>
          <p:cNvPr id="101" name="TextBox 100"/>
          <p:cNvSpPr txBox="1"/>
          <p:nvPr/>
        </p:nvSpPr>
        <p:spPr>
          <a:xfrm>
            <a:off x="7232626" y="2348301"/>
            <a:ext cx="1670765" cy="276999"/>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1200" dirty="0">
                <a:solidFill>
                  <a:srgbClr val="F0A12C"/>
                </a:solidFill>
                <a:latin typeface="Source Sans Pro"/>
                <a:ea typeface="ヒラギノ角ゴ ProN W3" charset="0"/>
                <a:cs typeface="Source Sans Pro"/>
                <a:sym typeface="Gill Sans" charset="0"/>
              </a:rPr>
              <a:t>Ongoing PDP activities</a:t>
            </a:r>
          </a:p>
        </p:txBody>
      </p:sp>
      <p:sp>
        <p:nvSpPr>
          <p:cNvPr id="102" name="Triangle 1"/>
          <p:cNvSpPr/>
          <p:nvPr/>
        </p:nvSpPr>
        <p:spPr bwMode="auto">
          <a:xfrm rot="5400000">
            <a:off x="6902620" y="2366927"/>
            <a:ext cx="345159" cy="237497"/>
          </a:xfrm>
          <a:prstGeom prst="triangle">
            <a:avLst/>
          </a:prstGeom>
          <a:solidFill>
            <a:schemeClr val="accent3"/>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rtlCol="0" anchor="ctr">
            <a:spAutoFit/>
          </a:bodyPr>
          <a:lstStyle/>
          <a:p>
            <a:pPr algn="l">
              <a:lnSpc>
                <a:spcPct val="10000"/>
              </a:lnSpc>
            </a:pPr>
            <a:endParaRPr lang="en-US" sz="7200" dirty="0">
              <a:solidFill>
                <a:srgbClr val="1A8AC7"/>
              </a:solidFill>
              <a:latin typeface="DINOT-Medium" charset="0"/>
              <a:ea typeface="ＭＳ Ｐゴシック" charset="0"/>
              <a:cs typeface="DINOT-Medium" charset="0"/>
              <a:sym typeface="DINOT-Medium" charset="0"/>
            </a:endParaRPr>
          </a:p>
        </p:txBody>
      </p:sp>
      <p:sp>
        <p:nvSpPr>
          <p:cNvPr id="103" name="TextBox 102"/>
          <p:cNvSpPr txBox="1"/>
          <p:nvPr/>
        </p:nvSpPr>
        <p:spPr>
          <a:xfrm>
            <a:off x="8965048" y="3512666"/>
            <a:ext cx="77560" cy="346556"/>
          </a:xfrm>
          <a:prstGeom prst="rect">
            <a:avLst/>
          </a:prstGeom>
          <a:noFill/>
        </p:spPr>
        <p:txBody>
          <a:bodyPr wrap="none" lIns="38405" tIns="19202" rIns="38405" bIns="19202" rtlCol="0">
            <a:spAutoFit/>
          </a:bodyPr>
          <a:lstStyle/>
          <a:p>
            <a:endParaRPr lang="en-US" sz="2000" dirty="0">
              <a:solidFill>
                <a:srgbClr val="00334D"/>
              </a:solidFill>
              <a:latin typeface="Georgia"/>
            </a:endParaRPr>
          </a:p>
        </p:txBody>
      </p:sp>
      <p:sp>
        <p:nvSpPr>
          <p:cNvPr id="104" name="Rectangle 103"/>
          <p:cNvSpPr/>
          <p:nvPr/>
        </p:nvSpPr>
        <p:spPr bwMode="auto">
          <a:xfrm>
            <a:off x="237844" y="2916821"/>
            <a:ext cx="8717831" cy="137160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105" name="TextBox 104"/>
          <p:cNvSpPr txBox="1"/>
          <p:nvPr/>
        </p:nvSpPr>
        <p:spPr>
          <a:xfrm>
            <a:off x="5586677" y="2990662"/>
            <a:ext cx="3312234" cy="2308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RDS/WHOIS2 REVIEW</a:t>
            </a:r>
            <a:endParaRPr lang="fr-FR" sz="900" dirty="0">
              <a:solidFill>
                <a:prstClr val="black"/>
              </a:solidFill>
              <a:latin typeface="Source Sans Pro"/>
              <a:ea typeface="ヒラギノ角ゴ ProN W3" charset="0"/>
              <a:cs typeface="Source Sans Pro"/>
              <a:sym typeface="Gill Sans" charset="0"/>
            </a:endParaRPr>
          </a:p>
        </p:txBody>
      </p:sp>
      <p:sp>
        <p:nvSpPr>
          <p:cNvPr id="106" name="TextBox 105"/>
          <p:cNvSpPr txBox="1"/>
          <p:nvPr/>
        </p:nvSpPr>
        <p:spPr>
          <a:xfrm>
            <a:off x="1192891" y="2939506"/>
            <a:ext cx="1061947"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accent5"/>
                </a:solidFill>
                <a:latin typeface="Source Sans Pro"/>
                <a:ea typeface="ヒラギノ角ゴ ProN W3" charset="0"/>
                <a:cs typeface="Source Sans Pro"/>
                <a:sym typeface="Gill Sans" charset="0"/>
              </a:rPr>
              <a:t>Commencement of RDS review</a:t>
            </a:r>
          </a:p>
        </p:txBody>
      </p:sp>
      <p:sp>
        <p:nvSpPr>
          <p:cNvPr id="107" name="TextBox 106"/>
          <p:cNvSpPr txBox="1"/>
          <p:nvPr/>
        </p:nvSpPr>
        <p:spPr>
          <a:xfrm>
            <a:off x="3069143" y="3434212"/>
            <a:ext cx="835295"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accent5"/>
                </a:solidFill>
                <a:latin typeface="Source Sans Pro"/>
                <a:ea typeface="ヒラギノ角ゴ ProN W3" charset="0"/>
                <a:cs typeface="Source Sans Pro"/>
                <a:sym typeface="Gill Sans" charset="0"/>
              </a:rPr>
              <a:t>Review team in place</a:t>
            </a:r>
          </a:p>
        </p:txBody>
      </p:sp>
      <p:sp>
        <p:nvSpPr>
          <p:cNvPr id="108" name="TextBox 107"/>
          <p:cNvSpPr txBox="1"/>
          <p:nvPr/>
        </p:nvSpPr>
        <p:spPr>
          <a:xfrm>
            <a:off x="7232626" y="3855877"/>
            <a:ext cx="1732422" cy="276999"/>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1200" dirty="0">
                <a:solidFill>
                  <a:schemeClr val="accent5"/>
                </a:solidFill>
                <a:latin typeface="Source Sans Pro"/>
                <a:ea typeface="ヒラギノ角ゴ ProN W3" charset="0"/>
                <a:cs typeface="Source Sans Pro"/>
                <a:sym typeface="Gill Sans" charset="0"/>
              </a:rPr>
              <a:t>Ongoing review activities</a:t>
            </a:r>
          </a:p>
        </p:txBody>
      </p:sp>
      <p:sp>
        <p:nvSpPr>
          <p:cNvPr id="109" name="Rectangle 108"/>
          <p:cNvSpPr/>
          <p:nvPr/>
        </p:nvSpPr>
        <p:spPr>
          <a:xfrm>
            <a:off x="251190" y="3877920"/>
            <a:ext cx="6765569" cy="229560"/>
          </a:xfrm>
          <a:prstGeom prst="rect">
            <a:avLst/>
          </a:prstGeom>
          <a:solidFill>
            <a:schemeClr val="accent5"/>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F0A531"/>
              </a:solidFill>
              <a:latin typeface="Georgia"/>
              <a:cs typeface="Georgia"/>
              <a:sym typeface="Gill Sans" charset="0"/>
            </a:endParaRPr>
          </a:p>
        </p:txBody>
      </p:sp>
      <p:sp>
        <p:nvSpPr>
          <p:cNvPr id="110" name="Triangle 101"/>
          <p:cNvSpPr/>
          <p:nvPr/>
        </p:nvSpPr>
        <p:spPr bwMode="auto">
          <a:xfrm rot="5400000">
            <a:off x="6900263" y="3867710"/>
            <a:ext cx="345159" cy="237497"/>
          </a:xfrm>
          <a:prstGeom prst="triangle">
            <a:avLst/>
          </a:prstGeom>
          <a:solidFill>
            <a:schemeClr val="accent5"/>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rtlCol="0" anchor="ctr">
            <a:spAutoFit/>
          </a:bodyPr>
          <a:lstStyle/>
          <a:p>
            <a:pPr algn="l">
              <a:lnSpc>
                <a:spcPct val="10000"/>
              </a:lnSpc>
            </a:pPr>
            <a:endParaRPr lang="en-US" sz="7200" dirty="0">
              <a:solidFill>
                <a:srgbClr val="1A8AC7"/>
              </a:solidFill>
              <a:latin typeface="DINOT-Medium" charset="0"/>
              <a:ea typeface="ＭＳ Ｐゴシック" charset="0"/>
              <a:cs typeface="DINOT-Medium" charset="0"/>
              <a:sym typeface="DINOT-Medium" charset="0"/>
            </a:endParaRPr>
          </a:p>
        </p:txBody>
      </p:sp>
      <p:sp>
        <p:nvSpPr>
          <p:cNvPr id="111" name="TextBox 110"/>
          <p:cNvSpPr txBox="1"/>
          <p:nvPr/>
        </p:nvSpPr>
        <p:spPr>
          <a:xfrm>
            <a:off x="3140006" y="2921290"/>
            <a:ext cx="1186834"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accent5"/>
                </a:solidFill>
                <a:latin typeface="Source Sans Pro"/>
                <a:ea typeface="ヒラギノ角ゴ ProN W3" charset="0"/>
                <a:cs typeface="Source Sans Pro"/>
                <a:sym typeface="Gill Sans" charset="0"/>
              </a:rPr>
              <a:t>First meeting of review team</a:t>
            </a:r>
          </a:p>
        </p:txBody>
      </p:sp>
      <p:sp>
        <p:nvSpPr>
          <p:cNvPr id="112" name="Diamond 111"/>
          <p:cNvSpPr>
            <a:spLocks noChangeAspect="1"/>
          </p:cNvSpPr>
          <p:nvPr/>
        </p:nvSpPr>
        <p:spPr bwMode="auto">
          <a:xfrm>
            <a:off x="1205542" y="3126234"/>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13" name="Diamond 112"/>
          <p:cNvSpPr>
            <a:spLocks noChangeAspect="1"/>
          </p:cNvSpPr>
          <p:nvPr/>
        </p:nvSpPr>
        <p:spPr bwMode="auto">
          <a:xfrm>
            <a:off x="3325379" y="3075713"/>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14" name="Diamond 113"/>
          <p:cNvSpPr>
            <a:spLocks noChangeAspect="1"/>
          </p:cNvSpPr>
          <p:nvPr/>
        </p:nvSpPr>
        <p:spPr bwMode="auto">
          <a:xfrm>
            <a:off x="3025207" y="3613467"/>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15" name="Diamond 114"/>
          <p:cNvSpPr>
            <a:spLocks noChangeAspect="1"/>
          </p:cNvSpPr>
          <p:nvPr/>
        </p:nvSpPr>
        <p:spPr bwMode="auto">
          <a:xfrm>
            <a:off x="351099" y="1955920"/>
            <a:ext cx="189296" cy="190519"/>
          </a:xfrm>
          <a:prstGeom prst="diamond">
            <a:avLst/>
          </a:prstGeom>
          <a:solidFill>
            <a:schemeClr val="accent3"/>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16" name="TextBox 115"/>
          <p:cNvSpPr txBox="1"/>
          <p:nvPr/>
        </p:nvSpPr>
        <p:spPr>
          <a:xfrm>
            <a:off x="1937164" y="843247"/>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58 (A)</a:t>
            </a:r>
          </a:p>
        </p:txBody>
      </p:sp>
      <p:sp>
        <p:nvSpPr>
          <p:cNvPr id="117" name="TextBox 116"/>
          <p:cNvSpPr txBox="1"/>
          <p:nvPr/>
        </p:nvSpPr>
        <p:spPr>
          <a:xfrm>
            <a:off x="4088476" y="837639"/>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60 (C)</a:t>
            </a:r>
          </a:p>
        </p:txBody>
      </p:sp>
      <p:sp>
        <p:nvSpPr>
          <p:cNvPr id="118" name="TextBox 117"/>
          <p:cNvSpPr txBox="1"/>
          <p:nvPr/>
        </p:nvSpPr>
        <p:spPr>
          <a:xfrm>
            <a:off x="5511255" y="837639"/>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61 (A)</a:t>
            </a:r>
          </a:p>
        </p:txBody>
      </p:sp>
      <p:sp>
        <p:nvSpPr>
          <p:cNvPr id="119" name="TextBox 118"/>
          <p:cNvSpPr txBox="1"/>
          <p:nvPr/>
        </p:nvSpPr>
        <p:spPr>
          <a:xfrm>
            <a:off x="2997451" y="842344"/>
            <a:ext cx="930820"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59 (B)</a:t>
            </a:r>
          </a:p>
        </p:txBody>
      </p:sp>
      <p:sp>
        <p:nvSpPr>
          <p:cNvPr id="120" name="TextBox 119"/>
          <p:cNvSpPr txBox="1"/>
          <p:nvPr/>
        </p:nvSpPr>
        <p:spPr>
          <a:xfrm>
            <a:off x="496044" y="842344"/>
            <a:ext cx="50896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56 (B)</a:t>
            </a:r>
          </a:p>
        </p:txBody>
      </p:sp>
      <p:sp>
        <p:nvSpPr>
          <p:cNvPr id="121" name="TextBox 120"/>
          <p:cNvSpPr txBox="1"/>
          <p:nvPr/>
        </p:nvSpPr>
        <p:spPr>
          <a:xfrm>
            <a:off x="6448911" y="830692"/>
            <a:ext cx="957406"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62 (B)</a:t>
            </a:r>
          </a:p>
        </p:txBody>
      </p:sp>
      <p:sp>
        <p:nvSpPr>
          <p:cNvPr id="122" name="TextBox 121"/>
          <p:cNvSpPr txBox="1"/>
          <p:nvPr/>
        </p:nvSpPr>
        <p:spPr>
          <a:xfrm>
            <a:off x="7602141" y="823720"/>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63 (C)</a:t>
            </a:r>
          </a:p>
        </p:txBody>
      </p:sp>
      <p:sp>
        <p:nvSpPr>
          <p:cNvPr id="123" name="Diamond 122"/>
          <p:cNvSpPr>
            <a:spLocks noChangeAspect="1"/>
          </p:cNvSpPr>
          <p:nvPr/>
        </p:nvSpPr>
        <p:spPr bwMode="auto">
          <a:xfrm>
            <a:off x="367802" y="1172444"/>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24" name="Diamond 123"/>
          <p:cNvSpPr>
            <a:spLocks noChangeAspect="1"/>
          </p:cNvSpPr>
          <p:nvPr/>
        </p:nvSpPr>
        <p:spPr bwMode="auto">
          <a:xfrm>
            <a:off x="666888" y="1167418"/>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25" name="Diamond 124"/>
          <p:cNvSpPr>
            <a:spLocks noChangeAspect="1"/>
          </p:cNvSpPr>
          <p:nvPr/>
        </p:nvSpPr>
        <p:spPr bwMode="auto">
          <a:xfrm>
            <a:off x="1230390" y="1172444"/>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26" name="Diamond 125"/>
          <p:cNvSpPr>
            <a:spLocks noChangeAspect="1"/>
          </p:cNvSpPr>
          <p:nvPr/>
        </p:nvSpPr>
        <p:spPr bwMode="auto">
          <a:xfrm>
            <a:off x="5994779" y="1165665"/>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27" name="Diamond 126"/>
          <p:cNvSpPr>
            <a:spLocks noChangeAspect="1"/>
          </p:cNvSpPr>
          <p:nvPr/>
        </p:nvSpPr>
        <p:spPr bwMode="auto">
          <a:xfrm>
            <a:off x="4506267" y="1176956"/>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28" name="Diamond 127"/>
          <p:cNvSpPr>
            <a:spLocks noChangeAspect="1"/>
          </p:cNvSpPr>
          <p:nvPr/>
        </p:nvSpPr>
        <p:spPr bwMode="auto">
          <a:xfrm>
            <a:off x="3321419" y="1173937"/>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29" name="Diamond 128"/>
          <p:cNvSpPr>
            <a:spLocks noChangeAspect="1"/>
          </p:cNvSpPr>
          <p:nvPr/>
        </p:nvSpPr>
        <p:spPr bwMode="auto">
          <a:xfrm>
            <a:off x="2441245" y="1183081"/>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30" name="Diamond 129"/>
          <p:cNvSpPr>
            <a:spLocks noChangeAspect="1"/>
          </p:cNvSpPr>
          <p:nvPr/>
        </p:nvSpPr>
        <p:spPr bwMode="auto">
          <a:xfrm>
            <a:off x="6880117" y="1166762"/>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31" name="Diamond 130"/>
          <p:cNvSpPr>
            <a:spLocks noChangeAspect="1"/>
          </p:cNvSpPr>
          <p:nvPr/>
        </p:nvSpPr>
        <p:spPr bwMode="auto">
          <a:xfrm>
            <a:off x="8060811" y="1166762"/>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32" name="TextBox 131"/>
          <p:cNvSpPr txBox="1"/>
          <p:nvPr/>
        </p:nvSpPr>
        <p:spPr>
          <a:xfrm>
            <a:off x="89569" y="691293"/>
            <a:ext cx="559137" cy="400110"/>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a:t>
            </a:r>
          </a:p>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55 (A)</a:t>
            </a:r>
          </a:p>
        </p:txBody>
      </p:sp>
    </p:spTree>
    <p:extLst>
      <p:ext uri="{BB962C8B-B14F-4D97-AF65-F5344CB8AC3E}">
        <p14:creationId xmlns:p14="http://schemas.microsoft.com/office/powerpoint/2010/main" val="125141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Box 168"/>
          <p:cNvSpPr txBox="1"/>
          <p:nvPr/>
        </p:nvSpPr>
        <p:spPr>
          <a:xfrm>
            <a:off x="1039667" y="625385"/>
            <a:ext cx="549373"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57 (C)</a:t>
            </a:r>
          </a:p>
        </p:txBody>
      </p:sp>
      <p:sp>
        <p:nvSpPr>
          <p:cNvPr id="170" name="TextBox 169"/>
          <p:cNvSpPr txBox="1"/>
          <p:nvPr/>
        </p:nvSpPr>
        <p:spPr>
          <a:xfrm>
            <a:off x="1967837" y="626658"/>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58 (A)</a:t>
            </a:r>
          </a:p>
        </p:txBody>
      </p:sp>
      <p:sp>
        <p:nvSpPr>
          <p:cNvPr id="171" name="TextBox 170"/>
          <p:cNvSpPr txBox="1"/>
          <p:nvPr/>
        </p:nvSpPr>
        <p:spPr>
          <a:xfrm>
            <a:off x="4086849" y="633965"/>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60 (C)</a:t>
            </a:r>
          </a:p>
        </p:txBody>
      </p:sp>
      <p:sp>
        <p:nvSpPr>
          <p:cNvPr id="172" name="TextBox 171"/>
          <p:cNvSpPr txBox="1"/>
          <p:nvPr/>
        </p:nvSpPr>
        <p:spPr>
          <a:xfrm>
            <a:off x="5554390" y="622432"/>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61 (A)</a:t>
            </a:r>
          </a:p>
        </p:txBody>
      </p:sp>
      <p:sp>
        <p:nvSpPr>
          <p:cNvPr id="173" name="TextBox 172"/>
          <p:cNvSpPr txBox="1"/>
          <p:nvPr/>
        </p:nvSpPr>
        <p:spPr>
          <a:xfrm>
            <a:off x="2959242" y="623484"/>
            <a:ext cx="930820"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59 (B)</a:t>
            </a:r>
          </a:p>
        </p:txBody>
      </p:sp>
      <p:sp>
        <p:nvSpPr>
          <p:cNvPr id="174" name="TextBox 173"/>
          <p:cNvSpPr txBox="1"/>
          <p:nvPr/>
        </p:nvSpPr>
        <p:spPr>
          <a:xfrm>
            <a:off x="557140" y="624427"/>
            <a:ext cx="50896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56 (B)</a:t>
            </a:r>
          </a:p>
        </p:txBody>
      </p:sp>
      <p:sp>
        <p:nvSpPr>
          <p:cNvPr id="210" name="TextBox 209"/>
          <p:cNvSpPr txBox="1"/>
          <p:nvPr/>
        </p:nvSpPr>
        <p:spPr>
          <a:xfrm>
            <a:off x="6456868" y="625385"/>
            <a:ext cx="957406"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62 (B)</a:t>
            </a:r>
          </a:p>
        </p:txBody>
      </p:sp>
      <p:sp>
        <p:nvSpPr>
          <p:cNvPr id="211" name="TextBox 210"/>
          <p:cNvSpPr txBox="1"/>
          <p:nvPr/>
        </p:nvSpPr>
        <p:spPr>
          <a:xfrm>
            <a:off x="7610362" y="617944"/>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63 (C)</a:t>
            </a:r>
          </a:p>
        </p:txBody>
      </p:sp>
      <p:sp>
        <p:nvSpPr>
          <p:cNvPr id="240" name="TextBox 239"/>
          <p:cNvSpPr txBox="1"/>
          <p:nvPr/>
        </p:nvSpPr>
        <p:spPr>
          <a:xfrm>
            <a:off x="-213269" y="630946"/>
            <a:ext cx="90977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55(A)</a:t>
            </a:r>
          </a:p>
        </p:txBody>
      </p:sp>
      <p:sp>
        <p:nvSpPr>
          <p:cNvPr id="2" name="Title 1"/>
          <p:cNvSpPr>
            <a:spLocks noGrp="1"/>
          </p:cNvSpPr>
          <p:nvPr>
            <p:ph type="title"/>
          </p:nvPr>
        </p:nvSpPr>
        <p:spPr>
          <a:xfrm>
            <a:off x="374904" y="46179"/>
            <a:ext cx="8563499" cy="450663"/>
          </a:xfrm>
          <a:prstGeom prst="rect">
            <a:avLst/>
          </a:prstGeom>
        </p:spPr>
        <p:txBody>
          <a:bodyPr/>
          <a:lstStyle/>
          <a:p>
            <a:r>
              <a:rPr lang="en-US" sz="2400" dirty="0">
                <a:latin typeface="+mn-lt"/>
              </a:rPr>
              <a:t>Community &amp; Org Implementation Following Board Action</a:t>
            </a:r>
          </a:p>
        </p:txBody>
      </p:sp>
      <p:graphicFrame>
        <p:nvGraphicFramePr>
          <p:cNvPr id="133" name="Table 132"/>
          <p:cNvGraphicFramePr>
            <a:graphicFrameLocks noGrp="1"/>
          </p:cNvGraphicFramePr>
          <p:nvPr>
            <p:extLst>
              <p:ext uri="{D42A27DB-BD31-4B8C-83A1-F6EECF244321}">
                <p14:modId xmlns:p14="http://schemas.microsoft.com/office/powerpoint/2010/main" val="3293989220"/>
              </p:ext>
            </p:extLst>
          </p:nvPr>
        </p:nvGraphicFramePr>
        <p:xfrm>
          <a:off x="652613" y="833612"/>
          <a:ext cx="8285790" cy="5550178"/>
        </p:xfrm>
        <a:graphic>
          <a:graphicData uri="http://schemas.openxmlformats.org/drawingml/2006/table">
            <a:tbl>
              <a:tblPr firstRow="1" bandRow="1">
                <a:tableStyleId>{5C22544A-7EE6-4342-B048-85BDC9FD1C3A}</a:tableStyleId>
              </a:tblPr>
              <a:tblGrid>
                <a:gridCol w="295921">
                  <a:extLst>
                    <a:ext uri="{9D8B030D-6E8A-4147-A177-3AD203B41FA5}">
                      <a16:colId xmlns:a16="http://schemas.microsoft.com/office/drawing/2014/main" xmlns="" val="20000"/>
                    </a:ext>
                  </a:extLst>
                </a:gridCol>
                <a:gridCol w="295921">
                  <a:extLst>
                    <a:ext uri="{9D8B030D-6E8A-4147-A177-3AD203B41FA5}">
                      <a16:colId xmlns:a16="http://schemas.microsoft.com/office/drawing/2014/main" xmlns="" val="20001"/>
                    </a:ext>
                  </a:extLst>
                </a:gridCol>
                <a:gridCol w="295921">
                  <a:extLst>
                    <a:ext uri="{9D8B030D-6E8A-4147-A177-3AD203B41FA5}">
                      <a16:colId xmlns:a16="http://schemas.microsoft.com/office/drawing/2014/main" xmlns="" val="20002"/>
                    </a:ext>
                  </a:extLst>
                </a:gridCol>
                <a:gridCol w="295921">
                  <a:extLst>
                    <a:ext uri="{9D8B030D-6E8A-4147-A177-3AD203B41FA5}">
                      <a16:colId xmlns:a16="http://schemas.microsoft.com/office/drawing/2014/main" xmlns="" val="20003"/>
                    </a:ext>
                  </a:extLst>
                </a:gridCol>
                <a:gridCol w="295921">
                  <a:extLst>
                    <a:ext uri="{9D8B030D-6E8A-4147-A177-3AD203B41FA5}">
                      <a16:colId xmlns:a16="http://schemas.microsoft.com/office/drawing/2014/main" xmlns="" val="20004"/>
                    </a:ext>
                  </a:extLst>
                </a:gridCol>
                <a:gridCol w="303509">
                  <a:extLst>
                    <a:ext uri="{9D8B030D-6E8A-4147-A177-3AD203B41FA5}">
                      <a16:colId xmlns:a16="http://schemas.microsoft.com/office/drawing/2014/main" xmlns="" val="20005"/>
                    </a:ext>
                  </a:extLst>
                </a:gridCol>
                <a:gridCol w="288335">
                  <a:extLst>
                    <a:ext uri="{9D8B030D-6E8A-4147-A177-3AD203B41FA5}">
                      <a16:colId xmlns:a16="http://schemas.microsoft.com/office/drawing/2014/main" xmlns="" val="20006"/>
                    </a:ext>
                  </a:extLst>
                </a:gridCol>
                <a:gridCol w="295921">
                  <a:extLst>
                    <a:ext uri="{9D8B030D-6E8A-4147-A177-3AD203B41FA5}">
                      <a16:colId xmlns:a16="http://schemas.microsoft.com/office/drawing/2014/main" xmlns="" val="20007"/>
                    </a:ext>
                  </a:extLst>
                </a:gridCol>
                <a:gridCol w="295921">
                  <a:extLst>
                    <a:ext uri="{9D8B030D-6E8A-4147-A177-3AD203B41FA5}">
                      <a16:colId xmlns:a16="http://schemas.microsoft.com/office/drawing/2014/main" xmlns="" val="20008"/>
                    </a:ext>
                  </a:extLst>
                </a:gridCol>
                <a:gridCol w="295921">
                  <a:extLst>
                    <a:ext uri="{9D8B030D-6E8A-4147-A177-3AD203B41FA5}">
                      <a16:colId xmlns:a16="http://schemas.microsoft.com/office/drawing/2014/main" xmlns="" val="20009"/>
                    </a:ext>
                  </a:extLst>
                </a:gridCol>
                <a:gridCol w="297888">
                  <a:extLst>
                    <a:ext uri="{9D8B030D-6E8A-4147-A177-3AD203B41FA5}">
                      <a16:colId xmlns:a16="http://schemas.microsoft.com/office/drawing/2014/main" xmlns="" val="20010"/>
                    </a:ext>
                  </a:extLst>
                </a:gridCol>
                <a:gridCol w="293954">
                  <a:extLst>
                    <a:ext uri="{9D8B030D-6E8A-4147-A177-3AD203B41FA5}">
                      <a16:colId xmlns:a16="http://schemas.microsoft.com/office/drawing/2014/main" xmlns="" val="20011"/>
                    </a:ext>
                  </a:extLst>
                </a:gridCol>
                <a:gridCol w="295921">
                  <a:extLst>
                    <a:ext uri="{9D8B030D-6E8A-4147-A177-3AD203B41FA5}">
                      <a16:colId xmlns:a16="http://schemas.microsoft.com/office/drawing/2014/main" xmlns="" val="20012"/>
                    </a:ext>
                  </a:extLst>
                </a:gridCol>
                <a:gridCol w="295921">
                  <a:extLst>
                    <a:ext uri="{9D8B030D-6E8A-4147-A177-3AD203B41FA5}">
                      <a16:colId xmlns:a16="http://schemas.microsoft.com/office/drawing/2014/main" xmlns="" val="20013"/>
                    </a:ext>
                  </a:extLst>
                </a:gridCol>
                <a:gridCol w="295921">
                  <a:extLst>
                    <a:ext uri="{9D8B030D-6E8A-4147-A177-3AD203B41FA5}">
                      <a16:colId xmlns:a16="http://schemas.microsoft.com/office/drawing/2014/main" xmlns="" val="20014"/>
                    </a:ext>
                  </a:extLst>
                </a:gridCol>
                <a:gridCol w="295921">
                  <a:extLst>
                    <a:ext uri="{9D8B030D-6E8A-4147-A177-3AD203B41FA5}">
                      <a16:colId xmlns:a16="http://schemas.microsoft.com/office/drawing/2014/main" xmlns="" val="20015"/>
                    </a:ext>
                  </a:extLst>
                </a:gridCol>
                <a:gridCol w="295921">
                  <a:extLst>
                    <a:ext uri="{9D8B030D-6E8A-4147-A177-3AD203B41FA5}">
                      <a16:colId xmlns:a16="http://schemas.microsoft.com/office/drawing/2014/main" xmlns="" val="20016"/>
                    </a:ext>
                  </a:extLst>
                </a:gridCol>
                <a:gridCol w="295921">
                  <a:extLst>
                    <a:ext uri="{9D8B030D-6E8A-4147-A177-3AD203B41FA5}">
                      <a16:colId xmlns:a16="http://schemas.microsoft.com/office/drawing/2014/main" xmlns="" val="20017"/>
                    </a:ext>
                  </a:extLst>
                </a:gridCol>
                <a:gridCol w="295921">
                  <a:extLst>
                    <a:ext uri="{9D8B030D-6E8A-4147-A177-3AD203B41FA5}">
                      <a16:colId xmlns:a16="http://schemas.microsoft.com/office/drawing/2014/main" xmlns="" val="20018"/>
                    </a:ext>
                  </a:extLst>
                </a:gridCol>
                <a:gridCol w="295921">
                  <a:extLst>
                    <a:ext uri="{9D8B030D-6E8A-4147-A177-3AD203B41FA5}">
                      <a16:colId xmlns:a16="http://schemas.microsoft.com/office/drawing/2014/main" xmlns="" val="20019"/>
                    </a:ext>
                  </a:extLst>
                </a:gridCol>
                <a:gridCol w="295921">
                  <a:extLst>
                    <a:ext uri="{9D8B030D-6E8A-4147-A177-3AD203B41FA5}">
                      <a16:colId xmlns:a16="http://schemas.microsoft.com/office/drawing/2014/main" xmlns="" val="20020"/>
                    </a:ext>
                  </a:extLst>
                </a:gridCol>
                <a:gridCol w="295921">
                  <a:extLst>
                    <a:ext uri="{9D8B030D-6E8A-4147-A177-3AD203B41FA5}">
                      <a16:colId xmlns:a16="http://schemas.microsoft.com/office/drawing/2014/main" xmlns="" val="20021"/>
                    </a:ext>
                  </a:extLst>
                </a:gridCol>
                <a:gridCol w="295921">
                  <a:extLst>
                    <a:ext uri="{9D8B030D-6E8A-4147-A177-3AD203B41FA5}">
                      <a16:colId xmlns:a16="http://schemas.microsoft.com/office/drawing/2014/main" xmlns="" val="20022"/>
                    </a:ext>
                  </a:extLst>
                </a:gridCol>
                <a:gridCol w="295921">
                  <a:extLst>
                    <a:ext uri="{9D8B030D-6E8A-4147-A177-3AD203B41FA5}">
                      <a16:colId xmlns:a16="http://schemas.microsoft.com/office/drawing/2014/main" xmlns="" val="20023"/>
                    </a:ext>
                  </a:extLst>
                </a:gridCol>
                <a:gridCol w="295921">
                  <a:extLst>
                    <a:ext uri="{9D8B030D-6E8A-4147-A177-3AD203B41FA5}">
                      <a16:colId xmlns:a16="http://schemas.microsoft.com/office/drawing/2014/main" xmlns="" val="20024"/>
                    </a:ext>
                  </a:extLst>
                </a:gridCol>
                <a:gridCol w="295921">
                  <a:extLst>
                    <a:ext uri="{9D8B030D-6E8A-4147-A177-3AD203B41FA5}">
                      <a16:colId xmlns:a16="http://schemas.microsoft.com/office/drawing/2014/main" xmlns="" val="20025"/>
                    </a:ext>
                  </a:extLst>
                </a:gridCol>
                <a:gridCol w="295921">
                  <a:extLst>
                    <a:ext uri="{9D8B030D-6E8A-4147-A177-3AD203B41FA5}">
                      <a16:colId xmlns:a16="http://schemas.microsoft.com/office/drawing/2014/main" xmlns="" val="20026"/>
                    </a:ext>
                  </a:extLst>
                </a:gridCol>
                <a:gridCol w="295921">
                  <a:extLst>
                    <a:ext uri="{9D8B030D-6E8A-4147-A177-3AD203B41FA5}">
                      <a16:colId xmlns:a16="http://schemas.microsoft.com/office/drawing/2014/main" xmlns="" val="20027"/>
                    </a:ext>
                  </a:extLst>
                </a:gridCol>
              </a:tblGrid>
              <a:tr h="5550178">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34" name="TextBox 133"/>
          <p:cNvSpPr txBox="1"/>
          <p:nvPr/>
        </p:nvSpPr>
        <p:spPr>
          <a:xfrm>
            <a:off x="1846501" y="6313469"/>
            <a:ext cx="3548363" cy="369332"/>
          </a:xfrm>
          <a:prstGeom prst="rect">
            <a:avLst/>
          </a:prstGeom>
          <a:solidFill>
            <a:schemeClr val="bg1"/>
          </a:solidFill>
        </p:spPr>
        <p:txBody>
          <a:bodyPr wrap="square" lIns="0" tIns="45720" rIns="38405" bIns="45720" rtlCol="0">
            <a:spAutoFit/>
          </a:bodyPr>
          <a:lstStyle/>
          <a:p>
            <a:pPr algn="ctr" defTabSz="914400" fontAlgn="base">
              <a:spcBef>
                <a:spcPct val="0"/>
              </a:spcBef>
              <a:spcAft>
                <a:spcPct val="0"/>
              </a:spcAft>
            </a:pPr>
            <a:r>
              <a:rPr lang="en-US" dirty="0">
                <a:solidFill>
                  <a:srgbClr val="6D99B3">
                    <a:lumMod val="75000"/>
                  </a:srgbClr>
                </a:solidFill>
                <a:latin typeface="Source Sans Pro"/>
                <a:ea typeface="ヒラギノ角ゴ ProN W3" charset="0"/>
                <a:cs typeface="Source Sans Pro"/>
                <a:sym typeface="Gill Sans" charset="0"/>
              </a:rPr>
              <a:t>2017</a:t>
            </a:r>
          </a:p>
        </p:txBody>
      </p:sp>
      <p:sp>
        <p:nvSpPr>
          <p:cNvPr id="135" name="TextBox 134"/>
          <p:cNvSpPr txBox="1"/>
          <p:nvPr/>
        </p:nvSpPr>
        <p:spPr>
          <a:xfrm>
            <a:off x="5399827" y="6335458"/>
            <a:ext cx="3548854" cy="369332"/>
          </a:xfrm>
          <a:prstGeom prst="rect">
            <a:avLst/>
          </a:prstGeom>
          <a:solidFill>
            <a:schemeClr val="bg1"/>
          </a:solidFill>
        </p:spPr>
        <p:txBody>
          <a:bodyPr wrap="square" lIns="0" tIns="45720" rIns="38405" bIns="45720" rtlCol="0">
            <a:spAutoFit/>
          </a:bodyPr>
          <a:lstStyle/>
          <a:p>
            <a:pPr algn="ctr" defTabSz="914400" fontAlgn="base">
              <a:spcBef>
                <a:spcPct val="0"/>
              </a:spcBef>
              <a:spcAft>
                <a:spcPct val="0"/>
              </a:spcAft>
            </a:pPr>
            <a:r>
              <a:rPr lang="en-US" dirty="0">
                <a:latin typeface="Source Sans Pro"/>
                <a:ea typeface="ヒラギノ角ゴ ProN W3" charset="0"/>
                <a:cs typeface="Source Sans Pro"/>
                <a:sym typeface="Gill Sans" charset="0"/>
              </a:rPr>
              <a:t>2018</a:t>
            </a:r>
          </a:p>
        </p:txBody>
      </p:sp>
      <p:sp>
        <p:nvSpPr>
          <p:cNvPr id="136" name="Rectangle 135"/>
          <p:cNvSpPr/>
          <p:nvPr/>
        </p:nvSpPr>
        <p:spPr>
          <a:xfrm>
            <a:off x="5371573" y="6294195"/>
            <a:ext cx="3577108" cy="101258"/>
          </a:xfrm>
          <a:prstGeom prst="rect">
            <a:avLst/>
          </a:prstGeom>
          <a:solidFill>
            <a:srgbClr val="A8C2D0"/>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srgbClr val="00334D">
                  <a:lumMod val="75000"/>
                  <a:lumOff val="25000"/>
                </a:srgbClr>
              </a:solidFill>
              <a:latin typeface="Georgia"/>
              <a:cs typeface="Georgia"/>
              <a:sym typeface="Gill Sans" charset="0"/>
            </a:endParaRPr>
          </a:p>
        </p:txBody>
      </p:sp>
      <p:sp>
        <p:nvSpPr>
          <p:cNvPr id="137" name="Rectangle 136"/>
          <p:cNvSpPr/>
          <p:nvPr/>
        </p:nvSpPr>
        <p:spPr>
          <a:xfrm>
            <a:off x="662891" y="6298395"/>
            <a:ext cx="1183610" cy="100028"/>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prstClr val="white"/>
              </a:solidFill>
              <a:latin typeface="Georgia"/>
              <a:cs typeface="Georgia"/>
              <a:sym typeface="Gill Sans" charset="0"/>
            </a:endParaRPr>
          </a:p>
        </p:txBody>
      </p:sp>
      <p:sp>
        <p:nvSpPr>
          <p:cNvPr id="138" name="Rectangle 137"/>
          <p:cNvSpPr/>
          <p:nvPr/>
        </p:nvSpPr>
        <p:spPr>
          <a:xfrm>
            <a:off x="1846501" y="6294195"/>
            <a:ext cx="3548364" cy="10645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srgbClr val="00334D">
                  <a:lumMod val="75000"/>
                  <a:lumOff val="25000"/>
                </a:srgbClr>
              </a:solidFill>
              <a:latin typeface="Georgia"/>
              <a:cs typeface="Georgia"/>
              <a:sym typeface="Gill Sans" charset="0"/>
            </a:endParaRPr>
          </a:p>
        </p:txBody>
      </p:sp>
      <p:sp>
        <p:nvSpPr>
          <p:cNvPr id="139" name="Rectangle 138"/>
          <p:cNvSpPr/>
          <p:nvPr/>
        </p:nvSpPr>
        <p:spPr bwMode="auto">
          <a:xfrm>
            <a:off x="1540011" y="755401"/>
            <a:ext cx="303989" cy="5638345"/>
          </a:xfrm>
          <a:prstGeom prst="rect">
            <a:avLst/>
          </a:prstGeom>
          <a:solidFill>
            <a:schemeClr val="accent2">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rtlCol="0" anchor="ctr">
            <a:spAutoFit/>
          </a:bodyPr>
          <a:lstStyle/>
          <a:p>
            <a:pPr algn="l">
              <a:lnSpc>
                <a:spcPct val="10000"/>
              </a:lnSpc>
            </a:pPr>
            <a:endParaRPr lang="en-US" sz="7200" dirty="0">
              <a:solidFill>
                <a:srgbClr val="1A8AC7"/>
              </a:solidFill>
              <a:latin typeface="DINOT-Medium" charset="0"/>
              <a:ea typeface="ＭＳ Ｐゴシック" charset="0"/>
              <a:cs typeface="DINOT-Medium" charset="0"/>
              <a:sym typeface="DINOT-Medium" charset="0"/>
            </a:endParaRPr>
          </a:p>
        </p:txBody>
      </p:sp>
      <p:sp>
        <p:nvSpPr>
          <p:cNvPr id="140" name="TextBox 139"/>
          <p:cNvSpPr txBox="1"/>
          <p:nvPr/>
        </p:nvSpPr>
        <p:spPr>
          <a:xfrm>
            <a:off x="2659020"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Apr</a:t>
            </a:r>
          </a:p>
        </p:txBody>
      </p:sp>
      <p:sp>
        <p:nvSpPr>
          <p:cNvPr id="141" name="TextBox 140"/>
          <p:cNvSpPr txBox="1"/>
          <p:nvPr/>
        </p:nvSpPr>
        <p:spPr>
          <a:xfrm>
            <a:off x="2066596"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Feb</a:t>
            </a:r>
          </a:p>
        </p:txBody>
      </p:sp>
      <p:sp>
        <p:nvSpPr>
          <p:cNvPr id="142" name="TextBox 141"/>
          <p:cNvSpPr txBox="1"/>
          <p:nvPr/>
        </p:nvSpPr>
        <p:spPr>
          <a:xfrm>
            <a:off x="1770384"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Jan</a:t>
            </a:r>
          </a:p>
        </p:txBody>
      </p:sp>
      <p:sp>
        <p:nvSpPr>
          <p:cNvPr id="143" name="TextBox 142"/>
          <p:cNvSpPr txBox="1"/>
          <p:nvPr/>
        </p:nvSpPr>
        <p:spPr>
          <a:xfrm>
            <a:off x="2362808"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Mar</a:t>
            </a:r>
          </a:p>
        </p:txBody>
      </p:sp>
      <p:sp>
        <p:nvSpPr>
          <p:cNvPr id="144" name="TextBox 143"/>
          <p:cNvSpPr txBox="1"/>
          <p:nvPr/>
        </p:nvSpPr>
        <p:spPr>
          <a:xfrm>
            <a:off x="3251444"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Jun</a:t>
            </a:r>
          </a:p>
        </p:txBody>
      </p:sp>
      <p:sp>
        <p:nvSpPr>
          <p:cNvPr id="145" name="TextBox 144"/>
          <p:cNvSpPr txBox="1"/>
          <p:nvPr/>
        </p:nvSpPr>
        <p:spPr>
          <a:xfrm>
            <a:off x="3843868"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Aug</a:t>
            </a:r>
          </a:p>
        </p:txBody>
      </p:sp>
      <p:sp>
        <p:nvSpPr>
          <p:cNvPr id="146" name="TextBox 145"/>
          <p:cNvSpPr txBox="1"/>
          <p:nvPr/>
        </p:nvSpPr>
        <p:spPr>
          <a:xfrm>
            <a:off x="2955232"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May</a:t>
            </a:r>
          </a:p>
        </p:txBody>
      </p:sp>
      <p:sp>
        <p:nvSpPr>
          <p:cNvPr id="147" name="TextBox 146"/>
          <p:cNvSpPr txBox="1"/>
          <p:nvPr/>
        </p:nvSpPr>
        <p:spPr>
          <a:xfrm>
            <a:off x="5028716"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Dec</a:t>
            </a:r>
          </a:p>
        </p:txBody>
      </p:sp>
      <p:sp>
        <p:nvSpPr>
          <p:cNvPr id="148" name="TextBox 147"/>
          <p:cNvSpPr txBox="1"/>
          <p:nvPr/>
        </p:nvSpPr>
        <p:spPr>
          <a:xfrm>
            <a:off x="6213564"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Apr</a:t>
            </a:r>
          </a:p>
        </p:txBody>
      </p:sp>
      <p:sp>
        <p:nvSpPr>
          <p:cNvPr id="149" name="TextBox 148"/>
          <p:cNvSpPr txBox="1"/>
          <p:nvPr/>
        </p:nvSpPr>
        <p:spPr>
          <a:xfrm>
            <a:off x="5621140"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Feb</a:t>
            </a:r>
          </a:p>
        </p:txBody>
      </p:sp>
      <p:sp>
        <p:nvSpPr>
          <p:cNvPr id="150" name="TextBox 149"/>
          <p:cNvSpPr txBox="1"/>
          <p:nvPr/>
        </p:nvSpPr>
        <p:spPr>
          <a:xfrm>
            <a:off x="4436292"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Oct</a:t>
            </a:r>
          </a:p>
        </p:txBody>
      </p:sp>
      <p:sp>
        <p:nvSpPr>
          <p:cNvPr id="151" name="TextBox 150"/>
          <p:cNvSpPr txBox="1"/>
          <p:nvPr/>
        </p:nvSpPr>
        <p:spPr>
          <a:xfrm>
            <a:off x="4732504"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Nov</a:t>
            </a:r>
          </a:p>
        </p:txBody>
      </p:sp>
      <p:sp>
        <p:nvSpPr>
          <p:cNvPr id="152" name="TextBox 151"/>
          <p:cNvSpPr txBox="1"/>
          <p:nvPr/>
        </p:nvSpPr>
        <p:spPr>
          <a:xfrm>
            <a:off x="5324928"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Jan</a:t>
            </a:r>
          </a:p>
        </p:txBody>
      </p:sp>
      <p:sp>
        <p:nvSpPr>
          <p:cNvPr id="153" name="TextBox 152"/>
          <p:cNvSpPr txBox="1"/>
          <p:nvPr/>
        </p:nvSpPr>
        <p:spPr>
          <a:xfrm>
            <a:off x="5917352"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Mar</a:t>
            </a:r>
          </a:p>
        </p:txBody>
      </p:sp>
      <p:sp>
        <p:nvSpPr>
          <p:cNvPr id="154" name="TextBox 153"/>
          <p:cNvSpPr txBox="1"/>
          <p:nvPr/>
        </p:nvSpPr>
        <p:spPr>
          <a:xfrm>
            <a:off x="3547656"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Jul</a:t>
            </a:r>
          </a:p>
        </p:txBody>
      </p:sp>
      <p:sp>
        <p:nvSpPr>
          <p:cNvPr id="155" name="TextBox 154"/>
          <p:cNvSpPr txBox="1"/>
          <p:nvPr/>
        </p:nvSpPr>
        <p:spPr>
          <a:xfrm>
            <a:off x="4140080"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Sep</a:t>
            </a:r>
          </a:p>
        </p:txBody>
      </p:sp>
      <p:sp>
        <p:nvSpPr>
          <p:cNvPr id="156" name="TextBox 155"/>
          <p:cNvSpPr txBox="1"/>
          <p:nvPr/>
        </p:nvSpPr>
        <p:spPr>
          <a:xfrm>
            <a:off x="6805988"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Jun</a:t>
            </a:r>
          </a:p>
        </p:txBody>
      </p:sp>
      <p:sp>
        <p:nvSpPr>
          <p:cNvPr id="157" name="TextBox 156"/>
          <p:cNvSpPr txBox="1"/>
          <p:nvPr/>
        </p:nvSpPr>
        <p:spPr>
          <a:xfrm>
            <a:off x="6509776"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May</a:t>
            </a:r>
          </a:p>
        </p:txBody>
      </p:sp>
      <p:sp>
        <p:nvSpPr>
          <p:cNvPr id="158" name="TextBox 157"/>
          <p:cNvSpPr txBox="1"/>
          <p:nvPr/>
        </p:nvSpPr>
        <p:spPr>
          <a:xfrm>
            <a:off x="7102200"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Jul</a:t>
            </a:r>
          </a:p>
        </p:txBody>
      </p:sp>
      <p:sp>
        <p:nvSpPr>
          <p:cNvPr id="159" name="TextBox 158"/>
          <p:cNvSpPr txBox="1"/>
          <p:nvPr/>
        </p:nvSpPr>
        <p:spPr>
          <a:xfrm>
            <a:off x="7398412"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Aug</a:t>
            </a:r>
          </a:p>
        </p:txBody>
      </p:sp>
      <p:sp>
        <p:nvSpPr>
          <p:cNvPr id="160" name="TextBox 159"/>
          <p:cNvSpPr txBox="1"/>
          <p:nvPr/>
        </p:nvSpPr>
        <p:spPr>
          <a:xfrm>
            <a:off x="7990836"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Oct</a:t>
            </a:r>
          </a:p>
        </p:txBody>
      </p:sp>
      <p:sp>
        <p:nvSpPr>
          <p:cNvPr id="161" name="TextBox 160"/>
          <p:cNvSpPr txBox="1"/>
          <p:nvPr/>
        </p:nvSpPr>
        <p:spPr>
          <a:xfrm>
            <a:off x="8287048"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Nov</a:t>
            </a:r>
          </a:p>
        </p:txBody>
      </p:sp>
      <p:sp>
        <p:nvSpPr>
          <p:cNvPr id="162" name="TextBox 161"/>
          <p:cNvSpPr txBox="1"/>
          <p:nvPr/>
        </p:nvSpPr>
        <p:spPr>
          <a:xfrm>
            <a:off x="7694624" y="612388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Sep</a:t>
            </a:r>
          </a:p>
        </p:txBody>
      </p:sp>
      <p:sp>
        <p:nvSpPr>
          <p:cNvPr id="163" name="TextBox 162"/>
          <p:cNvSpPr txBox="1"/>
          <p:nvPr/>
        </p:nvSpPr>
        <p:spPr>
          <a:xfrm>
            <a:off x="8583260" y="6125029"/>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Dec</a:t>
            </a:r>
          </a:p>
        </p:txBody>
      </p:sp>
      <p:pic>
        <p:nvPicPr>
          <p:cNvPr id="164" name="Picture 163"/>
          <p:cNvPicPr>
            <a:picLocks noChangeAspect="1"/>
          </p:cNvPicPr>
          <p:nvPr/>
        </p:nvPicPr>
        <p:blipFill>
          <a:blip r:embed="rId3"/>
          <a:stretch>
            <a:fillRect/>
          </a:stretch>
        </p:blipFill>
        <p:spPr>
          <a:xfrm>
            <a:off x="295797" y="965907"/>
            <a:ext cx="371475" cy="5482291"/>
          </a:xfrm>
          <a:prstGeom prst="rect">
            <a:avLst/>
          </a:prstGeom>
        </p:spPr>
      </p:pic>
      <p:sp>
        <p:nvSpPr>
          <p:cNvPr id="165" name="TextBox 164"/>
          <p:cNvSpPr txBox="1"/>
          <p:nvPr/>
        </p:nvSpPr>
        <p:spPr>
          <a:xfrm>
            <a:off x="289324" y="6129000"/>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Q1</a:t>
            </a:r>
          </a:p>
        </p:txBody>
      </p:sp>
      <p:sp>
        <p:nvSpPr>
          <p:cNvPr id="166" name="TextBox 165"/>
          <p:cNvSpPr txBox="1"/>
          <p:nvPr/>
        </p:nvSpPr>
        <p:spPr>
          <a:xfrm>
            <a:off x="601260" y="6132612"/>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Q2</a:t>
            </a:r>
          </a:p>
        </p:txBody>
      </p:sp>
      <p:sp>
        <p:nvSpPr>
          <p:cNvPr id="167" name="TextBox 166"/>
          <p:cNvSpPr txBox="1"/>
          <p:nvPr/>
        </p:nvSpPr>
        <p:spPr>
          <a:xfrm>
            <a:off x="892445" y="6132612"/>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Q3</a:t>
            </a:r>
          </a:p>
        </p:txBody>
      </p:sp>
      <p:sp>
        <p:nvSpPr>
          <p:cNvPr id="168" name="TextBox 167"/>
          <p:cNvSpPr txBox="1"/>
          <p:nvPr/>
        </p:nvSpPr>
        <p:spPr>
          <a:xfrm>
            <a:off x="1171820" y="6129000"/>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Q4</a:t>
            </a:r>
          </a:p>
        </p:txBody>
      </p:sp>
      <p:sp>
        <p:nvSpPr>
          <p:cNvPr id="175" name="Rectangle 174"/>
          <p:cNvSpPr/>
          <p:nvPr/>
        </p:nvSpPr>
        <p:spPr bwMode="auto">
          <a:xfrm>
            <a:off x="302282" y="1169048"/>
            <a:ext cx="8717833" cy="512064"/>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176" name="TextBox 175"/>
          <p:cNvSpPr txBox="1"/>
          <p:nvPr/>
        </p:nvSpPr>
        <p:spPr>
          <a:xfrm>
            <a:off x="288509" y="1157844"/>
            <a:ext cx="988773"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rgbClr val="6D99B3">
                    <a:lumMod val="75000"/>
                  </a:srgbClr>
                </a:solidFill>
                <a:latin typeface="Source Sans Pro"/>
                <a:ea typeface="ヒラギノ角ゴ ProN W3" charset="0"/>
                <a:cs typeface="Source Sans Pro"/>
                <a:sym typeface="Gill Sans" charset="0"/>
              </a:rPr>
              <a:t>public comment</a:t>
            </a:r>
          </a:p>
        </p:txBody>
      </p:sp>
      <p:sp>
        <p:nvSpPr>
          <p:cNvPr id="177" name="TextBox 176"/>
          <p:cNvSpPr txBox="1"/>
          <p:nvPr/>
        </p:nvSpPr>
        <p:spPr>
          <a:xfrm>
            <a:off x="6266748" y="1223806"/>
            <a:ext cx="2687229" cy="2308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RDAP CONTRACT REQUIREMENTS</a:t>
            </a:r>
            <a:endParaRPr lang="fr-FR" sz="900" dirty="0">
              <a:solidFill>
                <a:prstClr val="black"/>
              </a:solidFill>
              <a:latin typeface="Source Sans Pro"/>
              <a:ea typeface="ヒラギノ角ゴ ProN W3" charset="0"/>
              <a:cs typeface="Source Sans Pro"/>
              <a:sym typeface="Gill Sans" charset="0"/>
            </a:endParaRPr>
          </a:p>
        </p:txBody>
      </p:sp>
      <p:sp>
        <p:nvSpPr>
          <p:cNvPr id="178" name="TextBox 177"/>
          <p:cNvSpPr txBox="1"/>
          <p:nvPr/>
        </p:nvSpPr>
        <p:spPr>
          <a:xfrm>
            <a:off x="1093595" y="1212436"/>
            <a:ext cx="2715532" cy="33855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rgbClr val="6D99B3">
                    <a:lumMod val="75000"/>
                  </a:srgbClr>
                </a:solidFill>
                <a:latin typeface="Source Sans Pro"/>
                <a:ea typeface="ヒラギノ角ゴ ProN W3" charset="0"/>
                <a:cs typeface="Source Sans Pro"/>
                <a:sym typeface="Gill Sans" charset="0"/>
              </a:rPr>
              <a:t>Ongoing discussion with community regarding implementation details</a:t>
            </a:r>
          </a:p>
        </p:txBody>
      </p:sp>
      <p:sp>
        <p:nvSpPr>
          <p:cNvPr id="179" name="Rectangle 178"/>
          <p:cNvSpPr/>
          <p:nvPr/>
        </p:nvSpPr>
        <p:spPr bwMode="auto">
          <a:xfrm>
            <a:off x="302282" y="5017544"/>
            <a:ext cx="8717833" cy="100584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180" name="TextBox 179"/>
          <p:cNvSpPr txBox="1"/>
          <p:nvPr/>
        </p:nvSpPr>
        <p:spPr>
          <a:xfrm>
            <a:off x="6266748" y="5072302"/>
            <a:ext cx="2687229" cy="3693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WHOIS ACCURACY/GAC SAFEGUARD ADVICE ON WHOIS VERIFICATION AND CHECKS</a:t>
            </a:r>
            <a:endParaRPr lang="fr-FR" sz="900" dirty="0">
              <a:solidFill>
                <a:prstClr val="black"/>
              </a:solidFill>
              <a:latin typeface="Source Sans Pro"/>
              <a:ea typeface="ヒラギノ角ゴ ProN W3" charset="0"/>
              <a:cs typeface="Source Sans Pro"/>
              <a:sym typeface="Gill Sans" charset="0"/>
            </a:endParaRPr>
          </a:p>
        </p:txBody>
      </p:sp>
      <p:sp>
        <p:nvSpPr>
          <p:cNvPr id="181" name="Rectangle 180"/>
          <p:cNvSpPr/>
          <p:nvPr/>
        </p:nvSpPr>
        <p:spPr>
          <a:xfrm>
            <a:off x="473244" y="5150291"/>
            <a:ext cx="97658" cy="102776"/>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182" name="TextBox 181"/>
          <p:cNvSpPr txBox="1"/>
          <p:nvPr/>
        </p:nvSpPr>
        <p:spPr>
          <a:xfrm>
            <a:off x="736937" y="5118724"/>
            <a:ext cx="1750840" cy="33855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Phase 2 (Syntax and Operability Validation) - Cycle 2 Report</a:t>
            </a:r>
          </a:p>
        </p:txBody>
      </p:sp>
      <p:sp>
        <p:nvSpPr>
          <p:cNvPr id="183" name="TextBox 182"/>
          <p:cNvSpPr txBox="1"/>
          <p:nvPr/>
        </p:nvSpPr>
        <p:spPr>
          <a:xfrm>
            <a:off x="1323867" y="5450736"/>
            <a:ext cx="1299529"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Phase 2 Cycle 3 Report</a:t>
            </a:r>
          </a:p>
        </p:txBody>
      </p:sp>
      <p:sp>
        <p:nvSpPr>
          <p:cNvPr id="184" name="Rectangle 183"/>
          <p:cNvSpPr/>
          <p:nvPr/>
        </p:nvSpPr>
        <p:spPr>
          <a:xfrm>
            <a:off x="1421564" y="5628361"/>
            <a:ext cx="118447" cy="76691"/>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185" name="Rectangle 184"/>
          <p:cNvSpPr/>
          <p:nvPr/>
        </p:nvSpPr>
        <p:spPr>
          <a:xfrm>
            <a:off x="831832" y="5402645"/>
            <a:ext cx="99290" cy="81253"/>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186" name="Rectangle 185"/>
          <p:cNvSpPr/>
          <p:nvPr/>
        </p:nvSpPr>
        <p:spPr>
          <a:xfrm>
            <a:off x="348425" y="1322304"/>
            <a:ext cx="318847" cy="80743"/>
          </a:xfrm>
          <a:prstGeom prst="rect">
            <a:avLst/>
          </a:prstGeom>
          <a:solidFill>
            <a:schemeClr val="accent2">
              <a:lumMod val="7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187" name="Rectangle 186"/>
          <p:cNvSpPr/>
          <p:nvPr/>
        </p:nvSpPr>
        <p:spPr>
          <a:xfrm>
            <a:off x="570901" y="1486290"/>
            <a:ext cx="2477137" cy="99805"/>
          </a:xfrm>
          <a:prstGeom prst="rect">
            <a:avLst/>
          </a:prstGeom>
          <a:solidFill>
            <a:schemeClr val="accent2">
              <a:lumMod val="7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grpSp>
        <p:nvGrpSpPr>
          <p:cNvPr id="188" name="Group 187"/>
          <p:cNvGrpSpPr/>
          <p:nvPr/>
        </p:nvGrpSpPr>
        <p:grpSpPr>
          <a:xfrm>
            <a:off x="302282" y="2354189"/>
            <a:ext cx="8717833" cy="640080"/>
            <a:chOff x="251695" y="1864798"/>
            <a:chExt cx="8717833" cy="640080"/>
          </a:xfrm>
        </p:grpSpPr>
        <p:sp>
          <p:nvSpPr>
            <p:cNvPr id="189" name="Rectangle 188"/>
            <p:cNvSpPr/>
            <p:nvPr/>
          </p:nvSpPr>
          <p:spPr bwMode="auto">
            <a:xfrm>
              <a:off x="251695" y="1864798"/>
              <a:ext cx="8717833" cy="64008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190" name="TextBox 189"/>
            <p:cNvSpPr txBox="1"/>
            <p:nvPr/>
          </p:nvSpPr>
          <p:spPr>
            <a:xfrm>
              <a:off x="979136" y="1929762"/>
              <a:ext cx="1078868"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3"/>
                  </a:solidFill>
                  <a:latin typeface="Source Sans Pro"/>
                  <a:ea typeface="ヒラギノ角ゴ ProN W3" charset="0"/>
                  <a:cs typeface="Source Sans Pro"/>
                  <a:sym typeface="Gill Sans" charset="0"/>
                </a:rPr>
                <a:t>First IRT meeting</a:t>
              </a:r>
            </a:p>
          </p:txBody>
        </p:sp>
        <p:sp>
          <p:nvSpPr>
            <p:cNvPr id="191" name="TextBox 190"/>
            <p:cNvSpPr txBox="1"/>
            <p:nvPr/>
          </p:nvSpPr>
          <p:spPr>
            <a:xfrm>
              <a:off x="4285639" y="1919556"/>
              <a:ext cx="4617752" cy="2308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TRANSLATION AND TRANSLITERATION OF CONTACT INFORMATION IMPLEMENTATION</a:t>
              </a:r>
              <a:endParaRPr lang="fr-FR" sz="900" dirty="0">
                <a:solidFill>
                  <a:prstClr val="black"/>
                </a:solidFill>
                <a:latin typeface="Source Sans Pro"/>
                <a:ea typeface="ヒラギノ角ゴ ProN W3" charset="0"/>
                <a:cs typeface="Source Sans Pro"/>
                <a:sym typeface="Gill Sans" charset="0"/>
              </a:endParaRPr>
            </a:p>
          </p:txBody>
        </p:sp>
        <p:sp>
          <p:nvSpPr>
            <p:cNvPr id="192" name="TextBox 191"/>
            <p:cNvSpPr txBox="1"/>
            <p:nvPr/>
          </p:nvSpPr>
          <p:spPr>
            <a:xfrm>
              <a:off x="5511202" y="2128122"/>
              <a:ext cx="1064910" cy="338554"/>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800" dirty="0">
                  <a:solidFill>
                    <a:schemeClr val="accent3"/>
                  </a:solidFill>
                  <a:latin typeface="Source Sans Pro"/>
                  <a:ea typeface="ヒラギノ角ゴ ProN W3" charset="0"/>
                  <a:cs typeface="Source Sans Pro"/>
                  <a:sym typeface="Gill Sans" charset="0"/>
                </a:rPr>
                <a:t>Projected Policy effective date</a:t>
              </a:r>
            </a:p>
          </p:txBody>
        </p:sp>
      </p:grpSp>
      <p:sp>
        <p:nvSpPr>
          <p:cNvPr id="193" name="Rectangle 192"/>
          <p:cNvSpPr/>
          <p:nvPr/>
        </p:nvSpPr>
        <p:spPr bwMode="auto">
          <a:xfrm>
            <a:off x="302282" y="1747917"/>
            <a:ext cx="8717833" cy="54864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194" name="TextBox 193"/>
          <p:cNvSpPr txBox="1"/>
          <p:nvPr/>
        </p:nvSpPr>
        <p:spPr>
          <a:xfrm>
            <a:off x="6287184" y="1802675"/>
            <a:ext cx="2666793" cy="3693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CROSS-FIELD ADDRESS VALIDATION CONTRACT REQUIREMENTS</a:t>
            </a:r>
            <a:endParaRPr lang="fr-FR" sz="900" dirty="0">
              <a:solidFill>
                <a:prstClr val="black"/>
              </a:solidFill>
              <a:latin typeface="Source Sans Pro"/>
              <a:ea typeface="ヒラギノ角ゴ ProN W3" charset="0"/>
              <a:cs typeface="Source Sans Pro"/>
              <a:sym typeface="Gill Sans" charset="0"/>
            </a:endParaRPr>
          </a:p>
        </p:txBody>
      </p:sp>
      <p:sp>
        <p:nvSpPr>
          <p:cNvPr id="195" name="TextBox 194"/>
          <p:cNvSpPr txBox="1"/>
          <p:nvPr/>
        </p:nvSpPr>
        <p:spPr>
          <a:xfrm>
            <a:off x="289324" y="1747151"/>
            <a:ext cx="1322275"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2">
                    <a:lumMod val="75000"/>
                  </a:schemeClr>
                </a:solidFill>
                <a:latin typeface="Source Sans Pro"/>
                <a:ea typeface="ヒラギノ角ゴ ProN W3" charset="0"/>
                <a:cs typeface="Source Sans Pro"/>
                <a:sym typeface="Gill Sans" charset="0"/>
              </a:rPr>
              <a:t>Staff work resumed</a:t>
            </a:r>
          </a:p>
        </p:txBody>
      </p:sp>
      <p:sp>
        <p:nvSpPr>
          <p:cNvPr id="196" name="Diamond 195"/>
          <p:cNvSpPr>
            <a:spLocks noChangeAspect="1"/>
          </p:cNvSpPr>
          <p:nvPr/>
        </p:nvSpPr>
        <p:spPr bwMode="auto">
          <a:xfrm>
            <a:off x="414602" y="1949360"/>
            <a:ext cx="189296" cy="190519"/>
          </a:xfrm>
          <a:prstGeom prst="diamond">
            <a:avLst/>
          </a:prstGeom>
          <a:solidFill>
            <a:schemeClr val="accent2">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197" name="Rectangle 196"/>
          <p:cNvSpPr/>
          <p:nvPr/>
        </p:nvSpPr>
        <p:spPr bwMode="auto">
          <a:xfrm>
            <a:off x="305832" y="3061083"/>
            <a:ext cx="8717833" cy="100584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198" name="TextBox 197"/>
          <p:cNvSpPr txBox="1"/>
          <p:nvPr/>
        </p:nvSpPr>
        <p:spPr>
          <a:xfrm>
            <a:off x="981500" y="3034533"/>
            <a:ext cx="1312117" cy="461665"/>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800" dirty="0">
                <a:solidFill>
                  <a:schemeClr val="accent3"/>
                </a:solidFill>
                <a:latin typeface="Source Sans Pro"/>
                <a:ea typeface="ヒラギノ角ゴ ProN W3" charset="0"/>
                <a:cs typeface="Source Sans Pro"/>
                <a:sym typeface="Gill Sans" charset="0"/>
              </a:rPr>
              <a:t>Draft implementation plan/framework distributed to IRT</a:t>
            </a:r>
          </a:p>
        </p:txBody>
      </p:sp>
      <p:sp>
        <p:nvSpPr>
          <p:cNvPr id="199" name="TextBox 198"/>
          <p:cNvSpPr txBox="1"/>
          <p:nvPr/>
        </p:nvSpPr>
        <p:spPr>
          <a:xfrm>
            <a:off x="6364529" y="3115841"/>
            <a:ext cx="2592998" cy="3693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PRIVACY/PROXY SERVICES ACCREDITATION IMPLEMENTATION</a:t>
            </a:r>
            <a:endParaRPr lang="fr-FR" sz="900" dirty="0">
              <a:solidFill>
                <a:prstClr val="black"/>
              </a:solidFill>
              <a:latin typeface="Source Sans Pro"/>
              <a:ea typeface="ヒラギノ角ゴ ProN W3" charset="0"/>
              <a:cs typeface="Source Sans Pro"/>
              <a:sym typeface="Gill Sans" charset="0"/>
            </a:endParaRPr>
          </a:p>
        </p:txBody>
      </p:sp>
      <p:sp>
        <p:nvSpPr>
          <p:cNvPr id="200" name="TextBox 199"/>
          <p:cNvSpPr txBox="1"/>
          <p:nvPr/>
        </p:nvSpPr>
        <p:spPr>
          <a:xfrm>
            <a:off x="1379321" y="3592916"/>
            <a:ext cx="1221794"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3"/>
                </a:solidFill>
                <a:latin typeface="Source Sans Pro"/>
                <a:ea typeface="ヒラギノ角ゴ ProN W3" charset="0"/>
                <a:cs typeface="Source Sans Pro"/>
                <a:sym typeface="Gill Sans" charset="0"/>
              </a:rPr>
              <a:t>First IRT meeting</a:t>
            </a:r>
          </a:p>
        </p:txBody>
      </p:sp>
      <p:sp>
        <p:nvSpPr>
          <p:cNvPr id="201" name="TextBox 200"/>
          <p:cNvSpPr txBox="1"/>
          <p:nvPr/>
        </p:nvSpPr>
        <p:spPr>
          <a:xfrm>
            <a:off x="4250147" y="3312733"/>
            <a:ext cx="1651833" cy="461665"/>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3"/>
                </a:solidFill>
                <a:latin typeface="Source Sans Pro"/>
                <a:ea typeface="ヒラギノ角ゴ ProN W3" charset="0"/>
                <a:cs typeface="Source Sans Pro"/>
                <a:sym typeface="Gill Sans" charset="0"/>
              </a:rPr>
              <a:t>Projected public comment on proposed Privacy/Proxy Services Accreditation Program</a:t>
            </a:r>
          </a:p>
        </p:txBody>
      </p:sp>
      <p:sp>
        <p:nvSpPr>
          <p:cNvPr id="202" name="Rectangle 201"/>
          <p:cNvSpPr/>
          <p:nvPr/>
        </p:nvSpPr>
        <p:spPr>
          <a:xfrm>
            <a:off x="4372029" y="3723330"/>
            <a:ext cx="429768" cy="80743"/>
          </a:xfrm>
          <a:prstGeom prst="rect">
            <a:avLst/>
          </a:prstGeom>
          <a:solidFill>
            <a:schemeClr val="accent5"/>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03" name="Rectangle 202"/>
          <p:cNvSpPr/>
          <p:nvPr/>
        </p:nvSpPr>
        <p:spPr bwMode="auto">
          <a:xfrm>
            <a:off x="310104" y="4095505"/>
            <a:ext cx="8717833" cy="82296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204" name="TextBox 203"/>
          <p:cNvSpPr txBox="1"/>
          <p:nvPr/>
        </p:nvSpPr>
        <p:spPr>
          <a:xfrm>
            <a:off x="2168444" y="3979552"/>
            <a:ext cx="1478854" cy="33855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GNSO Council confirmed new trigger is consistent with Policy</a:t>
            </a:r>
          </a:p>
        </p:txBody>
      </p:sp>
      <p:sp>
        <p:nvSpPr>
          <p:cNvPr id="205" name="TextBox 204"/>
          <p:cNvSpPr txBox="1"/>
          <p:nvPr/>
        </p:nvSpPr>
        <p:spPr>
          <a:xfrm>
            <a:off x="6368074" y="4192467"/>
            <a:ext cx="2592998" cy="3693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ICANN PROCEDURES FOR HANDLING WHOIS CONFLICTS WITH PRIVACY LAWS</a:t>
            </a:r>
            <a:endParaRPr lang="fr-FR" sz="900" dirty="0">
              <a:solidFill>
                <a:prstClr val="black"/>
              </a:solidFill>
              <a:latin typeface="Source Sans Pro"/>
              <a:ea typeface="ヒラギノ角ゴ ProN W3" charset="0"/>
              <a:cs typeface="Source Sans Pro"/>
              <a:sym typeface="Gill Sans" charset="0"/>
            </a:endParaRPr>
          </a:p>
        </p:txBody>
      </p:sp>
      <p:sp>
        <p:nvSpPr>
          <p:cNvPr id="206" name="TextBox 205"/>
          <p:cNvSpPr txBox="1"/>
          <p:nvPr/>
        </p:nvSpPr>
        <p:spPr>
          <a:xfrm>
            <a:off x="3396759" y="4989373"/>
            <a:ext cx="1577827"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Phase 2 Cycle 4 Report</a:t>
            </a:r>
          </a:p>
        </p:txBody>
      </p:sp>
      <p:sp>
        <p:nvSpPr>
          <p:cNvPr id="207" name="TextBox 206"/>
          <p:cNvSpPr txBox="1"/>
          <p:nvPr/>
        </p:nvSpPr>
        <p:spPr>
          <a:xfrm>
            <a:off x="4995169" y="4977467"/>
            <a:ext cx="1287092"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Phase 2 Cycle 5 Report</a:t>
            </a:r>
          </a:p>
        </p:txBody>
      </p:sp>
      <p:sp>
        <p:nvSpPr>
          <p:cNvPr id="208" name="Rectangle 207"/>
          <p:cNvSpPr/>
          <p:nvPr/>
        </p:nvSpPr>
        <p:spPr>
          <a:xfrm>
            <a:off x="5083274" y="5153156"/>
            <a:ext cx="311003" cy="71044"/>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09" name="TextBox 208"/>
          <p:cNvSpPr txBox="1"/>
          <p:nvPr/>
        </p:nvSpPr>
        <p:spPr>
          <a:xfrm>
            <a:off x="3503028" y="4478957"/>
            <a:ext cx="1020955" cy="461665"/>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Close of public comment on Procedure changes</a:t>
            </a:r>
          </a:p>
        </p:txBody>
      </p:sp>
      <p:sp>
        <p:nvSpPr>
          <p:cNvPr id="212" name="TextBox 211"/>
          <p:cNvSpPr txBox="1"/>
          <p:nvPr/>
        </p:nvSpPr>
        <p:spPr>
          <a:xfrm>
            <a:off x="4681268" y="4608720"/>
            <a:ext cx="1371991" cy="338554"/>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Projected commencement of next review of procedures</a:t>
            </a:r>
          </a:p>
        </p:txBody>
      </p:sp>
      <p:sp>
        <p:nvSpPr>
          <p:cNvPr id="213" name="TextBox 212"/>
          <p:cNvSpPr txBox="1"/>
          <p:nvPr/>
        </p:nvSpPr>
        <p:spPr>
          <a:xfrm>
            <a:off x="361666" y="4828320"/>
            <a:ext cx="1938405" cy="33855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Phase 1 (Syntactic Validation) - Compliance issues notices</a:t>
            </a:r>
          </a:p>
        </p:txBody>
      </p:sp>
      <p:sp>
        <p:nvSpPr>
          <p:cNvPr id="214" name="Rectangle 213"/>
          <p:cNvSpPr/>
          <p:nvPr/>
        </p:nvSpPr>
        <p:spPr>
          <a:xfrm>
            <a:off x="3461473" y="5164082"/>
            <a:ext cx="311003" cy="71044"/>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15" name="TextBox 214"/>
          <p:cNvSpPr txBox="1"/>
          <p:nvPr/>
        </p:nvSpPr>
        <p:spPr>
          <a:xfrm>
            <a:off x="3833590" y="5167313"/>
            <a:ext cx="1106856" cy="33855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Publish RFP for 3rd Party Solution</a:t>
            </a:r>
          </a:p>
        </p:txBody>
      </p:sp>
      <p:sp>
        <p:nvSpPr>
          <p:cNvPr id="216" name="Rectangle 215"/>
          <p:cNvSpPr/>
          <p:nvPr/>
        </p:nvSpPr>
        <p:spPr>
          <a:xfrm>
            <a:off x="3915354" y="5452509"/>
            <a:ext cx="98152" cy="100524"/>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17" name="TextBox 216"/>
          <p:cNvSpPr txBox="1"/>
          <p:nvPr/>
        </p:nvSpPr>
        <p:spPr>
          <a:xfrm>
            <a:off x="4183887" y="5412917"/>
            <a:ext cx="1238304"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RFP Response Deadline</a:t>
            </a:r>
          </a:p>
        </p:txBody>
      </p:sp>
      <p:sp>
        <p:nvSpPr>
          <p:cNvPr id="218" name="TextBox 217"/>
          <p:cNvSpPr txBox="1"/>
          <p:nvPr/>
        </p:nvSpPr>
        <p:spPr>
          <a:xfrm>
            <a:off x="4383348" y="5573768"/>
            <a:ext cx="1238304" cy="21544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err="1">
                <a:solidFill>
                  <a:schemeClr val="accent4"/>
                </a:solidFill>
                <a:latin typeface="Source Sans Pro"/>
                <a:ea typeface="ヒラギノ角ゴ ProN W3" charset="0"/>
                <a:cs typeface="Source Sans Pro"/>
                <a:sym typeface="Gill Sans" charset="0"/>
              </a:rPr>
              <a:t>Execute</a:t>
            </a:r>
            <a:r>
              <a:rPr lang="fr-FR" sz="800" dirty="0">
                <a:solidFill>
                  <a:schemeClr val="accent4"/>
                </a:solidFill>
                <a:latin typeface="Source Sans Pro"/>
                <a:ea typeface="ヒラギノ角ゴ ProN W3" charset="0"/>
                <a:cs typeface="Source Sans Pro"/>
                <a:sym typeface="Gill Sans" charset="0"/>
              </a:rPr>
              <a:t> </a:t>
            </a:r>
            <a:r>
              <a:rPr lang="fr-FR" sz="800" dirty="0" err="1">
                <a:solidFill>
                  <a:schemeClr val="accent4"/>
                </a:solidFill>
                <a:latin typeface="Source Sans Pro"/>
                <a:ea typeface="ヒラギノ角ゴ ProN W3" charset="0"/>
                <a:cs typeface="Source Sans Pro"/>
                <a:sym typeface="Gill Sans" charset="0"/>
              </a:rPr>
              <a:t>Vendor</a:t>
            </a:r>
            <a:r>
              <a:rPr lang="fr-FR" sz="800" dirty="0">
                <a:solidFill>
                  <a:schemeClr val="accent4"/>
                </a:solidFill>
                <a:latin typeface="Source Sans Pro"/>
                <a:ea typeface="ヒラギノ角ゴ ProN W3" charset="0"/>
                <a:cs typeface="Source Sans Pro"/>
                <a:sym typeface="Gill Sans" charset="0"/>
              </a:rPr>
              <a:t> Contract</a:t>
            </a:r>
          </a:p>
        </p:txBody>
      </p:sp>
      <p:sp>
        <p:nvSpPr>
          <p:cNvPr id="219" name="TextBox 218"/>
          <p:cNvSpPr txBox="1"/>
          <p:nvPr/>
        </p:nvSpPr>
        <p:spPr>
          <a:xfrm>
            <a:off x="5359316" y="5694243"/>
            <a:ext cx="1238304" cy="338554"/>
          </a:xfrm>
          <a:prstGeom prst="rect">
            <a:avLst/>
          </a:prstGeom>
          <a:solidFill>
            <a:srgbClr val="F3F3F3">
              <a:alpha val="48000"/>
            </a:srgbClr>
          </a:solidFill>
        </p:spPr>
        <p:txBody>
          <a:bodyPr wrap="square" lIns="91440" tIns="45720" rIns="38405" bIns="45720" rtlCol="0">
            <a:spAutoFit/>
          </a:bodyPr>
          <a:lstStyle/>
          <a:p>
            <a:pPr defTabSz="914400" fontAlgn="base">
              <a:spcBef>
                <a:spcPct val="0"/>
              </a:spcBef>
              <a:spcAft>
                <a:spcPct val="0"/>
              </a:spcAft>
            </a:pPr>
            <a:r>
              <a:rPr lang="fr-FR" sz="800" dirty="0" err="1">
                <a:solidFill>
                  <a:schemeClr val="accent4"/>
                </a:solidFill>
                <a:latin typeface="Source Sans Pro"/>
                <a:ea typeface="ヒラギノ角ゴ ProN W3" charset="0"/>
                <a:cs typeface="Source Sans Pro"/>
                <a:sym typeface="Gill Sans" charset="0"/>
              </a:rPr>
              <a:t>Publish</a:t>
            </a:r>
            <a:r>
              <a:rPr lang="fr-FR" sz="800" dirty="0">
                <a:solidFill>
                  <a:schemeClr val="accent4"/>
                </a:solidFill>
                <a:latin typeface="Source Sans Pro"/>
                <a:ea typeface="ヒラギノ角ゴ ProN W3" charset="0"/>
                <a:cs typeface="Source Sans Pro"/>
                <a:sym typeface="Gill Sans" charset="0"/>
              </a:rPr>
              <a:t> </a:t>
            </a:r>
            <a:r>
              <a:rPr lang="fr-FR" sz="800" dirty="0" err="1">
                <a:solidFill>
                  <a:schemeClr val="accent4"/>
                </a:solidFill>
                <a:latin typeface="Source Sans Pro"/>
                <a:ea typeface="ヒラギノ角ゴ ProN W3" charset="0"/>
                <a:cs typeface="Source Sans Pro"/>
                <a:sym typeface="Gill Sans" charset="0"/>
              </a:rPr>
              <a:t>Vendor</a:t>
            </a:r>
            <a:r>
              <a:rPr lang="fr-FR" sz="800" dirty="0">
                <a:solidFill>
                  <a:schemeClr val="accent4"/>
                </a:solidFill>
                <a:latin typeface="Source Sans Pro"/>
                <a:ea typeface="ヒラギノ角ゴ ProN W3" charset="0"/>
                <a:cs typeface="Source Sans Pro"/>
                <a:sym typeface="Gill Sans" charset="0"/>
              </a:rPr>
              <a:t> </a:t>
            </a:r>
            <a:r>
              <a:rPr lang="fr-FR" sz="800" dirty="0" err="1">
                <a:solidFill>
                  <a:schemeClr val="accent4"/>
                </a:solidFill>
                <a:latin typeface="Source Sans Pro"/>
                <a:ea typeface="ヒラギノ角ゴ ProN W3" charset="0"/>
                <a:cs typeface="Source Sans Pro"/>
                <a:sym typeface="Gill Sans" charset="0"/>
              </a:rPr>
              <a:t>Study’s</a:t>
            </a:r>
            <a:r>
              <a:rPr lang="fr-FR" sz="800" dirty="0">
                <a:solidFill>
                  <a:schemeClr val="accent4"/>
                </a:solidFill>
                <a:latin typeface="Source Sans Pro"/>
                <a:ea typeface="ヒラギノ角ゴ ProN W3" charset="0"/>
                <a:cs typeface="Source Sans Pro"/>
                <a:sym typeface="Gill Sans" charset="0"/>
              </a:rPr>
              <a:t> Final Report</a:t>
            </a:r>
          </a:p>
        </p:txBody>
      </p:sp>
      <p:sp>
        <p:nvSpPr>
          <p:cNvPr id="220" name="Rectangle 219"/>
          <p:cNvSpPr/>
          <p:nvPr/>
        </p:nvSpPr>
        <p:spPr>
          <a:xfrm>
            <a:off x="4430139" y="5747367"/>
            <a:ext cx="79781" cy="92417"/>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21" name="Rectangle 220"/>
          <p:cNvSpPr/>
          <p:nvPr/>
        </p:nvSpPr>
        <p:spPr>
          <a:xfrm>
            <a:off x="4292248" y="5589073"/>
            <a:ext cx="79781" cy="92417"/>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22" name="Rectangle 221"/>
          <p:cNvSpPr/>
          <p:nvPr/>
        </p:nvSpPr>
        <p:spPr>
          <a:xfrm>
            <a:off x="5302365" y="5849154"/>
            <a:ext cx="79781" cy="92417"/>
          </a:xfrm>
          <a:prstGeom prst="rect">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23" name="Diamond 222"/>
          <p:cNvSpPr>
            <a:spLocks noChangeAspect="1"/>
          </p:cNvSpPr>
          <p:nvPr/>
        </p:nvSpPr>
        <p:spPr bwMode="auto">
          <a:xfrm>
            <a:off x="5747979" y="2749806"/>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24" name="Diamond 223"/>
          <p:cNvSpPr>
            <a:spLocks noChangeAspect="1"/>
          </p:cNvSpPr>
          <p:nvPr/>
        </p:nvSpPr>
        <p:spPr bwMode="auto">
          <a:xfrm>
            <a:off x="971460" y="2525766"/>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25" name="Diamond 224"/>
          <p:cNvSpPr>
            <a:spLocks noChangeAspect="1"/>
          </p:cNvSpPr>
          <p:nvPr/>
        </p:nvSpPr>
        <p:spPr bwMode="auto">
          <a:xfrm>
            <a:off x="1282463" y="3212421"/>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26" name="Diamond 225"/>
          <p:cNvSpPr>
            <a:spLocks noChangeAspect="1"/>
          </p:cNvSpPr>
          <p:nvPr/>
        </p:nvSpPr>
        <p:spPr bwMode="auto">
          <a:xfrm>
            <a:off x="1282463" y="3682072"/>
            <a:ext cx="189296" cy="190519"/>
          </a:xfrm>
          <a:prstGeom prst="diamond">
            <a:avLst/>
          </a:prstGeom>
          <a:solidFill>
            <a:schemeClr val="accent5"/>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27" name="Diamond 226"/>
          <p:cNvSpPr>
            <a:spLocks noChangeAspect="1"/>
          </p:cNvSpPr>
          <p:nvPr/>
        </p:nvSpPr>
        <p:spPr bwMode="auto">
          <a:xfrm>
            <a:off x="2145695" y="4265019"/>
            <a:ext cx="189296" cy="190519"/>
          </a:xfrm>
          <a:prstGeom prst="diamond">
            <a:avLst/>
          </a:prstGeom>
          <a:solidFill>
            <a:schemeClr val="accent4"/>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28" name="Diamond 227"/>
          <p:cNvSpPr>
            <a:spLocks noChangeAspect="1"/>
          </p:cNvSpPr>
          <p:nvPr/>
        </p:nvSpPr>
        <p:spPr bwMode="auto">
          <a:xfrm>
            <a:off x="3618166" y="4579354"/>
            <a:ext cx="189296" cy="190519"/>
          </a:xfrm>
          <a:prstGeom prst="diamond">
            <a:avLst/>
          </a:prstGeom>
          <a:solidFill>
            <a:schemeClr val="accent4"/>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29" name="Diamond 228"/>
          <p:cNvSpPr>
            <a:spLocks noChangeAspect="1"/>
          </p:cNvSpPr>
          <p:nvPr/>
        </p:nvSpPr>
        <p:spPr bwMode="auto">
          <a:xfrm>
            <a:off x="4618664" y="4712220"/>
            <a:ext cx="189296" cy="190519"/>
          </a:xfrm>
          <a:prstGeom prst="diamond">
            <a:avLst/>
          </a:prstGeom>
          <a:solidFill>
            <a:schemeClr val="accent4"/>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0" name="TextBox 229"/>
          <p:cNvSpPr txBox="1"/>
          <p:nvPr/>
        </p:nvSpPr>
        <p:spPr>
          <a:xfrm>
            <a:off x="2779044" y="4256773"/>
            <a:ext cx="985721" cy="338554"/>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800" dirty="0">
                <a:solidFill>
                  <a:schemeClr val="accent4"/>
                </a:solidFill>
                <a:latin typeface="Source Sans Pro"/>
                <a:ea typeface="ヒラギノ角ゴ ProN W3" charset="0"/>
                <a:cs typeface="Source Sans Pro"/>
                <a:sym typeface="Gill Sans" charset="0"/>
              </a:rPr>
              <a:t>Effective date of new trigger</a:t>
            </a:r>
          </a:p>
        </p:txBody>
      </p:sp>
      <p:sp>
        <p:nvSpPr>
          <p:cNvPr id="231" name="Diamond 230"/>
          <p:cNvSpPr>
            <a:spLocks noChangeAspect="1"/>
          </p:cNvSpPr>
          <p:nvPr/>
        </p:nvSpPr>
        <p:spPr bwMode="auto">
          <a:xfrm>
            <a:off x="402430" y="875107"/>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2" name="Diamond 231"/>
          <p:cNvSpPr>
            <a:spLocks noChangeAspect="1"/>
          </p:cNvSpPr>
          <p:nvPr/>
        </p:nvSpPr>
        <p:spPr bwMode="auto">
          <a:xfrm>
            <a:off x="717475" y="870648"/>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3" name="Diamond 232"/>
          <p:cNvSpPr>
            <a:spLocks noChangeAspect="1"/>
          </p:cNvSpPr>
          <p:nvPr/>
        </p:nvSpPr>
        <p:spPr bwMode="auto">
          <a:xfrm>
            <a:off x="1280977" y="875674"/>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4" name="Diamond 233"/>
          <p:cNvSpPr>
            <a:spLocks noChangeAspect="1"/>
          </p:cNvSpPr>
          <p:nvPr/>
        </p:nvSpPr>
        <p:spPr bwMode="auto">
          <a:xfrm>
            <a:off x="6045366" y="887807"/>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5" name="Diamond 234"/>
          <p:cNvSpPr>
            <a:spLocks noChangeAspect="1"/>
          </p:cNvSpPr>
          <p:nvPr/>
        </p:nvSpPr>
        <p:spPr bwMode="auto">
          <a:xfrm>
            <a:off x="4556854" y="880186"/>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6" name="Diamond 235"/>
          <p:cNvSpPr>
            <a:spLocks noChangeAspect="1"/>
          </p:cNvSpPr>
          <p:nvPr/>
        </p:nvSpPr>
        <p:spPr bwMode="auto">
          <a:xfrm>
            <a:off x="3372006" y="877167"/>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7" name="Diamond 236"/>
          <p:cNvSpPr>
            <a:spLocks noChangeAspect="1"/>
          </p:cNvSpPr>
          <p:nvPr/>
        </p:nvSpPr>
        <p:spPr bwMode="auto">
          <a:xfrm>
            <a:off x="2491832" y="886311"/>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8" name="Diamond 237"/>
          <p:cNvSpPr>
            <a:spLocks noChangeAspect="1"/>
          </p:cNvSpPr>
          <p:nvPr/>
        </p:nvSpPr>
        <p:spPr bwMode="auto">
          <a:xfrm>
            <a:off x="6926550" y="863906"/>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39" name="Diamond 238"/>
          <p:cNvSpPr>
            <a:spLocks noChangeAspect="1"/>
          </p:cNvSpPr>
          <p:nvPr/>
        </p:nvSpPr>
        <p:spPr bwMode="auto">
          <a:xfrm>
            <a:off x="8111398" y="863832"/>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41" name="TextBox 240"/>
          <p:cNvSpPr txBox="1"/>
          <p:nvPr/>
        </p:nvSpPr>
        <p:spPr>
          <a:xfrm>
            <a:off x="354088" y="6504007"/>
            <a:ext cx="1192746" cy="369332"/>
          </a:xfrm>
          <a:prstGeom prst="rect">
            <a:avLst/>
          </a:prstGeom>
          <a:noFill/>
        </p:spPr>
        <p:txBody>
          <a:bodyPr wrap="square" lIns="0" tIns="45720" rIns="38405" bIns="45720" rtlCol="0">
            <a:spAutoFit/>
          </a:bodyPr>
          <a:lstStyle/>
          <a:p>
            <a:pPr algn="ctr" defTabSz="914400" fontAlgn="base">
              <a:spcBef>
                <a:spcPct val="0"/>
              </a:spcBef>
              <a:spcAft>
                <a:spcPct val="0"/>
              </a:spcAft>
            </a:pPr>
            <a:r>
              <a:rPr lang="en-US" dirty="0">
                <a:solidFill>
                  <a:srgbClr val="6D99B3">
                    <a:lumMod val="75000"/>
                  </a:srgbClr>
                </a:solidFill>
                <a:latin typeface="Source Sans Pro"/>
                <a:ea typeface="ヒラギノ角ゴ ProN W3" charset="0"/>
                <a:cs typeface="Source Sans Pro"/>
                <a:sym typeface="Gill Sans" charset="0"/>
              </a:rPr>
              <a:t>2016</a:t>
            </a:r>
          </a:p>
        </p:txBody>
      </p:sp>
      <p:sp>
        <p:nvSpPr>
          <p:cNvPr id="242" name="Diamond 241"/>
          <p:cNvSpPr>
            <a:spLocks noChangeAspect="1"/>
          </p:cNvSpPr>
          <p:nvPr/>
        </p:nvSpPr>
        <p:spPr bwMode="auto">
          <a:xfrm>
            <a:off x="3040359" y="4448043"/>
            <a:ext cx="189296" cy="190519"/>
          </a:xfrm>
          <a:prstGeom prst="diamond">
            <a:avLst/>
          </a:prstGeom>
          <a:solidFill>
            <a:schemeClr val="accent4"/>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Tree>
    <p:extLst>
      <p:ext uri="{BB962C8B-B14F-4D97-AF65-F5344CB8AC3E}">
        <p14:creationId xmlns:p14="http://schemas.microsoft.com/office/powerpoint/2010/main" val="18354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latin typeface="+mn-lt"/>
              </a:rPr>
              <a:t>Contracted Parties Implementation</a:t>
            </a:r>
          </a:p>
        </p:txBody>
      </p:sp>
      <p:sp>
        <p:nvSpPr>
          <p:cNvPr id="113" name="TextBox 112"/>
          <p:cNvSpPr txBox="1"/>
          <p:nvPr/>
        </p:nvSpPr>
        <p:spPr>
          <a:xfrm>
            <a:off x="970163" y="727939"/>
            <a:ext cx="549373"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57 (C)</a:t>
            </a:r>
          </a:p>
        </p:txBody>
      </p:sp>
      <p:graphicFrame>
        <p:nvGraphicFramePr>
          <p:cNvPr id="114" name="Table 113"/>
          <p:cNvGraphicFramePr>
            <a:graphicFrameLocks noGrp="1"/>
          </p:cNvGraphicFramePr>
          <p:nvPr>
            <p:extLst>
              <p:ext uri="{D42A27DB-BD31-4B8C-83A1-F6EECF244321}">
                <p14:modId xmlns:p14="http://schemas.microsoft.com/office/powerpoint/2010/main" val="1471933142"/>
              </p:ext>
            </p:extLst>
          </p:nvPr>
        </p:nvGraphicFramePr>
        <p:xfrm>
          <a:off x="602026" y="1109546"/>
          <a:ext cx="8285790" cy="5248252"/>
        </p:xfrm>
        <a:graphic>
          <a:graphicData uri="http://schemas.openxmlformats.org/drawingml/2006/table">
            <a:tbl>
              <a:tblPr firstRow="1" bandRow="1">
                <a:tableStyleId>{5C22544A-7EE6-4342-B048-85BDC9FD1C3A}</a:tableStyleId>
              </a:tblPr>
              <a:tblGrid>
                <a:gridCol w="295921">
                  <a:extLst>
                    <a:ext uri="{9D8B030D-6E8A-4147-A177-3AD203B41FA5}">
                      <a16:colId xmlns:a16="http://schemas.microsoft.com/office/drawing/2014/main" xmlns="" val="20000"/>
                    </a:ext>
                  </a:extLst>
                </a:gridCol>
                <a:gridCol w="295921">
                  <a:extLst>
                    <a:ext uri="{9D8B030D-6E8A-4147-A177-3AD203B41FA5}">
                      <a16:colId xmlns:a16="http://schemas.microsoft.com/office/drawing/2014/main" xmlns="" val="20001"/>
                    </a:ext>
                  </a:extLst>
                </a:gridCol>
                <a:gridCol w="295921">
                  <a:extLst>
                    <a:ext uri="{9D8B030D-6E8A-4147-A177-3AD203B41FA5}">
                      <a16:colId xmlns:a16="http://schemas.microsoft.com/office/drawing/2014/main" xmlns="" val="20002"/>
                    </a:ext>
                  </a:extLst>
                </a:gridCol>
                <a:gridCol w="295921">
                  <a:extLst>
                    <a:ext uri="{9D8B030D-6E8A-4147-A177-3AD203B41FA5}">
                      <a16:colId xmlns:a16="http://schemas.microsoft.com/office/drawing/2014/main" xmlns="" val="20003"/>
                    </a:ext>
                  </a:extLst>
                </a:gridCol>
                <a:gridCol w="295921">
                  <a:extLst>
                    <a:ext uri="{9D8B030D-6E8A-4147-A177-3AD203B41FA5}">
                      <a16:colId xmlns:a16="http://schemas.microsoft.com/office/drawing/2014/main" xmlns="" val="20004"/>
                    </a:ext>
                  </a:extLst>
                </a:gridCol>
                <a:gridCol w="303509">
                  <a:extLst>
                    <a:ext uri="{9D8B030D-6E8A-4147-A177-3AD203B41FA5}">
                      <a16:colId xmlns:a16="http://schemas.microsoft.com/office/drawing/2014/main" xmlns="" val="20005"/>
                    </a:ext>
                  </a:extLst>
                </a:gridCol>
                <a:gridCol w="288335">
                  <a:extLst>
                    <a:ext uri="{9D8B030D-6E8A-4147-A177-3AD203B41FA5}">
                      <a16:colId xmlns:a16="http://schemas.microsoft.com/office/drawing/2014/main" xmlns="" val="20006"/>
                    </a:ext>
                  </a:extLst>
                </a:gridCol>
                <a:gridCol w="295921">
                  <a:extLst>
                    <a:ext uri="{9D8B030D-6E8A-4147-A177-3AD203B41FA5}">
                      <a16:colId xmlns:a16="http://schemas.microsoft.com/office/drawing/2014/main" xmlns="" val="20007"/>
                    </a:ext>
                  </a:extLst>
                </a:gridCol>
                <a:gridCol w="295921">
                  <a:extLst>
                    <a:ext uri="{9D8B030D-6E8A-4147-A177-3AD203B41FA5}">
                      <a16:colId xmlns:a16="http://schemas.microsoft.com/office/drawing/2014/main" xmlns="" val="20008"/>
                    </a:ext>
                  </a:extLst>
                </a:gridCol>
                <a:gridCol w="295921">
                  <a:extLst>
                    <a:ext uri="{9D8B030D-6E8A-4147-A177-3AD203B41FA5}">
                      <a16:colId xmlns:a16="http://schemas.microsoft.com/office/drawing/2014/main" xmlns="" val="20009"/>
                    </a:ext>
                  </a:extLst>
                </a:gridCol>
                <a:gridCol w="297888">
                  <a:extLst>
                    <a:ext uri="{9D8B030D-6E8A-4147-A177-3AD203B41FA5}">
                      <a16:colId xmlns:a16="http://schemas.microsoft.com/office/drawing/2014/main" xmlns="" val="20010"/>
                    </a:ext>
                  </a:extLst>
                </a:gridCol>
                <a:gridCol w="293954">
                  <a:extLst>
                    <a:ext uri="{9D8B030D-6E8A-4147-A177-3AD203B41FA5}">
                      <a16:colId xmlns:a16="http://schemas.microsoft.com/office/drawing/2014/main" xmlns="" val="20011"/>
                    </a:ext>
                  </a:extLst>
                </a:gridCol>
                <a:gridCol w="295921">
                  <a:extLst>
                    <a:ext uri="{9D8B030D-6E8A-4147-A177-3AD203B41FA5}">
                      <a16:colId xmlns:a16="http://schemas.microsoft.com/office/drawing/2014/main" xmlns="" val="20012"/>
                    </a:ext>
                  </a:extLst>
                </a:gridCol>
                <a:gridCol w="295921">
                  <a:extLst>
                    <a:ext uri="{9D8B030D-6E8A-4147-A177-3AD203B41FA5}">
                      <a16:colId xmlns:a16="http://schemas.microsoft.com/office/drawing/2014/main" xmlns="" val="20013"/>
                    </a:ext>
                  </a:extLst>
                </a:gridCol>
                <a:gridCol w="295921">
                  <a:extLst>
                    <a:ext uri="{9D8B030D-6E8A-4147-A177-3AD203B41FA5}">
                      <a16:colId xmlns:a16="http://schemas.microsoft.com/office/drawing/2014/main" xmlns="" val="20014"/>
                    </a:ext>
                  </a:extLst>
                </a:gridCol>
                <a:gridCol w="295921">
                  <a:extLst>
                    <a:ext uri="{9D8B030D-6E8A-4147-A177-3AD203B41FA5}">
                      <a16:colId xmlns:a16="http://schemas.microsoft.com/office/drawing/2014/main" xmlns="" val="20015"/>
                    </a:ext>
                  </a:extLst>
                </a:gridCol>
                <a:gridCol w="295921">
                  <a:extLst>
                    <a:ext uri="{9D8B030D-6E8A-4147-A177-3AD203B41FA5}">
                      <a16:colId xmlns:a16="http://schemas.microsoft.com/office/drawing/2014/main" xmlns="" val="20016"/>
                    </a:ext>
                  </a:extLst>
                </a:gridCol>
                <a:gridCol w="295921">
                  <a:extLst>
                    <a:ext uri="{9D8B030D-6E8A-4147-A177-3AD203B41FA5}">
                      <a16:colId xmlns:a16="http://schemas.microsoft.com/office/drawing/2014/main" xmlns="" val="20017"/>
                    </a:ext>
                  </a:extLst>
                </a:gridCol>
                <a:gridCol w="295921">
                  <a:extLst>
                    <a:ext uri="{9D8B030D-6E8A-4147-A177-3AD203B41FA5}">
                      <a16:colId xmlns:a16="http://schemas.microsoft.com/office/drawing/2014/main" xmlns="" val="20018"/>
                    </a:ext>
                  </a:extLst>
                </a:gridCol>
                <a:gridCol w="295921">
                  <a:extLst>
                    <a:ext uri="{9D8B030D-6E8A-4147-A177-3AD203B41FA5}">
                      <a16:colId xmlns:a16="http://schemas.microsoft.com/office/drawing/2014/main" xmlns="" val="20019"/>
                    </a:ext>
                  </a:extLst>
                </a:gridCol>
                <a:gridCol w="295921">
                  <a:extLst>
                    <a:ext uri="{9D8B030D-6E8A-4147-A177-3AD203B41FA5}">
                      <a16:colId xmlns:a16="http://schemas.microsoft.com/office/drawing/2014/main" xmlns="" val="20020"/>
                    </a:ext>
                  </a:extLst>
                </a:gridCol>
                <a:gridCol w="295921">
                  <a:extLst>
                    <a:ext uri="{9D8B030D-6E8A-4147-A177-3AD203B41FA5}">
                      <a16:colId xmlns:a16="http://schemas.microsoft.com/office/drawing/2014/main" xmlns="" val="20021"/>
                    </a:ext>
                  </a:extLst>
                </a:gridCol>
                <a:gridCol w="295921">
                  <a:extLst>
                    <a:ext uri="{9D8B030D-6E8A-4147-A177-3AD203B41FA5}">
                      <a16:colId xmlns:a16="http://schemas.microsoft.com/office/drawing/2014/main" xmlns="" val="20022"/>
                    </a:ext>
                  </a:extLst>
                </a:gridCol>
                <a:gridCol w="295921">
                  <a:extLst>
                    <a:ext uri="{9D8B030D-6E8A-4147-A177-3AD203B41FA5}">
                      <a16:colId xmlns:a16="http://schemas.microsoft.com/office/drawing/2014/main" xmlns="" val="20023"/>
                    </a:ext>
                  </a:extLst>
                </a:gridCol>
                <a:gridCol w="295921">
                  <a:extLst>
                    <a:ext uri="{9D8B030D-6E8A-4147-A177-3AD203B41FA5}">
                      <a16:colId xmlns:a16="http://schemas.microsoft.com/office/drawing/2014/main" xmlns="" val="20024"/>
                    </a:ext>
                  </a:extLst>
                </a:gridCol>
                <a:gridCol w="295921">
                  <a:extLst>
                    <a:ext uri="{9D8B030D-6E8A-4147-A177-3AD203B41FA5}">
                      <a16:colId xmlns:a16="http://schemas.microsoft.com/office/drawing/2014/main" xmlns="" val="20025"/>
                    </a:ext>
                  </a:extLst>
                </a:gridCol>
                <a:gridCol w="295921">
                  <a:extLst>
                    <a:ext uri="{9D8B030D-6E8A-4147-A177-3AD203B41FA5}">
                      <a16:colId xmlns:a16="http://schemas.microsoft.com/office/drawing/2014/main" xmlns="" val="20026"/>
                    </a:ext>
                  </a:extLst>
                </a:gridCol>
                <a:gridCol w="295921">
                  <a:extLst>
                    <a:ext uri="{9D8B030D-6E8A-4147-A177-3AD203B41FA5}">
                      <a16:colId xmlns:a16="http://schemas.microsoft.com/office/drawing/2014/main" xmlns="" val="20027"/>
                    </a:ext>
                  </a:extLst>
                </a:gridCol>
              </a:tblGrid>
              <a:tr h="5248252">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prstClr val="white">
                          <a:lumMod val="85000"/>
                        </a:prstClr>
                      </a:solidFill>
                      <a:prstDash val="solid"/>
                      <a:round/>
                      <a:headEnd type="none" w="med" len="med"/>
                      <a:tailEnd type="none" w="med" len="med"/>
                    </a:lnL>
                    <a:lnR w="12700" cap="flat" cmpd="sng" algn="ctr">
                      <a:solidFill>
                        <a:prstClr val="white">
                          <a:lumMod val="85000"/>
                        </a:prst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115" name="TextBox 114"/>
          <p:cNvSpPr txBox="1"/>
          <p:nvPr/>
        </p:nvSpPr>
        <p:spPr>
          <a:xfrm>
            <a:off x="1785636" y="6309572"/>
            <a:ext cx="3548363" cy="369332"/>
          </a:xfrm>
          <a:prstGeom prst="rect">
            <a:avLst/>
          </a:prstGeom>
          <a:solidFill>
            <a:schemeClr val="bg1"/>
          </a:solidFill>
        </p:spPr>
        <p:txBody>
          <a:bodyPr wrap="square" lIns="0" tIns="45720" rIns="38405" bIns="45720" rtlCol="0">
            <a:spAutoFit/>
          </a:bodyPr>
          <a:lstStyle/>
          <a:p>
            <a:pPr algn="ctr" defTabSz="914400" fontAlgn="base">
              <a:spcBef>
                <a:spcPct val="0"/>
              </a:spcBef>
              <a:spcAft>
                <a:spcPct val="0"/>
              </a:spcAft>
            </a:pPr>
            <a:r>
              <a:rPr lang="en-US" dirty="0">
                <a:solidFill>
                  <a:srgbClr val="6D99B3">
                    <a:lumMod val="75000"/>
                  </a:srgbClr>
                </a:solidFill>
                <a:latin typeface="Source Sans Pro"/>
                <a:ea typeface="ヒラギノ角ゴ ProN W3" charset="0"/>
                <a:cs typeface="Source Sans Pro"/>
                <a:sym typeface="Gill Sans" charset="0"/>
              </a:rPr>
              <a:t>2017</a:t>
            </a:r>
          </a:p>
        </p:txBody>
      </p:sp>
      <p:sp>
        <p:nvSpPr>
          <p:cNvPr id="116" name="TextBox 115"/>
          <p:cNvSpPr txBox="1"/>
          <p:nvPr/>
        </p:nvSpPr>
        <p:spPr>
          <a:xfrm>
            <a:off x="5338962" y="6331561"/>
            <a:ext cx="3548854" cy="369332"/>
          </a:xfrm>
          <a:prstGeom prst="rect">
            <a:avLst/>
          </a:prstGeom>
          <a:solidFill>
            <a:schemeClr val="bg1"/>
          </a:solidFill>
        </p:spPr>
        <p:txBody>
          <a:bodyPr wrap="square" lIns="0" tIns="45720" rIns="38405" bIns="45720" rtlCol="0">
            <a:spAutoFit/>
          </a:bodyPr>
          <a:lstStyle/>
          <a:p>
            <a:pPr algn="ctr" defTabSz="914400" fontAlgn="base">
              <a:spcBef>
                <a:spcPct val="0"/>
              </a:spcBef>
              <a:spcAft>
                <a:spcPct val="0"/>
              </a:spcAft>
            </a:pPr>
            <a:r>
              <a:rPr lang="en-US" dirty="0">
                <a:latin typeface="Source Sans Pro"/>
                <a:ea typeface="ヒラギノ角ゴ ProN W3" charset="0"/>
                <a:cs typeface="Source Sans Pro"/>
                <a:sym typeface="Gill Sans" charset="0"/>
              </a:rPr>
              <a:t>2018</a:t>
            </a:r>
          </a:p>
        </p:txBody>
      </p:sp>
      <p:sp>
        <p:nvSpPr>
          <p:cNvPr id="117" name="Rectangle 116"/>
          <p:cNvSpPr/>
          <p:nvPr/>
        </p:nvSpPr>
        <p:spPr>
          <a:xfrm>
            <a:off x="5310708" y="6295806"/>
            <a:ext cx="3577108" cy="95750"/>
          </a:xfrm>
          <a:prstGeom prst="rect">
            <a:avLst/>
          </a:prstGeom>
          <a:solidFill>
            <a:srgbClr val="A8C2D0"/>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srgbClr val="00334D">
                  <a:lumMod val="75000"/>
                  <a:lumOff val="25000"/>
                </a:srgbClr>
              </a:solidFill>
              <a:latin typeface="Georgia"/>
              <a:cs typeface="Georgia"/>
              <a:sym typeface="Gill Sans" charset="0"/>
            </a:endParaRPr>
          </a:p>
        </p:txBody>
      </p:sp>
      <p:sp>
        <p:nvSpPr>
          <p:cNvPr id="118" name="Rectangle 117"/>
          <p:cNvSpPr/>
          <p:nvPr/>
        </p:nvSpPr>
        <p:spPr>
          <a:xfrm>
            <a:off x="602026" y="6299938"/>
            <a:ext cx="1183610" cy="94587"/>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prstClr val="white"/>
              </a:solidFill>
              <a:latin typeface="Georgia"/>
              <a:cs typeface="Georgia"/>
              <a:sym typeface="Gill Sans" charset="0"/>
            </a:endParaRPr>
          </a:p>
        </p:txBody>
      </p:sp>
      <p:sp>
        <p:nvSpPr>
          <p:cNvPr id="119" name="Rectangle 118"/>
          <p:cNvSpPr/>
          <p:nvPr/>
        </p:nvSpPr>
        <p:spPr>
          <a:xfrm>
            <a:off x="1785636" y="6296088"/>
            <a:ext cx="3548364" cy="10066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bIns="91440" rtlCol="0" anchor="ctr"/>
          <a:lstStyle/>
          <a:p>
            <a:pPr algn="ctr" defTabSz="914400" fontAlgn="base">
              <a:spcBef>
                <a:spcPct val="0"/>
              </a:spcBef>
              <a:spcAft>
                <a:spcPct val="0"/>
              </a:spcAft>
            </a:pPr>
            <a:endParaRPr lang="en-US" sz="1200" dirty="0">
              <a:solidFill>
                <a:srgbClr val="00334D">
                  <a:lumMod val="75000"/>
                  <a:lumOff val="25000"/>
                </a:srgbClr>
              </a:solidFill>
              <a:latin typeface="Georgia"/>
              <a:cs typeface="Georgia"/>
              <a:sym typeface="Gill Sans" charset="0"/>
            </a:endParaRPr>
          </a:p>
        </p:txBody>
      </p:sp>
      <p:sp>
        <p:nvSpPr>
          <p:cNvPr id="120" name="Rectangle 119"/>
          <p:cNvSpPr/>
          <p:nvPr/>
        </p:nvSpPr>
        <p:spPr bwMode="auto">
          <a:xfrm>
            <a:off x="1489424" y="758411"/>
            <a:ext cx="303989" cy="5638345"/>
          </a:xfrm>
          <a:prstGeom prst="rect">
            <a:avLst/>
          </a:prstGeom>
          <a:solidFill>
            <a:schemeClr val="accent2">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rtlCol="0" anchor="ctr">
            <a:spAutoFit/>
          </a:bodyPr>
          <a:lstStyle/>
          <a:p>
            <a:pPr algn="l">
              <a:lnSpc>
                <a:spcPct val="10000"/>
              </a:lnSpc>
            </a:pPr>
            <a:endParaRPr lang="en-US" sz="7200" dirty="0">
              <a:solidFill>
                <a:srgbClr val="1A8AC7"/>
              </a:solidFill>
              <a:latin typeface="DINOT-Medium" charset="0"/>
              <a:ea typeface="ＭＳ Ｐゴシック" charset="0"/>
              <a:cs typeface="DINOT-Medium" charset="0"/>
              <a:sym typeface="DINOT-Medium" charset="0"/>
            </a:endParaRPr>
          </a:p>
        </p:txBody>
      </p:sp>
      <p:sp>
        <p:nvSpPr>
          <p:cNvPr id="121" name="TextBox 120"/>
          <p:cNvSpPr txBox="1"/>
          <p:nvPr/>
        </p:nvSpPr>
        <p:spPr>
          <a:xfrm>
            <a:off x="2598155"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Apr</a:t>
            </a:r>
          </a:p>
        </p:txBody>
      </p:sp>
      <p:sp>
        <p:nvSpPr>
          <p:cNvPr id="122" name="TextBox 121"/>
          <p:cNvSpPr txBox="1"/>
          <p:nvPr/>
        </p:nvSpPr>
        <p:spPr>
          <a:xfrm>
            <a:off x="2005731"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Feb</a:t>
            </a:r>
          </a:p>
        </p:txBody>
      </p:sp>
      <p:sp>
        <p:nvSpPr>
          <p:cNvPr id="123" name="TextBox 122"/>
          <p:cNvSpPr txBox="1"/>
          <p:nvPr/>
        </p:nvSpPr>
        <p:spPr>
          <a:xfrm>
            <a:off x="1709519"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Jan</a:t>
            </a:r>
          </a:p>
        </p:txBody>
      </p:sp>
      <p:sp>
        <p:nvSpPr>
          <p:cNvPr id="124" name="TextBox 123"/>
          <p:cNvSpPr txBox="1"/>
          <p:nvPr/>
        </p:nvSpPr>
        <p:spPr>
          <a:xfrm>
            <a:off x="2301943"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Mar</a:t>
            </a:r>
          </a:p>
        </p:txBody>
      </p:sp>
      <p:sp>
        <p:nvSpPr>
          <p:cNvPr id="125" name="TextBox 124"/>
          <p:cNvSpPr txBox="1"/>
          <p:nvPr/>
        </p:nvSpPr>
        <p:spPr>
          <a:xfrm>
            <a:off x="3190579"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Jun</a:t>
            </a:r>
          </a:p>
        </p:txBody>
      </p:sp>
      <p:sp>
        <p:nvSpPr>
          <p:cNvPr id="126" name="TextBox 125"/>
          <p:cNvSpPr txBox="1"/>
          <p:nvPr/>
        </p:nvSpPr>
        <p:spPr>
          <a:xfrm>
            <a:off x="3783003"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Aug</a:t>
            </a:r>
          </a:p>
        </p:txBody>
      </p:sp>
      <p:sp>
        <p:nvSpPr>
          <p:cNvPr id="127" name="TextBox 126"/>
          <p:cNvSpPr txBox="1"/>
          <p:nvPr/>
        </p:nvSpPr>
        <p:spPr>
          <a:xfrm>
            <a:off x="2894367"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May</a:t>
            </a:r>
          </a:p>
        </p:txBody>
      </p:sp>
      <p:sp>
        <p:nvSpPr>
          <p:cNvPr id="128" name="TextBox 127"/>
          <p:cNvSpPr txBox="1"/>
          <p:nvPr/>
        </p:nvSpPr>
        <p:spPr>
          <a:xfrm>
            <a:off x="4967851"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Dec</a:t>
            </a:r>
          </a:p>
        </p:txBody>
      </p:sp>
      <p:sp>
        <p:nvSpPr>
          <p:cNvPr id="129" name="TextBox 128"/>
          <p:cNvSpPr txBox="1"/>
          <p:nvPr/>
        </p:nvSpPr>
        <p:spPr>
          <a:xfrm>
            <a:off x="6152699"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Apr</a:t>
            </a:r>
          </a:p>
        </p:txBody>
      </p:sp>
      <p:sp>
        <p:nvSpPr>
          <p:cNvPr id="130" name="TextBox 129"/>
          <p:cNvSpPr txBox="1"/>
          <p:nvPr/>
        </p:nvSpPr>
        <p:spPr>
          <a:xfrm>
            <a:off x="5560275"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Feb</a:t>
            </a:r>
          </a:p>
        </p:txBody>
      </p:sp>
      <p:sp>
        <p:nvSpPr>
          <p:cNvPr id="131" name="TextBox 130"/>
          <p:cNvSpPr txBox="1"/>
          <p:nvPr/>
        </p:nvSpPr>
        <p:spPr>
          <a:xfrm>
            <a:off x="4375427"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Oct</a:t>
            </a:r>
          </a:p>
        </p:txBody>
      </p:sp>
      <p:sp>
        <p:nvSpPr>
          <p:cNvPr id="132" name="TextBox 131"/>
          <p:cNvSpPr txBox="1"/>
          <p:nvPr/>
        </p:nvSpPr>
        <p:spPr>
          <a:xfrm>
            <a:off x="4671639"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Nov</a:t>
            </a:r>
          </a:p>
        </p:txBody>
      </p:sp>
      <p:sp>
        <p:nvSpPr>
          <p:cNvPr id="243" name="TextBox 242"/>
          <p:cNvSpPr txBox="1"/>
          <p:nvPr/>
        </p:nvSpPr>
        <p:spPr>
          <a:xfrm>
            <a:off x="5264063"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Jan</a:t>
            </a:r>
          </a:p>
        </p:txBody>
      </p:sp>
      <p:sp>
        <p:nvSpPr>
          <p:cNvPr id="244" name="TextBox 243"/>
          <p:cNvSpPr txBox="1"/>
          <p:nvPr/>
        </p:nvSpPr>
        <p:spPr>
          <a:xfrm>
            <a:off x="5856487"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Mar</a:t>
            </a:r>
          </a:p>
        </p:txBody>
      </p:sp>
      <p:sp>
        <p:nvSpPr>
          <p:cNvPr id="245" name="TextBox 244"/>
          <p:cNvSpPr txBox="1"/>
          <p:nvPr/>
        </p:nvSpPr>
        <p:spPr>
          <a:xfrm>
            <a:off x="3486791"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Jul</a:t>
            </a:r>
          </a:p>
        </p:txBody>
      </p:sp>
      <p:sp>
        <p:nvSpPr>
          <p:cNvPr id="246" name="TextBox 245"/>
          <p:cNvSpPr txBox="1"/>
          <p:nvPr/>
        </p:nvSpPr>
        <p:spPr>
          <a:xfrm>
            <a:off x="4079215"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Sep</a:t>
            </a:r>
          </a:p>
        </p:txBody>
      </p:sp>
      <p:sp>
        <p:nvSpPr>
          <p:cNvPr id="247" name="TextBox 246"/>
          <p:cNvSpPr txBox="1"/>
          <p:nvPr/>
        </p:nvSpPr>
        <p:spPr>
          <a:xfrm>
            <a:off x="6745123"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Jun</a:t>
            </a:r>
          </a:p>
        </p:txBody>
      </p:sp>
      <p:sp>
        <p:nvSpPr>
          <p:cNvPr id="248" name="TextBox 247"/>
          <p:cNvSpPr txBox="1"/>
          <p:nvPr/>
        </p:nvSpPr>
        <p:spPr>
          <a:xfrm>
            <a:off x="6448911"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May</a:t>
            </a:r>
          </a:p>
        </p:txBody>
      </p:sp>
      <p:sp>
        <p:nvSpPr>
          <p:cNvPr id="249" name="TextBox 248"/>
          <p:cNvSpPr txBox="1"/>
          <p:nvPr/>
        </p:nvSpPr>
        <p:spPr>
          <a:xfrm>
            <a:off x="7041335"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Jul</a:t>
            </a:r>
          </a:p>
        </p:txBody>
      </p:sp>
      <p:sp>
        <p:nvSpPr>
          <p:cNvPr id="250" name="TextBox 249"/>
          <p:cNvSpPr txBox="1"/>
          <p:nvPr/>
        </p:nvSpPr>
        <p:spPr>
          <a:xfrm>
            <a:off x="7337547"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Aug</a:t>
            </a:r>
          </a:p>
        </p:txBody>
      </p:sp>
      <p:sp>
        <p:nvSpPr>
          <p:cNvPr id="251" name="TextBox 250"/>
          <p:cNvSpPr txBox="1"/>
          <p:nvPr/>
        </p:nvSpPr>
        <p:spPr>
          <a:xfrm>
            <a:off x="7929971"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Oct</a:t>
            </a:r>
          </a:p>
        </p:txBody>
      </p:sp>
      <p:sp>
        <p:nvSpPr>
          <p:cNvPr id="252" name="TextBox 251"/>
          <p:cNvSpPr txBox="1"/>
          <p:nvPr/>
        </p:nvSpPr>
        <p:spPr>
          <a:xfrm>
            <a:off x="8226183"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Nov</a:t>
            </a:r>
          </a:p>
        </p:txBody>
      </p:sp>
      <p:sp>
        <p:nvSpPr>
          <p:cNvPr id="253" name="TextBox 252"/>
          <p:cNvSpPr txBox="1"/>
          <p:nvPr/>
        </p:nvSpPr>
        <p:spPr>
          <a:xfrm>
            <a:off x="7633759" y="6119988"/>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Sep</a:t>
            </a:r>
          </a:p>
        </p:txBody>
      </p:sp>
      <p:sp>
        <p:nvSpPr>
          <p:cNvPr id="254" name="TextBox 253"/>
          <p:cNvSpPr txBox="1"/>
          <p:nvPr/>
        </p:nvSpPr>
        <p:spPr>
          <a:xfrm>
            <a:off x="8522395" y="6121132"/>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Dec</a:t>
            </a:r>
          </a:p>
        </p:txBody>
      </p:sp>
      <p:pic>
        <p:nvPicPr>
          <p:cNvPr id="255" name="Picture 254"/>
          <p:cNvPicPr>
            <a:picLocks noChangeAspect="1"/>
          </p:cNvPicPr>
          <p:nvPr/>
        </p:nvPicPr>
        <p:blipFill>
          <a:blip r:embed="rId3"/>
          <a:stretch>
            <a:fillRect/>
          </a:stretch>
        </p:blipFill>
        <p:spPr>
          <a:xfrm>
            <a:off x="245210" y="955579"/>
            <a:ext cx="371475" cy="5486400"/>
          </a:xfrm>
          <a:prstGeom prst="rect">
            <a:avLst/>
          </a:prstGeom>
        </p:spPr>
      </p:pic>
      <p:sp>
        <p:nvSpPr>
          <p:cNvPr id="256" name="TextBox 255"/>
          <p:cNvSpPr txBox="1"/>
          <p:nvPr/>
        </p:nvSpPr>
        <p:spPr>
          <a:xfrm>
            <a:off x="228459" y="612510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Q1</a:t>
            </a:r>
          </a:p>
        </p:txBody>
      </p:sp>
      <p:sp>
        <p:nvSpPr>
          <p:cNvPr id="257" name="TextBox 256"/>
          <p:cNvSpPr txBox="1"/>
          <p:nvPr/>
        </p:nvSpPr>
        <p:spPr>
          <a:xfrm>
            <a:off x="540395" y="612871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Q2</a:t>
            </a:r>
          </a:p>
        </p:txBody>
      </p:sp>
      <p:sp>
        <p:nvSpPr>
          <p:cNvPr id="258" name="TextBox 257"/>
          <p:cNvSpPr txBox="1"/>
          <p:nvPr/>
        </p:nvSpPr>
        <p:spPr>
          <a:xfrm>
            <a:off x="831580" y="6128715"/>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Q3</a:t>
            </a:r>
          </a:p>
        </p:txBody>
      </p:sp>
      <p:sp>
        <p:nvSpPr>
          <p:cNvPr id="259" name="TextBox 258"/>
          <p:cNvSpPr txBox="1"/>
          <p:nvPr/>
        </p:nvSpPr>
        <p:spPr>
          <a:xfrm>
            <a:off x="1110955" y="6125103"/>
            <a:ext cx="427052" cy="161583"/>
          </a:xfrm>
          <a:prstGeom prst="rect">
            <a:avLst/>
          </a:prstGeom>
          <a:noFill/>
        </p:spPr>
        <p:txBody>
          <a:bodyPr wrap="square" lIns="0" tIns="0" rIns="0" bIns="0" rtlCol="0">
            <a:spAutoFit/>
          </a:bodyPr>
          <a:lstStyle/>
          <a:p>
            <a:pPr algn="ctr" defTabSz="914400" fontAlgn="base">
              <a:spcBef>
                <a:spcPct val="0"/>
              </a:spcBef>
              <a:spcAft>
                <a:spcPct val="0"/>
              </a:spcAft>
            </a:pPr>
            <a:r>
              <a:rPr lang="en-US" sz="1050" dirty="0">
                <a:solidFill>
                  <a:srgbClr val="DDDDDD">
                    <a:lumMod val="75000"/>
                  </a:srgbClr>
                </a:solidFill>
                <a:latin typeface="Arial"/>
                <a:ea typeface="ヒラギノ角ゴ ProN W3" charset="0"/>
                <a:cs typeface="Arial"/>
                <a:sym typeface="Gill Sans" charset="0"/>
              </a:rPr>
              <a:t>Q4</a:t>
            </a:r>
          </a:p>
        </p:txBody>
      </p:sp>
      <p:sp>
        <p:nvSpPr>
          <p:cNvPr id="260" name="TextBox 259"/>
          <p:cNvSpPr txBox="1"/>
          <p:nvPr/>
        </p:nvSpPr>
        <p:spPr>
          <a:xfrm>
            <a:off x="1922736" y="732454"/>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58 (A)</a:t>
            </a:r>
          </a:p>
        </p:txBody>
      </p:sp>
      <p:sp>
        <p:nvSpPr>
          <p:cNvPr id="261" name="TextBox 260"/>
          <p:cNvSpPr txBox="1"/>
          <p:nvPr/>
        </p:nvSpPr>
        <p:spPr>
          <a:xfrm>
            <a:off x="4075071" y="720544"/>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60 (C)</a:t>
            </a:r>
          </a:p>
        </p:txBody>
      </p:sp>
      <p:sp>
        <p:nvSpPr>
          <p:cNvPr id="262" name="TextBox 261"/>
          <p:cNvSpPr txBox="1"/>
          <p:nvPr/>
        </p:nvSpPr>
        <p:spPr>
          <a:xfrm>
            <a:off x="5491528" y="718070"/>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61 (A)</a:t>
            </a:r>
          </a:p>
        </p:txBody>
      </p:sp>
      <p:sp>
        <p:nvSpPr>
          <p:cNvPr id="263" name="TextBox 262"/>
          <p:cNvSpPr txBox="1"/>
          <p:nvPr/>
        </p:nvSpPr>
        <p:spPr>
          <a:xfrm>
            <a:off x="2929724" y="731551"/>
            <a:ext cx="930820"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59 (B)</a:t>
            </a:r>
          </a:p>
        </p:txBody>
      </p:sp>
      <p:sp>
        <p:nvSpPr>
          <p:cNvPr id="264" name="TextBox 263"/>
          <p:cNvSpPr txBox="1"/>
          <p:nvPr/>
        </p:nvSpPr>
        <p:spPr>
          <a:xfrm>
            <a:off x="491524" y="726875"/>
            <a:ext cx="50896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56 (B)</a:t>
            </a:r>
          </a:p>
        </p:txBody>
      </p:sp>
      <p:sp>
        <p:nvSpPr>
          <p:cNvPr id="265" name="TextBox 264"/>
          <p:cNvSpPr txBox="1"/>
          <p:nvPr/>
        </p:nvSpPr>
        <p:spPr>
          <a:xfrm>
            <a:off x="6429282" y="704843"/>
            <a:ext cx="957406"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62 (B)</a:t>
            </a:r>
          </a:p>
        </p:txBody>
      </p:sp>
      <p:sp>
        <p:nvSpPr>
          <p:cNvPr id="266" name="TextBox 265"/>
          <p:cNvSpPr txBox="1"/>
          <p:nvPr/>
        </p:nvSpPr>
        <p:spPr>
          <a:xfrm>
            <a:off x="7598222" y="707716"/>
            <a:ext cx="967048" cy="246221"/>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63 (C)</a:t>
            </a:r>
          </a:p>
        </p:txBody>
      </p:sp>
      <p:sp>
        <p:nvSpPr>
          <p:cNvPr id="267" name="Diamond 266"/>
          <p:cNvSpPr>
            <a:spLocks noChangeAspect="1"/>
          </p:cNvSpPr>
          <p:nvPr/>
        </p:nvSpPr>
        <p:spPr bwMode="auto">
          <a:xfrm>
            <a:off x="337415" y="1061084"/>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68" name="Diamond 267"/>
          <p:cNvSpPr>
            <a:spLocks noChangeAspect="1"/>
          </p:cNvSpPr>
          <p:nvPr/>
        </p:nvSpPr>
        <p:spPr bwMode="auto">
          <a:xfrm>
            <a:off x="652460" y="1056625"/>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69" name="Diamond 268"/>
          <p:cNvSpPr>
            <a:spLocks noChangeAspect="1"/>
          </p:cNvSpPr>
          <p:nvPr/>
        </p:nvSpPr>
        <p:spPr bwMode="auto">
          <a:xfrm>
            <a:off x="1215962" y="1061651"/>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0" name="Diamond 269"/>
          <p:cNvSpPr>
            <a:spLocks noChangeAspect="1"/>
          </p:cNvSpPr>
          <p:nvPr/>
        </p:nvSpPr>
        <p:spPr bwMode="auto">
          <a:xfrm>
            <a:off x="5980351" y="1073784"/>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1" name="Diamond 270"/>
          <p:cNvSpPr>
            <a:spLocks noChangeAspect="1"/>
          </p:cNvSpPr>
          <p:nvPr/>
        </p:nvSpPr>
        <p:spPr bwMode="auto">
          <a:xfrm>
            <a:off x="4491839" y="1066163"/>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2" name="Diamond 271"/>
          <p:cNvSpPr>
            <a:spLocks noChangeAspect="1"/>
          </p:cNvSpPr>
          <p:nvPr/>
        </p:nvSpPr>
        <p:spPr bwMode="auto">
          <a:xfrm>
            <a:off x="3306991" y="1063144"/>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3" name="Diamond 272"/>
          <p:cNvSpPr>
            <a:spLocks noChangeAspect="1"/>
          </p:cNvSpPr>
          <p:nvPr/>
        </p:nvSpPr>
        <p:spPr bwMode="auto">
          <a:xfrm>
            <a:off x="2426817" y="1072288"/>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4" name="Diamond 273"/>
          <p:cNvSpPr>
            <a:spLocks noChangeAspect="1"/>
          </p:cNvSpPr>
          <p:nvPr/>
        </p:nvSpPr>
        <p:spPr bwMode="auto">
          <a:xfrm>
            <a:off x="6858495" y="1074859"/>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5" name="Diamond 274"/>
          <p:cNvSpPr>
            <a:spLocks noChangeAspect="1"/>
          </p:cNvSpPr>
          <p:nvPr/>
        </p:nvSpPr>
        <p:spPr bwMode="auto">
          <a:xfrm>
            <a:off x="8046383" y="1074859"/>
            <a:ext cx="189296" cy="190519"/>
          </a:xfrm>
          <a:prstGeom prst="diamond">
            <a:avLst/>
          </a:prstGeom>
          <a:solidFill>
            <a:schemeClr val="accent6">
              <a:lumMod val="75000"/>
            </a:schemeClr>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76" name="TextBox 275"/>
          <p:cNvSpPr txBox="1"/>
          <p:nvPr/>
        </p:nvSpPr>
        <p:spPr>
          <a:xfrm>
            <a:off x="150880" y="637773"/>
            <a:ext cx="475180" cy="400110"/>
          </a:xfrm>
          <a:prstGeom prst="rect">
            <a:avLst/>
          </a:prstGeom>
          <a:solidFill>
            <a:srgbClr val="FFFFFF">
              <a:alpha val="60000"/>
            </a:srgbClr>
          </a:solidFill>
          <a:ln>
            <a:noFill/>
          </a:ln>
        </p:spPr>
        <p:txBody>
          <a:bodyPr wrap="square" lIns="91440" tIns="45720" rIns="38405" bIns="45720" rtlCol="0">
            <a:spAutoFit/>
          </a:bodyPr>
          <a:lstStyle/>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ICANN </a:t>
            </a:r>
          </a:p>
          <a:p>
            <a:pPr algn="r" defTabSz="914400" fontAlgn="base">
              <a:spcBef>
                <a:spcPct val="0"/>
              </a:spcBef>
              <a:spcAft>
                <a:spcPct val="0"/>
              </a:spcAft>
            </a:pPr>
            <a:r>
              <a:rPr lang="fr-FR" sz="1000" dirty="0">
                <a:solidFill>
                  <a:srgbClr val="A6A6A6"/>
                </a:solidFill>
                <a:latin typeface="Source Sans Pro"/>
                <a:ea typeface="ヒラギノ角ゴ ProN W3" charset="0"/>
                <a:cs typeface="Source Sans Pro"/>
                <a:sym typeface="Gill Sans" charset="0"/>
              </a:rPr>
              <a:t>55 (A)</a:t>
            </a:r>
          </a:p>
        </p:txBody>
      </p:sp>
      <p:sp>
        <p:nvSpPr>
          <p:cNvPr id="277" name="Rectangle 276"/>
          <p:cNvSpPr/>
          <p:nvPr/>
        </p:nvSpPr>
        <p:spPr bwMode="auto">
          <a:xfrm>
            <a:off x="213530" y="1617807"/>
            <a:ext cx="8717833" cy="109728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278" name="Rectangle 277"/>
          <p:cNvSpPr/>
          <p:nvPr/>
        </p:nvSpPr>
        <p:spPr>
          <a:xfrm>
            <a:off x="2086220" y="1964476"/>
            <a:ext cx="2078553" cy="226106"/>
          </a:xfrm>
          <a:prstGeom prst="rect">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79" name="TextBox 278"/>
          <p:cNvSpPr txBox="1"/>
          <p:nvPr/>
        </p:nvSpPr>
        <p:spPr>
          <a:xfrm>
            <a:off x="4558595" y="1672565"/>
            <a:ext cx="4306630" cy="2308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IMPLEMENTATION OF THICK WHOIS: CONSISTENT LABELING AND DISPLAY (CLD)</a:t>
            </a:r>
            <a:endParaRPr lang="fr-FR" sz="900" dirty="0">
              <a:solidFill>
                <a:prstClr val="black"/>
              </a:solidFill>
              <a:latin typeface="Source Sans Pro"/>
              <a:ea typeface="ヒラギノ角ゴ ProN W3" charset="0"/>
              <a:cs typeface="Source Sans Pro"/>
              <a:sym typeface="Gill Sans" charset="0"/>
            </a:endParaRPr>
          </a:p>
        </p:txBody>
      </p:sp>
      <p:sp>
        <p:nvSpPr>
          <p:cNvPr id="280" name="TextBox 279"/>
          <p:cNvSpPr txBox="1"/>
          <p:nvPr/>
        </p:nvSpPr>
        <p:spPr>
          <a:xfrm>
            <a:off x="1785636" y="1725058"/>
            <a:ext cx="2529098" cy="246221"/>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accent3"/>
                </a:solidFill>
                <a:latin typeface="Source Sans Pro"/>
                <a:ea typeface="ヒラギノ角ゴ ProN W3" charset="0"/>
                <a:cs typeface="Source Sans Pro"/>
                <a:sym typeface="Gill Sans" charset="0"/>
              </a:rPr>
              <a:t>Implementation by Registries and Registrars</a:t>
            </a:r>
          </a:p>
        </p:txBody>
      </p:sp>
      <p:sp>
        <p:nvSpPr>
          <p:cNvPr id="281" name="TextBox 280"/>
          <p:cNvSpPr txBox="1"/>
          <p:nvPr/>
        </p:nvSpPr>
        <p:spPr>
          <a:xfrm>
            <a:off x="3656312" y="2246071"/>
            <a:ext cx="1028769"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accent3"/>
                </a:solidFill>
                <a:latin typeface="Source Sans Pro"/>
                <a:ea typeface="ヒラギノ角ゴ ProN W3" charset="0"/>
                <a:cs typeface="Source Sans Pro"/>
                <a:sym typeface="Gill Sans" charset="0"/>
              </a:rPr>
              <a:t>Policy effective date</a:t>
            </a:r>
          </a:p>
        </p:txBody>
      </p:sp>
      <p:sp>
        <p:nvSpPr>
          <p:cNvPr id="282" name="Rectangle 281"/>
          <p:cNvSpPr/>
          <p:nvPr/>
        </p:nvSpPr>
        <p:spPr bwMode="auto">
          <a:xfrm>
            <a:off x="213530" y="2879306"/>
            <a:ext cx="8717833" cy="2011680"/>
          </a:xfrm>
          <a:prstGeom prst="rect">
            <a:avLst/>
          </a:prstGeom>
          <a:solidFill>
            <a:sysClr val="window" lastClr="FFFFFF">
              <a:lumMod val="95000"/>
              <a:alpha val="68000"/>
            </a:sysClr>
          </a:solidFill>
          <a:ln>
            <a:noFill/>
          </a:ln>
          <a:extLst/>
        </p:spPr>
        <p:txBody>
          <a:bodyPr wrap="square" lIns="0" tIns="0" rIns="0" bIns="0" rtlCol="0" anchor="ctr">
            <a:spAutoFit/>
          </a:bodyPr>
          <a:lstStyle/>
          <a:p>
            <a:pPr defTabSz="914400">
              <a:lnSpc>
                <a:spcPct val="10000"/>
              </a:lnSpc>
              <a:defRPr/>
            </a:pPr>
            <a:endParaRPr lang="en-US" sz="7200" kern="0" dirty="0">
              <a:solidFill>
                <a:srgbClr val="1A8AC7"/>
              </a:solidFill>
              <a:latin typeface="DINOT-Medium" charset="0"/>
              <a:ea typeface="ＭＳ Ｐゴシック" charset="0"/>
              <a:cs typeface="DINOT-Medium" charset="0"/>
              <a:sym typeface="DINOT-Medium" charset="0"/>
            </a:endParaRPr>
          </a:p>
        </p:txBody>
      </p:sp>
      <p:sp>
        <p:nvSpPr>
          <p:cNvPr id="283" name="Rectangle 282"/>
          <p:cNvSpPr/>
          <p:nvPr/>
        </p:nvSpPr>
        <p:spPr>
          <a:xfrm>
            <a:off x="2090681" y="3559256"/>
            <a:ext cx="4722714" cy="226106"/>
          </a:xfrm>
          <a:prstGeom prst="rect">
            <a:avLst/>
          </a:prstGeom>
          <a:solidFill>
            <a:schemeClr val="bg2"/>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84" name="TextBox 283"/>
          <p:cNvSpPr txBox="1"/>
          <p:nvPr/>
        </p:nvSpPr>
        <p:spPr>
          <a:xfrm>
            <a:off x="3313658" y="2934064"/>
            <a:ext cx="5551568" cy="230832"/>
          </a:xfrm>
          <a:prstGeom prst="rect">
            <a:avLst/>
          </a:prstGeom>
          <a:solidFill>
            <a:srgbClr val="F3F3F3">
              <a:alpha val="60000"/>
            </a:srgbClr>
          </a:solidFill>
        </p:spPr>
        <p:txBody>
          <a:bodyPr wrap="square" lIns="91440" tIns="45720" rIns="38405" bIns="45720" rtlCol="0">
            <a:spAutoFit/>
          </a:bodyPr>
          <a:lstStyle/>
          <a:p>
            <a:pPr algn="r" defTabSz="914400" fontAlgn="base">
              <a:spcBef>
                <a:spcPct val="0"/>
              </a:spcBef>
              <a:spcAft>
                <a:spcPct val="0"/>
              </a:spcAft>
            </a:pPr>
            <a:r>
              <a:rPr lang="fr-FR" sz="900" b="1" dirty="0">
                <a:solidFill>
                  <a:prstClr val="black"/>
                </a:solidFill>
                <a:latin typeface="Source Sans Pro"/>
                <a:ea typeface="ヒラギノ角ゴ ProN W3" charset="0"/>
                <a:cs typeface="Source Sans Pro"/>
                <a:sym typeface="Gill Sans" charset="0"/>
              </a:rPr>
              <a:t>IMPLEMENTATION OF THICK WHOIS: TRANSITION FROM THIN TO THICK WHOIS FOR .COM, .NET AND .JOBS</a:t>
            </a:r>
            <a:endParaRPr lang="fr-FR" sz="900" dirty="0">
              <a:solidFill>
                <a:prstClr val="black"/>
              </a:solidFill>
              <a:latin typeface="Source Sans Pro"/>
              <a:ea typeface="ヒラギノ角ゴ ProN W3" charset="0"/>
              <a:cs typeface="Source Sans Pro"/>
              <a:sym typeface="Gill Sans" charset="0"/>
            </a:endParaRPr>
          </a:p>
        </p:txBody>
      </p:sp>
      <p:sp>
        <p:nvSpPr>
          <p:cNvPr id="285" name="TextBox 284"/>
          <p:cNvSpPr txBox="1"/>
          <p:nvPr/>
        </p:nvSpPr>
        <p:spPr>
          <a:xfrm>
            <a:off x="1922933" y="3156747"/>
            <a:ext cx="3981820"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bg2"/>
                </a:solidFill>
                <a:latin typeface="Source Sans Pro"/>
                <a:ea typeface="ヒラギノ角ゴ ProN W3" charset="0"/>
                <a:cs typeface="Source Sans Pro"/>
                <a:sym typeface="Gill Sans" charset="0"/>
              </a:rPr>
              <a:t>Implementation by registries and registrars to enable submission of all new domain name registrations as </a:t>
            </a:r>
            <a:r>
              <a:rPr lang="fr-FR" sz="1000" dirty="0" err="1">
                <a:solidFill>
                  <a:schemeClr val="bg2"/>
                </a:solidFill>
                <a:latin typeface="Source Sans Pro"/>
                <a:ea typeface="ヒラギノ角ゴ ProN W3" charset="0"/>
                <a:cs typeface="Source Sans Pro"/>
                <a:sym typeface="Gill Sans" charset="0"/>
              </a:rPr>
              <a:t>Thick</a:t>
            </a:r>
            <a:r>
              <a:rPr lang="fr-FR" sz="1000" dirty="0">
                <a:solidFill>
                  <a:schemeClr val="bg2"/>
                </a:solidFill>
                <a:latin typeface="Source Sans Pro"/>
                <a:ea typeface="ヒラギノ角ゴ ProN W3" charset="0"/>
                <a:cs typeface="Source Sans Pro"/>
                <a:sym typeface="Gill Sans" charset="0"/>
              </a:rPr>
              <a:t> WHOIS by 1 May 2018</a:t>
            </a:r>
          </a:p>
        </p:txBody>
      </p:sp>
      <p:sp>
        <p:nvSpPr>
          <p:cNvPr id="286" name="TextBox 285"/>
          <p:cNvSpPr txBox="1"/>
          <p:nvPr/>
        </p:nvSpPr>
        <p:spPr>
          <a:xfrm>
            <a:off x="1939631" y="4030093"/>
            <a:ext cx="4013624" cy="400110"/>
          </a:xfrm>
          <a:prstGeom prst="rect">
            <a:avLst/>
          </a:prstGeom>
          <a:solidFill>
            <a:srgbClr val="F3F3F3">
              <a:alpha val="48000"/>
            </a:srgbClr>
          </a:solidFill>
        </p:spPr>
        <p:txBody>
          <a:bodyPr wrap="square" lIns="91440" tIns="45720" rIns="38405" bIns="45720" rtlCol="0">
            <a:spAutoFit/>
          </a:bodyPr>
          <a:lstStyle/>
          <a:p>
            <a:pPr algn="r" defTabSz="914400" fontAlgn="base">
              <a:spcBef>
                <a:spcPct val="0"/>
              </a:spcBef>
              <a:spcAft>
                <a:spcPct val="0"/>
              </a:spcAft>
            </a:pPr>
            <a:r>
              <a:rPr lang="fr-FR" sz="1000" dirty="0">
                <a:solidFill>
                  <a:schemeClr val="bg2"/>
                </a:solidFill>
                <a:latin typeface="Source Sans Pro"/>
                <a:ea typeface="ヒラギノ角ゴ ProN W3" charset="0"/>
                <a:cs typeface="Source Sans Pro"/>
                <a:sym typeface="Gill Sans" charset="0"/>
              </a:rPr>
              <a:t>Implementation by registries and registrars to migrate all data required for </a:t>
            </a:r>
            <a:r>
              <a:rPr lang="fr-FR" sz="1000" dirty="0" err="1">
                <a:solidFill>
                  <a:schemeClr val="bg2"/>
                </a:solidFill>
                <a:latin typeface="Source Sans Pro"/>
                <a:ea typeface="ヒラギノ角ゴ ProN W3" charset="0"/>
                <a:cs typeface="Source Sans Pro"/>
                <a:sym typeface="Gill Sans" charset="0"/>
              </a:rPr>
              <a:t>Thick</a:t>
            </a:r>
            <a:r>
              <a:rPr lang="fr-FR" sz="1000" dirty="0">
                <a:solidFill>
                  <a:schemeClr val="bg2"/>
                </a:solidFill>
                <a:latin typeface="Source Sans Pro"/>
                <a:ea typeface="ヒラギノ角ゴ ProN W3" charset="0"/>
                <a:cs typeface="Source Sans Pro"/>
                <a:sym typeface="Gill Sans" charset="0"/>
              </a:rPr>
              <a:t> WHOIS services for existing domain names by 1 February 2019</a:t>
            </a:r>
          </a:p>
        </p:txBody>
      </p:sp>
      <p:sp>
        <p:nvSpPr>
          <p:cNvPr id="287" name="Rectangle 286"/>
          <p:cNvSpPr/>
          <p:nvPr/>
        </p:nvSpPr>
        <p:spPr>
          <a:xfrm>
            <a:off x="2086219" y="4405715"/>
            <a:ext cx="6845144" cy="226106"/>
          </a:xfrm>
          <a:prstGeom prst="rect">
            <a:avLst/>
          </a:prstGeom>
          <a:solidFill>
            <a:schemeClr val="bg2"/>
          </a:solidFill>
          <a:ln w="76200" cmpd="sng">
            <a:noFill/>
          </a:ln>
          <a:effectLst/>
        </p:spPr>
        <p:style>
          <a:lnRef idx="1">
            <a:schemeClr val="accent1"/>
          </a:lnRef>
          <a:fillRef idx="3">
            <a:schemeClr val="accent1"/>
          </a:fillRef>
          <a:effectRef idx="2">
            <a:schemeClr val="accent1"/>
          </a:effectRef>
          <a:fontRef idx="minor">
            <a:schemeClr val="lt1"/>
          </a:fontRef>
        </p:style>
        <p:txBody>
          <a:bodyPr wrap="none" lIns="0" tIns="0" rIns="0" bIns="91440" rtlCol="0" anchor="ctr">
            <a:noAutofit/>
          </a:bodyPr>
          <a:lstStyle/>
          <a:p>
            <a:pPr marL="192024" lvl="1" algn="ctr" defTabSz="914400" fontAlgn="base">
              <a:spcBef>
                <a:spcPct val="0"/>
              </a:spcBef>
              <a:spcAft>
                <a:spcPct val="0"/>
              </a:spcAft>
            </a:pPr>
            <a:endParaRPr lang="en-US" sz="2400" dirty="0">
              <a:solidFill>
                <a:srgbClr val="6E9AB2"/>
              </a:solidFill>
              <a:latin typeface="Georgia"/>
              <a:cs typeface="Georgia"/>
              <a:sym typeface="Gill Sans" charset="0"/>
            </a:endParaRPr>
          </a:p>
        </p:txBody>
      </p:sp>
      <p:sp>
        <p:nvSpPr>
          <p:cNvPr id="288" name="Diamond 287"/>
          <p:cNvSpPr>
            <a:spLocks noChangeAspect="1"/>
          </p:cNvSpPr>
          <p:nvPr/>
        </p:nvSpPr>
        <p:spPr bwMode="auto">
          <a:xfrm>
            <a:off x="3897996" y="2448826"/>
            <a:ext cx="189296" cy="190519"/>
          </a:xfrm>
          <a:prstGeom prst="diamond">
            <a:avLst/>
          </a:prstGeom>
          <a:solidFill>
            <a:schemeClr val="accent3"/>
          </a:solidFill>
          <a:ln>
            <a:noFill/>
          </a:ln>
          <a:extLst/>
        </p:spPr>
        <p:txBody>
          <a:bodyPr wrap="square" lIns="0" tIns="0" rIns="0" bIns="0" rtlCol="0" anchor="ctr">
            <a:spAutoFit/>
          </a:bodyPr>
          <a:lstStyle/>
          <a:p>
            <a:pPr defTabSz="914400" fontAlgn="base">
              <a:lnSpc>
                <a:spcPct val="10000"/>
              </a:lnSpc>
              <a:spcBef>
                <a:spcPct val="0"/>
              </a:spcBef>
              <a:spcAft>
                <a:spcPct val="0"/>
              </a:spcAft>
            </a:pPr>
            <a:endParaRPr lang="en-US" sz="7200" dirty="0">
              <a:solidFill>
                <a:srgbClr val="1A8AC7"/>
              </a:solidFill>
              <a:latin typeface="DINOT-Medium" charset="0"/>
              <a:ea typeface="ＭＳ Ｐゴシック" charset="0"/>
              <a:cs typeface="DINOT-Medium" charset="0"/>
              <a:sym typeface="DINOT-Medium" charset="0"/>
            </a:endParaRPr>
          </a:p>
        </p:txBody>
      </p:sp>
      <p:sp>
        <p:nvSpPr>
          <p:cNvPr id="289" name="TextBox 288"/>
          <p:cNvSpPr txBox="1"/>
          <p:nvPr/>
        </p:nvSpPr>
        <p:spPr>
          <a:xfrm>
            <a:off x="296679" y="6309572"/>
            <a:ext cx="1192746" cy="369332"/>
          </a:xfrm>
          <a:prstGeom prst="rect">
            <a:avLst/>
          </a:prstGeom>
          <a:noFill/>
        </p:spPr>
        <p:txBody>
          <a:bodyPr wrap="square" lIns="0" tIns="45720" rIns="38405" bIns="45720" rtlCol="0">
            <a:spAutoFit/>
          </a:bodyPr>
          <a:lstStyle/>
          <a:p>
            <a:pPr algn="ctr" defTabSz="914400" fontAlgn="base">
              <a:spcBef>
                <a:spcPct val="0"/>
              </a:spcBef>
              <a:spcAft>
                <a:spcPct val="0"/>
              </a:spcAft>
            </a:pPr>
            <a:r>
              <a:rPr lang="en-US" dirty="0">
                <a:solidFill>
                  <a:srgbClr val="6D99B3">
                    <a:lumMod val="75000"/>
                  </a:srgbClr>
                </a:solidFill>
                <a:latin typeface="Source Sans Pro"/>
                <a:ea typeface="ヒラギノ角ゴ ProN W3" charset="0"/>
                <a:cs typeface="Source Sans Pro"/>
                <a:sym typeface="Gill Sans" charset="0"/>
              </a:rPr>
              <a:t>2016</a:t>
            </a:r>
          </a:p>
        </p:txBody>
      </p:sp>
    </p:spTree>
    <p:extLst>
      <p:ext uri="{BB962C8B-B14F-4D97-AF65-F5344CB8AC3E}">
        <p14:creationId xmlns:p14="http://schemas.microsoft.com/office/powerpoint/2010/main" val="284056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Background Overview</a:t>
            </a:r>
          </a:p>
        </p:txBody>
      </p:sp>
      <p:sp>
        <p:nvSpPr>
          <p:cNvPr id="3" name="Title 2"/>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04882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Arial"/>
              <a:cs typeface="Arial"/>
            </a:endParaRPr>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Arial"/>
              <a:cs typeface="Arial"/>
            </a:endParaRPr>
          </a:p>
        </p:txBody>
      </p:sp>
      <p:sp>
        <p:nvSpPr>
          <p:cNvPr id="39" name="Rectangle 3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a:cs typeface="Arial"/>
            </a:endParaRPr>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2" name="Rectangle 4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9" name="Oval 48"/>
          <p:cNvSpPr/>
          <p:nvPr/>
        </p:nvSpPr>
        <p:spPr>
          <a:xfrm>
            <a:off x="7074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886759" y="1982152"/>
            <a:ext cx="2080048" cy="1323439"/>
          </a:xfrm>
          <a:prstGeom prst="rect">
            <a:avLst/>
          </a:prstGeom>
          <a:noFill/>
        </p:spPr>
        <p:txBody>
          <a:bodyPr wrap="square" rtlCol="0">
            <a:spAutoFit/>
          </a:bodyPr>
          <a:lstStyle/>
          <a:p>
            <a:pPr algn="ctr"/>
            <a:r>
              <a:rPr lang="en-US" sz="1600" dirty="0">
                <a:solidFill>
                  <a:srgbClr val="FFFFFF"/>
                </a:solidFill>
                <a:latin typeface="Arial"/>
                <a:cs typeface="Arial"/>
              </a:rPr>
              <a:t>GNSO PDP on a Next-Generation Registration Directory Service (RDS)</a:t>
            </a:r>
          </a:p>
        </p:txBody>
      </p:sp>
      <p:sp>
        <p:nvSpPr>
          <p:cNvPr id="28" name="TextBox 27"/>
          <p:cNvSpPr txBox="1"/>
          <p:nvPr/>
        </p:nvSpPr>
        <p:spPr>
          <a:xfrm>
            <a:off x="3579874" y="1982152"/>
            <a:ext cx="2080048" cy="1077218"/>
          </a:xfrm>
          <a:prstGeom prst="rect">
            <a:avLst/>
          </a:prstGeom>
          <a:noFill/>
        </p:spPr>
        <p:txBody>
          <a:bodyPr wrap="square" rtlCol="0">
            <a:spAutoFit/>
          </a:bodyPr>
          <a:lstStyle/>
          <a:p>
            <a:pPr algn="ctr"/>
            <a:r>
              <a:rPr lang="en-US" sz="1600" dirty="0">
                <a:solidFill>
                  <a:srgbClr val="FFFFFF"/>
                </a:solidFill>
                <a:latin typeface="Arial"/>
                <a:cs typeface="Arial"/>
              </a:rPr>
              <a:t>Registration Directory Service (RDS)/WHOIS 2 Review</a:t>
            </a:r>
          </a:p>
        </p:txBody>
      </p:sp>
      <p:sp>
        <p:nvSpPr>
          <p:cNvPr id="29" name="TextBox 28"/>
          <p:cNvSpPr txBox="1"/>
          <p:nvPr/>
        </p:nvSpPr>
        <p:spPr>
          <a:xfrm>
            <a:off x="6307807" y="1982152"/>
            <a:ext cx="2080048" cy="1077218"/>
          </a:xfrm>
          <a:prstGeom prst="rect">
            <a:avLst/>
          </a:prstGeom>
          <a:noFill/>
        </p:spPr>
        <p:txBody>
          <a:bodyPr wrap="square" rtlCol="0">
            <a:spAutoFit/>
          </a:bodyPr>
          <a:lstStyle/>
          <a:p>
            <a:pPr algn="ctr"/>
            <a:r>
              <a:rPr lang="en-US" sz="1600" dirty="0">
                <a:solidFill>
                  <a:srgbClr val="FFFFFF"/>
                </a:solidFill>
                <a:latin typeface="Arial"/>
                <a:cs typeface="Arial"/>
              </a:rPr>
              <a:t>Registration Data Access Protocol (RDAP) Implementation</a:t>
            </a:r>
          </a:p>
        </p:txBody>
      </p:sp>
      <p:sp>
        <p:nvSpPr>
          <p:cNvPr id="43" name="TextBox 42"/>
          <p:cNvSpPr txBox="1"/>
          <p:nvPr/>
        </p:nvSpPr>
        <p:spPr>
          <a:xfrm>
            <a:off x="874616" y="4357038"/>
            <a:ext cx="2080048"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Across-Field Address Validation</a:t>
            </a:r>
          </a:p>
        </p:txBody>
      </p:sp>
      <p:sp>
        <p:nvSpPr>
          <p:cNvPr id="44" name="TextBox 43"/>
          <p:cNvSpPr txBox="1"/>
          <p:nvPr/>
        </p:nvSpPr>
        <p:spPr>
          <a:xfrm>
            <a:off x="3579874" y="4364806"/>
            <a:ext cx="2080048" cy="1077218"/>
          </a:xfrm>
          <a:prstGeom prst="rect">
            <a:avLst/>
          </a:prstGeom>
          <a:noFill/>
        </p:spPr>
        <p:txBody>
          <a:bodyPr wrap="square" rtlCol="0">
            <a:spAutoFit/>
          </a:bodyPr>
          <a:lstStyle/>
          <a:p>
            <a:pPr algn="ctr"/>
            <a:r>
              <a:rPr lang="en-US" sz="1600" dirty="0">
                <a:solidFill>
                  <a:srgbClr val="FFFFFF"/>
                </a:solidFill>
                <a:latin typeface="Arial"/>
                <a:cs typeface="Arial"/>
              </a:rPr>
              <a:t>Translation and Transliteration of Contact Information Implementation</a:t>
            </a:r>
          </a:p>
        </p:txBody>
      </p:sp>
      <p:sp>
        <p:nvSpPr>
          <p:cNvPr id="45" name="TextBox 44"/>
          <p:cNvSpPr txBox="1"/>
          <p:nvPr/>
        </p:nvSpPr>
        <p:spPr>
          <a:xfrm>
            <a:off x="6283988" y="4364806"/>
            <a:ext cx="2080048" cy="1077218"/>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Privacy/Proxy Services Accreditation Implementation</a:t>
            </a:r>
          </a:p>
        </p:txBody>
      </p:sp>
      <p:sp>
        <p:nvSpPr>
          <p:cNvPr id="24" name="TextBox 23"/>
          <p:cNvSpPr txBox="1"/>
          <p:nvPr/>
        </p:nvSpPr>
        <p:spPr>
          <a:xfrm>
            <a:off x="651511" y="1519144"/>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1</a:t>
            </a:r>
          </a:p>
        </p:txBody>
      </p:sp>
      <p:sp>
        <p:nvSpPr>
          <p:cNvPr id="25" name="TextBox 24"/>
          <p:cNvSpPr txBox="1"/>
          <p:nvPr/>
        </p:nvSpPr>
        <p:spPr>
          <a:xfrm>
            <a:off x="3350124"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2</a:t>
            </a:r>
          </a:p>
        </p:txBody>
      </p:sp>
      <p:sp>
        <p:nvSpPr>
          <p:cNvPr id="27" name="TextBox 26"/>
          <p:cNvSpPr txBox="1"/>
          <p:nvPr/>
        </p:nvSpPr>
        <p:spPr>
          <a:xfrm>
            <a:off x="6048738"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3</a:t>
            </a:r>
          </a:p>
        </p:txBody>
      </p:sp>
      <p:sp>
        <p:nvSpPr>
          <p:cNvPr id="30" name="TextBox 29"/>
          <p:cNvSpPr txBox="1"/>
          <p:nvPr/>
        </p:nvSpPr>
        <p:spPr>
          <a:xfrm>
            <a:off x="651511"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4</a:t>
            </a:r>
          </a:p>
        </p:txBody>
      </p:sp>
      <p:sp>
        <p:nvSpPr>
          <p:cNvPr id="31" name="TextBox 30"/>
          <p:cNvSpPr txBox="1"/>
          <p:nvPr/>
        </p:nvSpPr>
        <p:spPr>
          <a:xfrm>
            <a:off x="3350124"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5</a:t>
            </a:r>
          </a:p>
        </p:txBody>
      </p:sp>
      <p:sp>
        <p:nvSpPr>
          <p:cNvPr id="32" name="TextBox 31"/>
          <p:cNvSpPr txBox="1"/>
          <p:nvPr/>
        </p:nvSpPr>
        <p:spPr>
          <a:xfrm>
            <a:off x="6048738" y="3910762"/>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6</a:t>
            </a:r>
          </a:p>
        </p:txBody>
      </p:sp>
      <p:sp>
        <p:nvSpPr>
          <p:cNvPr id="2" name="Title 1"/>
          <p:cNvSpPr>
            <a:spLocks noGrp="1"/>
          </p:cNvSpPr>
          <p:nvPr>
            <p:ph type="title"/>
          </p:nvPr>
        </p:nvSpPr>
        <p:spPr/>
        <p:txBody>
          <a:bodyPr/>
          <a:lstStyle/>
          <a:p>
            <a:r>
              <a:rPr lang="en-US" dirty="0"/>
              <a:t>Background Overview Topics</a:t>
            </a:r>
          </a:p>
        </p:txBody>
      </p:sp>
    </p:spTree>
    <p:extLst>
      <p:ext uri="{BB962C8B-B14F-4D97-AF65-F5344CB8AC3E}">
        <p14:creationId xmlns:p14="http://schemas.microsoft.com/office/powerpoint/2010/main" val="296258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6" name="TextBox 25"/>
          <p:cNvSpPr txBox="1"/>
          <p:nvPr/>
        </p:nvSpPr>
        <p:spPr>
          <a:xfrm>
            <a:off x="886759" y="1982152"/>
            <a:ext cx="2080048" cy="1077218"/>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ICANN Procedures For Handling WHOIS Conflicts with Privacy Laws</a:t>
            </a:r>
          </a:p>
        </p:txBody>
      </p:sp>
      <p:sp>
        <p:nvSpPr>
          <p:cNvPr id="28" name="TextBox 27"/>
          <p:cNvSpPr txBox="1"/>
          <p:nvPr/>
        </p:nvSpPr>
        <p:spPr>
          <a:xfrm>
            <a:off x="3579874" y="1982152"/>
            <a:ext cx="2080048" cy="1323439"/>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WHOIS Accuracy/GAC Safeguard Advice on WHOIS Verification and Checks</a:t>
            </a:r>
          </a:p>
        </p:txBody>
      </p:sp>
      <p:sp>
        <p:nvSpPr>
          <p:cNvPr id="29" name="TextBox 28"/>
          <p:cNvSpPr txBox="1"/>
          <p:nvPr/>
        </p:nvSpPr>
        <p:spPr>
          <a:xfrm>
            <a:off x="6307807" y="1982152"/>
            <a:ext cx="2080048" cy="584775"/>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Implementation of THICK WHOIS</a:t>
            </a:r>
          </a:p>
        </p:txBody>
      </p:sp>
      <p:sp>
        <p:nvSpPr>
          <p:cNvPr id="24" name="TextBox 23"/>
          <p:cNvSpPr txBox="1"/>
          <p:nvPr/>
        </p:nvSpPr>
        <p:spPr>
          <a:xfrm>
            <a:off x="651511" y="1519144"/>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7</a:t>
            </a:r>
          </a:p>
        </p:txBody>
      </p:sp>
      <p:sp>
        <p:nvSpPr>
          <p:cNvPr id="25" name="TextBox 24"/>
          <p:cNvSpPr txBox="1"/>
          <p:nvPr/>
        </p:nvSpPr>
        <p:spPr>
          <a:xfrm>
            <a:off x="3350124"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8</a:t>
            </a:r>
          </a:p>
        </p:txBody>
      </p:sp>
      <p:sp>
        <p:nvSpPr>
          <p:cNvPr id="27" name="TextBox 26"/>
          <p:cNvSpPr txBox="1"/>
          <p:nvPr/>
        </p:nvSpPr>
        <p:spPr>
          <a:xfrm>
            <a:off x="6048738" y="1508195"/>
            <a:ext cx="2539800" cy="446276"/>
          </a:xfrm>
          <a:prstGeom prst="rect">
            <a:avLst/>
          </a:prstGeom>
          <a:noFill/>
        </p:spPr>
        <p:txBody>
          <a:bodyPr wrap="square" rtlCol="0">
            <a:spAutoFit/>
          </a:bodyPr>
          <a:lstStyle/>
          <a:p>
            <a:pPr algn="ctr"/>
            <a:r>
              <a:rPr lang="en-US" sz="2300" b="1" dirty="0">
                <a:solidFill>
                  <a:srgbClr val="FFFFFF"/>
                </a:solidFill>
                <a:latin typeface="Arial"/>
                <a:cs typeface="Arial"/>
              </a:rPr>
              <a:t>9</a:t>
            </a:r>
          </a:p>
        </p:txBody>
      </p:sp>
      <p:sp>
        <p:nvSpPr>
          <p:cNvPr id="2" name="Title 1"/>
          <p:cNvSpPr>
            <a:spLocks noGrp="1"/>
          </p:cNvSpPr>
          <p:nvPr>
            <p:ph type="title"/>
          </p:nvPr>
        </p:nvSpPr>
        <p:spPr/>
        <p:txBody>
          <a:bodyPr/>
          <a:lstStyle/>
          <a:p>
            <a:r>
              <a:rPr lang="en-US" dirty="0"/>
              <a:t>Background Overview Topics, Cont.</a:t>
            </a:r>
          </a:p>
        </p:txBody>
      </p:sp>
    </p:spTree>
    <p:extLst>
      <p:ext uri="{BB962C8B-B14F-4D97-AF65-F5344CB8AC3E}">
        <p14:creationId xmlns:p14="http://schemas.microsoft.com/office/powerpoint/2010/main" val="403418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904" y="129813"/>
            <a:ext cx="8012951" cy="450663"/>
          </a:xfrm>
        </p:spPr>
        <p:txBody>
          <a:bodyPr/>
          <a:lstStyle/>
          <a:p>
            <a:r>
              <a:rPr lang="en-US" sz="1800" dirty="0"/>
              <a:t>GNSO PDP on a Next-Generation Registration Directory Service (RDS)</a:t>
            </a:r>
          </a:p>
        </p:txBody>
      </p:sp>
      <p:sp>
        <p:nvSpPr>
          <p:cNvPr id="3" name="Content Placeholder 2"/>
          <p:cNvSpPr>
            <a:spLocks noGrp="1"/>
          </p:cNvSpPr>
          <p:nvPr>
            <p:ph sz="quarter" idx="10"/>
          </p:nvPr>
        </p:nvSpPr>
        <p:spPr>
          <a:xfrm>
            <a:off x="609600" y="496842"/>
            <a:ext cx="7907338" cy="5692085"/>
          </a:xfrm>
        </p:spPr>
        <p:txBody>
          <a:bodyPr/>
          <a:lstStyle/>
          <a:p>
            <a:pPr marL="0" indent="0">
              <a:buNone/>
            </a:pPr>
            <a:endParaRPr lang="en-US" sz="1600" dirty="0"/>
          </a:p>
          <a:p>
            <a:pPr marL="285750" indent="-285750">
              <a:buFont typeface="Wingdings" charset="2"/>
              <a:buChar char=""/>
            </a:pPr>
            <a:r>
              <a:rPr lang="en-US" sz="1400" dirty="0"/>
              <a:t>Comprehensive WHOIS policy reform remains the source of long-running discussions within the ICANN as well as wider Internet community.</a:t>
            </a:r>
          </a:p>
          <a:p>
            <a:pPr marL="285750" indent="-285750">
              <a:buFont typeface="Wingdings" charset="2"/>
              <a:buChar char=""/>
            </a:pPr>
            <a:r>
              <a:rPr lang="en-US" sz="1400" dirty="0"/>
              <a:t>In November 2012, the ICANN Board passed a resolution that led to the creation of an Expert Working Group, and in parallel launched a Board-initiated GNSO PDP that specifically called out the topics of purpose and accuracy:</a:t>
            </a:r>
          </a:p>
          <a:p>
            <a:pPr marL="800100" lvl="1" indent="-342900">
              <a:lnSpc>
                <a:spcPct val="120000"/>
              </a:lnSpc>
              <a:buFont typeface="Wingdings" charset="2"/>
              <a:buChar char=""/>
            </a:pPr>
            <a:r>
              <a:rPr lang="en-US" sz="1200" dirty="0"/>
              <a:t>Purpose: However, who would be granted the right to access the data, under what circumstances, and by which means.</a:t>
            </a:r>
          </a:p>
          <a:p>
            <a:pPr marL="800100" lvl="1" indent="-342900">
              <a:lnSpc>
                <a:spcPct val="120000"/>
              </a:lnSpc>
              <a:buFont typeface="Wingdings" charset="2"/>
              <a:buChar char=""/>
            </a:pPr>
            <a:r>
              <a:rPr lang="en-US" sz="1200" dirty="0"/>
              <a:t>Accuracy: There are many WHOIS data elements required by the Registry Agreement and the Registrar Accreditation Agreement. If only one of these data fields is incorrect, does that mean the WHOIS information inaccurate? How can accuracy of data be verified and/or measured, especially considering that if data is not accurate the purpose of gathering the data might be questionable in the first place</a:t>
            </a:r>
            <a:r>
              <a:rPr lang="en-US" sz="1400" dirty="0"/>
              <a:t>.</a:t>
            </a:r>
          </a:p>
          <a:p>
            <a:pPr marL="285750" indent="-285750">
              <a:buFont typeface="Wingdings" charset="2"/>
              <a:buChar char=""/>
            </a:pPr>
            <a:r>
              <a:rPr lang="en-US" sz="1400" dirty="0"/>
              <a:t>In June 2014, the Expert Working Group published its final report. Upon the publication, an informal group of GNSO Councilors and Board members collaborated to propose a Process Framework for structuring a GNSO PDP.</a:t>
            </a:r>
          </a:p>
          <a:p>
            <a:pPr marL="285750" indent="-285750">
              <a:buFont typeface="Wingdings" charset="2"/>
              <a:buChar char=""/>
            </a:pPr>
            <a:r>
              <a:rPr lang="en-US" sz="1400" dirty="0"/>
              <a:t>In May 2015, the Board adopted the Process Framework and reaffirmed its 2012 request for a Board-initiated GNSO PDP to define the purpose of collecting, maintaining and providing access to gTLD registration data, and to consider safeguards for protecting data, using the recommendations in the Expert Working Group’s final report as an input.</a:t>
            </a:r>
          </a:p>
        </p:txBody>
      </p:sp>
    </p:spTree>
    <p:extLst>
      <p:ext uri="{BB962C8B-B14F-4D97-AF65-F5344CB8AC3E}">
        <p14:creationId xmlns:p14="http://schemas.microsoft.com/office/powerpoint/2010/main" val="92868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29813"/>
            <a:ext cx="8445711" cy="450663"/>
          </a:xfrm>
        </p:spPr>
        <p:txBody>
          <a:bodyPr/>
          <a:lstStyle/>
          <a:p>
            <a:r>
              <a:rPr lang="en-US" sz="1800" dirty="0"/>
              <a:t>GNSO PDP on a Next-Generation Registration Directory Service (RDS), Cont.</a:t>
            </a:r>
          </a:p>
        </p:txBody>
      </p:sp>
      <p:sp>
        <p:nvSpPr>
          <p:cNvPr id="3" name="Content Placeholder 2"/>
          <p:cNvSpPr txBox="1">
            <a:spLocks/>
          </p:cNvSpPr>
          <p:nvPr/>
        </p:nvSpPr>
        <p:spPr>
          <a:xfrm>
            <a:off x="762000" y="649242"/>
            <a:ext cx="7907338" cy="5692085"/>
          </a:xfrm>
          <a:prstGeom prst="rect">
            <a:avLst/>
          </a:prstGeom>
        </p:spPr>
        <p:txBody>
          <a:bodyPr lIns="0" tIns="0" rIns="0" bIns="0"/>
          <a:lstStyle>
            <a:lvl1pPr marL="342900" indent="-342900" algn="l" defTabSz="457200" rtl="0" eaLnBrk="1" latinLnBrk="0" hangingPunct="1">
              <a:spcBef>
                <a:spcPts val="2000"/>
              </a:spcBef>
              <a:spcAft>
                <a:spcPts val="0"/>
              </a:spcAft>
              <a:buClr>
                <a:srgbClr val="000000"/>
              </a:buClr>
              <a:buSzPct val="75000"/>
              <a:buFont typeface="Wingdings" panose="05000000000000000000" pitchFamily="2" charset="2"/>
              <a:buChar char=""/>
              <a:defRPr sz="1900" kern="1200">
                <a:solidFill>
                  <a:srgbClr val="000000"/>
                </a:solidFill>
                <a:latin typeface="+mn-lt"/>
                <a:ea typeface="+mn-ea"/>
                <a:cs typeface="+mn-cs"/>
              </a:defRPr>
            </a:lvl1pPr>
            <a:lvl2pPr marL="798513" indent="-341313" algn="l" defTabSz="457200" rtl="0" eaLnBrk="1" latinLnBrk="0" hangingPunct="1">
              <a:spcBef>
                <a:spcPts val="500"/>
              </a:spcBef>
              <a:buSzPct val="75000"/>
              <a:buFont typeface="Wingdings" panose="05000000000000000000" pitchFamily="2" charset="2"/>
              <a:buChar char=""/>
              <a:defRPr sz="1900" kern="1200">
                <a:solidFill>
                  <a:srgbClr val="000000"/>
                </a:solidFill>
                <a:latin typeface="+mn-lt"/>
                <a:ea typeface="+mn-ea"/>
                <a:cs typeface="+mn-cs"/>
              </a:defRPr>
            </a:lvl2pPr>
            <a:lvl3pPr marL="1255713" indent="-341313" algn="l" defTabSz="457200" rtl="0" eaLnBrk="1" latinLnBrk="0" hangingPunct="1">
              <a:spcBef>
                <a:spcPts val="500"/>
              </a:spcBef>
              <a:buFont typeface="Arial" panose="020B0604020202020204" pitchFamily="34" charset="0"/>
              <a:buChar char="•"/>
              <a:defRPr sz="19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en-US" sz="1600" dirty="0"/>
          </a:p>
          <a:p>
            <a:pPr marL="285750" indent="-285750">
              <a:buFont typeface="Wingdings" charset="2"/>
              <a:buChar char=""/>
            </a:pPr>
            <a:r>
              <a:rPr lang="en-US" sz="1200" dirty="0">
                <a:solidFill>
                  <a:srgbClr val="0C1F24"/>
                </a:solidFill>
                <a:cs typeface="Source Sans Pro Light"/>
              </a:rPr>
              <a:t>The PDP Working Group will address:</a:t>
            </a:r>
          </a:p>
          <a:p>
            <a:pPr marL="800100" lvl="1" indent="-342900">
              <a:lnSpc>
                <a:spcPct val="120000"/>
              </a:lnSpc>
              <a:buFont typeface="Wingdings" charset="2"/>
              <a:buChar char=""/>
            </a:pPr>
            <a:r>
              <a:rPr lang="en-US" sz="1200" dirty="0">
                <a:solidFill>
                  <a:srgbClr val="0C1F24"/>
                </a:solidFill>
                <a:cs typeface="Source Sans Pro Light"/>
              </a:rPr>
              <a:t>Users/purposes: Who should have access to gTLD registration data and why (i.e., for what purpose?)</a:t>
            </a:r>
          </a:p>
          <a:p>
            <a:pPr marL="800100" lvl="1" indent="-342900">
              <a:lnSpc>
                <a:spcPct val="120000"/>
              </a:lnSpc>
              <a:buFont typeface="Wingdings" charset="2"/>
              <a:buChar char=""/>
            </a:pPr>
            <a:r>
              <a:rPr lang="en-US" sz="1200" dirty="0">
                <a:solidFill>
                  <a:srgbClr val="0C1F24"/>
                </a:solidFill>
                <a:cs typeface="Source Sans Pro Light"/>
              </a:rPr>
              <a:t>Gated access: What steps should be taken to control data access for each user/purpose?</a:t>
            </a:r>
          </a:p>
          <a:p>
            <a:pPr marL="800100" lvl="1" indent="-342900">
              <a:lnSpc>
                <a:spcPct val="120000"/>
              </a:lnSpc>
              <a:buFont typeface="Wingdings" charset="2"/>
              <a:buChar char=""/>
            </a:pPr>
            <a:r>
              <a:rPr lang="en-US" sz="1200" dirty="0">
                <a:solidFill>
                  <a:srgbClr val="0C1F24"/>
                </a:solidFill>
                <a:cs typeface="Source Sans Pro Light"/>
              </a:rPr>
              <a:t>Data accuracy: What steps should be taken to improve data accuracy?</a:t>
            </a:r>
          </a:p>
          <a:p>
            <a:pPr marL="800100" lvl="1" indent="-342900">
              <a:lnSpc>
                <a:spcPct val="120000"/>
              </a:lnSpc>
              <a:buFont typeface="Wingdings" charset="2"/>
              <a:buChar char=""/>
            </a:pPr>
            <a:r>
              <a:rPr lang="en-US" sz="1200" dirty="0">
                <a:solidFill>
                  <a:srgbClr val="0C1F24"/>
                </a:solidFill>
                <a:cs typeface="Source Sans Pro Light"/>
              </a:rPr>
              <a:t>Data elements: What data should be collected, stored, and disclosed?</a:t>
            </a:r>
          </a:p>
          <a:p>
            <a:pPr marL="800100" lvl="1" indent="-342900">
              <a:lnSpc>
                <a:spcPct val="120000"/>
              </a:lnSpc>
              <a:buFont typeface="Wingdings" charset="2"/>
              <a:buChar char=""/>
            </a:pPr>
            <a:r>
              <a:rPr lang="en-US" sz="1200" dirty="0">
                <a:solidFill>
                  <a:srgbClr val="0C1F24"/>
                </a:solidFill>
                <a:cs typeface="Source Sans Pro Light"/>
              </a:rPr>
              <a:t>Privacy: What steps are needed to protect data and privacy?</a:t>
            </a:r>
          </a:p>
          <a:p>
            <a:pPr marL="800100" lvl="1" indent="-342900">
              <a:lnSpc>
                <a:spcPct val="120000"/>
              </a:lnSpc>
              <a:buFont typeface="Wingdings" charset="2"/>
              <a:buChar char=""/>
            </a:pPr>
            <a:r>
              <a:rPr lang="en-US" sz="1200" dirty="0">
                <a:solidFill>
                  <a:srgbClr val="0C1F24"/>
                </a:solidFill>
                <a:cs typeface="Source Sans Pro Light"/>
              </a:rPr>
              <a:t>Coexistence: What steps should be taken to enable next-generation RDS coexistence with and replacement of the legacy WHOIS system?</a:t>
            </a:r>
          </a:p>
          <a:p>
            <a:pPr marL="800100" lvl="1" indent="-342900">
              <a:lnSpc>
                <a:spcPct val="120000"/>
              </a:lnSpc>
              <a:buFont typeface="Wingdings" charset="2"/>
              <a:buChar char=""/>
            </a:pPr>
            <a:r>
              <a:rPr lang="en-US" sz="1200" dirty="0">
                <a:solidFill>
                  <a:srgbClr val="0C1F24"/>
                </a:solidFill>
                <a:cs typeface="Source Sans Pro Light"/>
              </a:rPr>
              <a:t>Compliance: What steps are needed to enforce these policies?</a:t>
            </a:r>
          </a:p>
          <a:p>
            <a:pPr marL="800100" lvl="1" indent="-342900">
              <a:lnSpc>
                <a:spcPct val="120000"/>
              </a:lnSpc>
              <a:buFont typeface="Wingdings" charset="2"/>
              <a:buChar char=""/>
            </a:pPr>
            <a:r>
              <a:rPr lang="en-US" sz="1200" dirty="0">
                <a:solidFill>
                  <a:srgbClr val="0C1F24"/>
                </a:solidFill>
                <a:cs typeface="Source Sans Pro Light"/>
              </a:rPr>
              <a:t>System Model: What system requirements must be satisfied by any next-generation RDS implementation?</a:t>
            </a:r>
          </a:p>
          <a:p>
            <a:pPr marL="800100" lvl="1" indent="-342900">
              <a:lnSpc>
                <a:spcPct val="120000"/>
              </a:lnSpc>
              <a:buFont typeface="Wingdings" charset="2"/>
              <a:buChar char=""/>
            </a:pPr>
            <a:r>
              <a:rPr lang="en-US" sz="1200" dirty="0">
                <a:solidFill>
                  <a:srgbClr val="0C1F24"/>
                </a:solidFill>
                <a:cs typeface="Source Sans Pro Light"/>
              </a:rPr>
              <a:t>Cost: What costs will be incurred and how must they be covered?</a:t>
            </a:r>
          </a:p>
          <a:p>
            <a:pPr marL="800100" lvl="1" indent="-342900">
              <a:lnSpc>
                <a:spcPct val="120000"/>
              </a:lnSpc>
              <a:buFont typeface="Wingdings" charset="2"/>
              <a:buChar char=""/>
            </a:pPr>
            <a:r>
              <a:rPr lang="en-US" sz="1200" dirty="0">
                <a:solidFill>
                  <a:srgbClr val="0C1F24"/>
                </a:solidFill>
                <a:cs typeface="Source Sans Pro Light"/>
              </a:rPr>
              <a:t>Benefits: What benefits will be achieved and how will they be measured?</a:t>
            </a:r>
          </a:p>
          <a:p>
            <a:pPr marL="800100" lvl="1" indent="-342900">
              <a:lnSpc>
                <a:spcPct val="120000"/>
              </a:lnSpc>
              <a:buFont typeface="Wingdings" charset="2"/>
              <a:buChar char=""/>
            </a:pPr>
            <a:r>
              <a:rPr lang="en-US" sz="1200" dirty="0">
                <a:solidFill>
                  <a:srgbClr val="0C1F24"/>
                </a:solidFill>
                <a:cs typeface="Source Sans Pro Light"/>
              </a:rPr>
              <a:t>Risks: What risks do stakeholders face and how will they be reconciled?</a:t>
            </a:r>
          </a:p>
          <a:p>
            <a:pPr marL="285750" indent="-285750">
              <a:lnSpc>
                <a:spcPct val="120000"/>
              </a:lnSpc>
              <a:buFont typeface="Wingdings" charset="2"/>
              <a:buChar char=""/>
            </a:pPr>
            <a:r>
              <a:rPr lang="en-US" sz="1200" dirty="0">
                <a:solidFill>
                  <a:srgbClr val="0C1F24"/>
                </a:solidFill>
                <a:cs typeface="Source Sans Pro Light"/>
              </a:rPr>
              <a:t>The PDP WG began its work in early 2016. As of May 2017, initial points of rough consensus have been reached on RDS users/purposes, data elements, privacy and access, all in a “thin data” context.</a:t>
            </a:r>
          </a:p>
        </p:txBody>
      </p:sp>
    </p:spTree>
    <p:extLst>
      <p:ext uri="{BB962C8B-B14F-4D97-AF65-F5344CB8AC3E}">
        <p14:creationId xmlns:p14="http://schemas.microsoft.com/office/powerpoint/2010/main" val="62648232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150ppi 20170607.potx" id="{2C2D46DB-C1DF-4BFC-AD4B-E57CF89D291D}" vid="{0E147FBD-869D-4E05-B9AA-3D7DA63920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 ICANN PPT Template 4x3 150ppi 20170607</Template>
  <TotalTime>83</TotalTime>
  <Words>3411</Words>
  <Application>Microsoft Macintosh PowerPoint</Application>
  <PresentationFormat>On-screen Show (4:3)</PresentationFormat>
  <Paragraphs>315</Paragraphs>
  <Slides>17</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DINOT-Medium</vt:lpstr>
      <vt:lpstr>Georgia</vt:lpstr>
      <vt:lpstr>Gill Sans</vt:lpstr>
      <vt:lpstr>ＭＳ Ｐゴシック</vt:lpstr>
      <vt:lpstr>Segoe UI</vt:lpstr>
      <vt:lpstr>Source Sans Pro</vt:lpstr>
      <vt:lpstr>Source Sans Pro Light</vt:lpstr>
      <vt:lpstr>Wingdings</vt:lpstr>
      <vt:lpstr>ヒラギノ角ゴ ProN W3</vt:lpstr>
      <vt:lpstr>ICANNPPT_Arial_4x3_June 2017_potx</vt:lpstr>
      <vt:lpstr>Registration Directory Service (RDS)</vt:lpstr>
      <vt:lpstr>Activities in Advance of Board Consideration</vt:lpstr>
      <vt:lpstr>Community &amp; Org Implementation Following Board Action</vt:lpstr>
      <vt:lpstr>Contracted Parties Implementation</vt:lpstr>
      <vt:lpstr>Appendix</vt:lpstr>
      <vt:lpstr>Background Overview Topics</vt:lpstr>
      <vt:lpstr>Background Overview Topics, Cont.</vt:lpstr>
      <vt:lpstr>GNSO PDP on a Next-Generation Registration Directory Service (RDS)</vt:lpstr>
      <vt:lpstr>GNSO PDP on a Next-Generation Registration Directory Service (RDS), Cont.</vt:lpstr>
      <vt:lpstr>Registration Directory Service (RDS)/WHOIS 2 Review</vt:lpstr>
      <vt:lpstr>Registration Data Access Protocol (RDAP) Implementation</vt:lpstr>
      <vt:lpstr>Across-Field Address Validation</vt:lpstr>
      <vt:lpstr>Translation and Transliteration of Contact Information Implementation</vt:lpstr>
      <vt:lpstr>Privacy/Proxy Services Accreditation Implementation</vt:lpstr>
      <vt:lpstr>ICANN Procedures For Handling WHOIS Conflicts with Privacy Laws</vt:lpstr>
      <vt:lpstr>WHOIS Accuracy/GAC Safeguard Advice on WHOIS Verification and Checks</vt:lpstr>
      <vt:lpstr>Implementation of THICK WHOIS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Amy Creamer</dc:creator>
  <cp:lastModifiedBy>Karen Mulberry ICANN</cp:lastModifiedBy>
  <cp:revision>16</cp:revision>
  <cp:lastPrinted>2017-08-21T03:28:12Z</cp:lastPrinted>
  <dcterms:created xsi:type="dcterms:W3CDTF">2017-06-20T16:01:28Z</dcterms:created>
  <dcterms:modified xsi:type="dcterms:W3CDTF">2017-08-21T03:29:04Z</dcterms:modified>
</cp:coreProperties>
</file>