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735"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86420" autoAdjust="0"/>
  </p:normalViewPr>
  <p:slideViewPr>
    <p:cSldViewPr snapToGrid="0" snapToObjects="1">
      <p:cViewPr varScale="1">
        <p:scale>
          <a:sx n="76" d="100"/>
          <a:sy n="76" d="100"/>
        </p:scale>
        <p:origin x="-1594"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3: Law Enforcement Needs</a:t>
            </a:r>
          </a:p>
        </p:txBody>
      </p:sp>
      <p:sp>
        <p:nvSpPr>
          <p:cNvPr id="4" name="TextBox 3"/>
          <p:cNvSpPr txBox="1"/>
          <p:nvPr/>
        </p:nvSpPr>
        <p:spPr>
          <a:xfrm>
            <a:off x="374904" y="907910"/>
            <a:ext cx="8349996" cy="5432256"/>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rgbClr val="0C3459"/>
                </a:solidFill>
                <a:latin typeface="Arial" panose="020B0604020202020204" pitchFamily="34" charset="0"/>
              </a:rPr>
              <a:t>Consistent with ICANN’s mission and Bylaws, Section 4.6(e)(ii), the review team will assess the extent to which the implementation of today’s WHOIS (the current gTLD RDS) meets legitimate needs of law enforcement for swiftly accessible, accurate and complete data by (a) establishing a working definition of “law enforcement” used in this review, (b) identifying an approach used to determine the extent to which these law enforcement needs are met by today’s WHOIS policies and procedures, (c) identifying high-priority gaps (if any) in meeting those needs, and (d) recommending specific measureable steps (if any) the team believes are important to fill gaps. Note that determining which law enforcement requests are in fact valid will not be addressed by this review. </a:t>
            </a:r>
            <a:endParaRPr lang="en-US" sz="1400" dirty="0"/>
          </a:p>
          <a:p>
            <a:endParaRPr lang="en-US" dirty="0"/>
          </a:p>
          <a:p>
            <a:r>
              <a:rPr lang="en-US" dirty="0"/>
              <a:t>The subgroup plans to conduct a survey of law enforcement agencies</a:t>
            </a:r>
          </a:p>
          <a:p>
            <a:pPr marL="742950" lvl="1" indent="-285750">
              <a:spcAft>
                <a:spcPts val="300"/>
              </a:spcAft>
              <a:buFont typeface="Arial" panose="020B0604020202020204" pitchFamily="34" charset="0"/>
              <a:buChar char="•"/>
            </a:pPr>
            <a:r>
              <a:rPr lang="en-US" sz="1600" dirty="0" smtClean="0"/>
              <a:t>This survey will attempt </a:t>
            </a:r>
            <a:r>
              <a:rPr lang="en-US" sz="1600" dirty="0"/>
              <a:t>to </a:t>
            </a:r>
            <a:r>
              <a:rPr lang="en-US" sz="1600" dirty="0" smtClean="0"/>
              <a:t>ascertain </a:t>
            </a:r>
            <a:r>
              <a:rPr lang="en-US" sz="1600" dirty="0"/>
              <a:t>the impact </a:t>
            </a:r>
            <a:r>
              <a:rPr lang="en-US" sz="1600" dirty="0" smtClean="0"/>
              <a:t>that </a:t>
            </a:r>
            <a:r>
              <a:rPr lang="en-US" sz="1600" dirty="0"/>
              <a:t>WHOIS services and databases have upon Public Safety capabilities and operations</a:t>
            </a:r>
            <a:r>
              <a:rPr lang="en-US" sz="1600" dirty="0" smtClean="0"/>
              <a:t>.</a:t>
            </a:r>
          </a:p>
          <a:p>
            <a:pPr marL="742950" lvl="1" indent="-285750">
              <a:spcAft>
                <a:spcPts val="300"/>
              </a:spcAft>
              <a:buFont typeface="Arial" panose="020B0604020202020204" pitchFamily="34" charset="0"/>
              <a:buChar char="•"/>
            </a:pPr>
            <a:r>
              <a:rPr lang="en-US" sz="1600" dirty="0" smtClean="0"/>
              <a:t>Survey questions may include (but are not limited to) whether the </a:t>
            </a:r>
            <a:r>
              <a:rPr lang="en-US" sz="1600" dirty="0"/>
              <a:t>agency utilizes </a:t>
            </a:r>
            <a:r>
              <a:rPr lang="en-US" sz="1600" dirty="0" smtClean="0"/>
              <a:t>WHOIS, how often, </a:t>
            </a:r>
            <a:r>
              <a:rPr lang="en-US" sz="1600" dirty="0"/>
              <a:t>and what they hope to </a:t>
            </a:r>
            <a:r>
              <a:rPr lang="en-US" sz="1600" dirty="0" smtClean="0"/>
              <a:t>accomplish by doing so.</a:t>
            </a:r>
          </a:p>
          <a:p>
            <a:pPr marL="742950" lvl="1" indent="-285750">
              <a:spcAft>
                <a:spcPts val="300"/>
              </a:spcAft>
              <a:buFont typeface="Arial" panose="020B0604020202020204" pitchFamily="34" charset="0"/>
              <a:buChar char="•"/>
            </a:pPr>
            <a:r>
              <a:rPr lang="en-US" sz="1600" dirty="0" smtClean="0"/>
              <a:t>Survey targets include </a:t>
            </a:r>
            <a:r>
              <a:rPr lang="en-US" sz="1600" dirty="0"/>
              <a:t>Law Enforcement/Public Safety  </a:t>
            </a:r>
            <a:r>
              <a:rPr lang="en-US" sz="1600" dirty="0" smtClean="0"/>
              <a:t>Investigators</a:t>
            </a:r>
            <a:r>
              <a:rPr lang="en-US" sz="1600" dirty="0"/>
              <a:t>, </a:t>
            </a:r>
            <a:r>
              <a:rPr lang="en-US" sz="1600" dirty="0" smtClean="0"/>
              <a:t>Analysts </a:t>
            </a:r>
            <a:r>
              <a:rPr lang="en-US" sz="1600" dirty="0"/>
              <a:t>and </a:t>
            </a:r>
            <a:r>
              <a:rPr lang="en-US" sz="1600" dirty="0" smtClean="0"/>
              <a:t>Policy-makers </a:t>
            </a:r>
            <a:r>
              <a:rPr lang="en-US" sz="1600" dirty="0"/>
              <a:t>who </a:t>
            </a:r>
            <a:r>
              <a:rPr lang="en-US" sz="1600" dirty="0" smtClean="0"/>
              <a:t>use </a:t>
            </a:r>
            <a:r>
              <a:rPr lang="en-US" sz="1600" dirty="0"/>
              <a:t>WHOIS </a:t>
            </a:r>
            <a:r>
              <a:rPr lang="en-US" sz="1600" dirty="0" smtClean="0"/>
              <a:t>furtherance </a:t>
            </a:r>
            <a:r>
              <a:rPr lang="en-US" sz="1600" dirty="0"/>
              <a:t>of their assigned duties and </a:t>
            </a:r>
            <a:r>
              <a:rPr lang="en-US" sz="1600" dirty="0" smtClean="0"/>
              <a:t>tasks.</a:t>
            </a:r>
          </a:p>
          <a:p>
            <a:pPr marL="742950" lvl="1" indent="-285750">
              <a:spcAft>
                <a:spcPts val="300"/>
              </a:spcAft>
              <a:buFont typeface="Arial" panose="020B0604020202020204" pitchFamily="34" charset="0"/>
              <a:buChar char="•"/>
            </a:pPr>
            <a:r>
              <a:rPr lang="en-US" sz="1600" dirty="0" smtClean="0"/>
              <a:t>Survey results </a:t>
            </a:r>
            <a:r>
              <a:rPr lang="en-US" sz="1600" dirty="0"/>
              <a:t>will not only provide insight concerning participants usage of WHOIS, but it will also show means utilized if WHOIS is no longer </a:t>
            </a:r>
            <a:r>
              <a:rPr lang="en-US" sz="1600" dirty="0" smtClean="0"/>
              <a:t>available.</a:t>
            </a:r>
          </a:p>
          <a:p>
            <a:pPr marL="742950" lvl="1" indent="-285750">
              <a:spcAft>
                <a:spcPts val="300"/>
              </a:spcAft>
              <a:buFont typeface="Arial" panose="020B0604020202020204" pitchFamily="34" charset="0"/>
              <a:buChar char="•"/>
            </a:pPr>
            <a:r>
              <a:rPr lang="en-US" sz="1600" dirty="0" smtClean="0">
                <a:solidFill>
                  <a:srgbClr val="FF0000"/>
                </a:solidFill>
              </a:rPr>
              <a:t>[ Subgroup has drafted a 25-question survey, but is continuing to refine it. ]</a:t>
            </a:r>
            <a:endParaRPr lang="en-US" sz="1700" dirty="0" smtClean="0">
              <a:solidFill>
                <a:srgbClr val="FF0000"/>
              </a:solidFill>
            </a:endParaRPr>
          </a:p>
        </p:txBody>
      </p:sp>
    </p:spTree>
    <p:extLst>
      <p:ext uri="{BB962C8B-B14F-4D97-AF65-F5344CB8AC3E}">
        <p14:creationId xmlns:p14="http://schemas.microsoft.com/office/powerpoint/2010/main" val="273437960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9302</TotalTime>
  <Words>225</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ICANNPPT_Arial_4x3_June 2017_potx</vt:lpstr>
      <vt:lpstr>Objective 3: Law Enforcement Needs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596</cp:revision>
  <cp:lastPrinted>2018-05-23T15:26:47Z</cp:lastPrinted>
  <dcterms:created xsi:type="dcterms:W3CDTF">2017-05-30T19:34:16Z</dcterms:created>
  <dcterms:modified xsi:type="dcterms:W3CDTF">2018-06-26T22:45:52Z</dcterms:modified>
</cp:coreProperties>
</file>