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handoutMasterIdLst>
    <p:handoutMasterId r:id="rId17"/>
  </p:handoutMasterIdLst>
  <p:sldIdLst>
    <p:sldId id="538" r:id="rId2"/>
    <p:sldId id="398" r:id="rId3"/>
    <p:sldId id="540" r:id="rId4"/>
    <p:sldId id="541" r:id="rId5"/>
    <p:sldId id="542" r:id="rId6"/>
    <p:sldId id="543" r:id="rId7"/>
    <p:sldId id="544" r:id="rId8"/>
    <p:sldId id="545" r:id="rId9"/>
    <p:sldId id="546" r:id="rId10"/>
    <p:sldId id="547" r:id="rId11"/>
    <p:sldId id="548" r:id="rId12"/>
    <p:sldId id="549" r:id="rId13"/>
    <p:sldId id="550" r:id="rId14"/>
    <p:sldId id="551"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1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elle Howell" initials="MH" lastIdx="7"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EDEDE"/>
    <a:srgbClr val="002B49"/>
    <a:srgbClr val="9C240F"/>
    <a:srgbClr val="CB460F"/>
    <a:srgbClr val="FA5B36"/>
    <a:srgbClr val="0E4B91"/>
    <a:srgbClr val="18548A"/>
    <a:srgbClr val="15538C"/>
    <a:srgbClr val="0B2F49"/>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52" autoAdjust="0"/>
    <p:restoredTop sz="94088" autoAdjust="0"/>
  </p:normalViewPr>
  <p:slideViewPr>
    <p:cSldViewPr snapToGrid="0" snapToObjects="1">
      <p:cViewPr>
        <p:scale>
          <a:sx n="119" d="100"/>
          <a:sy n="119" d="100"/>
        </p:scale>
        <p:origin x="1552" y="144"/>
      </p:cViewPr>
      <p:guideLst>
        <p:guide orient="horz" pos="1416"/>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8F13CC-A6A6-524A-A0F8-DAB9B298E3B6}" type="datetimeFigureOut">
              <a:rPr lang="en-US" smtClean="0"/>
              <a:t>12/5/18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7CED518-EFD6-E34B-989E-6B6564A75595}" type="slidenum">
              <a:rPr lang="en-US" smtClean="0"/>
              <a:t>‹#›</a:t>
            </a:fld>
            <a:endParaRPr lang="en-US"/>
          </a:p>
        </p:txBody>
      </p:sp>
    </p:spTree>
    <p:extLst>
      <p:ext uri="{BB962C8B-B14F-4D97-AF65-F5344CB8AC3E}">
        <p14:creationId xmlns:p14="http://schemas.microsoft.com/office/powerpoint/2010/main" val="23140004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A614CD-FA73-DF49-AA13-A5EF746D725A}" type="datetimeFigureOut">
              <a:rPr lang="en-US" smtClean="0"/>
              <a:t>12/5/18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2FF9-4628-B146-9948-95257A430692}" type="slidenum">
              <a:rPr lang="en-US" smtClean="0"/>
              <a:t>‹#›</a:t>
            </a:fld>
            <a:endParaRPr lang="en-US"/>
          </a:p>
        </p:txBody>
      </p:sp>
    </p:spTree>
    <p:extLst>
      <p:ext uri="{BB962C8B-B14F-4D97-AF65-F5344CB8AC3E}">
        <p14:creationId xmlns:p14="http://schemas.microsoft.com/office/powerpoint/2010/main" val="215689949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hyperlink" Target="facebook.com/icannorg" TargetMode="External"/><Relationship Id="rId18" Type="http://schemas.openxmlformats.org/officeDocument/2006/relationships/hyperlink" Target="https://soundcloud.com/icann" TargetMode="External"/><Relationship Id="rId3" Type="http://schemas.openxmlformats.org/officeDocument/2006/relationships/hyperlink" Target="https://www.flickr.com/photos/icann" TargetMode="External"/><Relationship Id="rId21" Type="http://schemas.openxmlformats.org/officeDocument/2006/relationships/hyperlink" Target="https://www.instagram.com/icannorg" TargetMode="External"/><Relationship Id="rId7" Type="http://schemas.openxmlformats.org/officeDocument/2006/relationships/hyperlink" Target="linkedin.com/company/icann" TargetMode="External"/><Relationship Id="rId12" Type="http://schemas.openxmlformats.org/officeDocument/2006/relationships/hyperlink" Target="https://www.facebook.com/icannorg" TargetMode="External"/><Relationship Id="rId17" Type="http://schemas.openxmlformats.org/officeDocument/2006/relationships/hyperlink" Target="https://www.youtube.com/user/ICANNnews" TargetMode="External"/><Relationship Id="rId2" Type="http://schemas.openxmlformats.org/officeDocument/2006/relationships/image" Target="../media/image20.emf"/><Relationship Id="rId16" Type="http://schemas.openxmlformats.org/officeDocument/2006/relationships/image" Target="../media/image25.png"/><Relationship Id="rId20" Type="http://schemas.openxmlformats.org/officeDocument/2006/relationships/hyperlink" Target="https://www.slideshare.net/icannpresentations" TargetMode="External"/><Relationship Id="rId1" Type="http://schemas.openxmlformats.org/officeDocument/2006/relationships/slideMaster" Target="../slideMasters/slideMaster1.xml"/><Relationship Id="rId6" Type="http://schemas.openxmlformats.org/officeDocument/2006/relationships/hyperlink" Target="https://www.linkedin.com/company/icann" TargetMode="External"/><Relationship Id="rId11" Type="http://schemas.openxmlformats.org/officeDocument/2006/relationships/image" Target="../media/image23.png"/><Relationship Id="rId5" Type="http://schemas.openxmlformats.org/officeDocument/2006/relationships/image" Target="../media/image21.png"/><Relationship Id="rId15" Type="http://schemas.openxmlformats.org/officeDocument/2006/relationships/hyperlink" Target="youtube.com/user/ICANNnews" TargetMode="External"/><Relationship Id="rId10" Type="http://schemas.openxmlformats.org/officeDocument/2006/relationships/hyperlink" Target="twitter.com/icann" TargetMode="External"/><Relationship Id="rId19" Type="http://schemas.openxmlformats.org/officeDocument/2006/relationships/image" Target="../media/image26.png"/><Relationship Id="rId4" Type="http://schemas.openxmlformats.org/officeDocument/2006/relationships/hyperlink" Target="flickr.com/photos/icann" TargetMode="External"/><Relationship Id="rId9" Type="http://schemas.openxmlformats.org/officeDocument/2006/relationships/hyperlink" Target="https://www.twitter.com/icann" TargetMode="External"/><Relationship Id="rId14" Type="http://schemas.openxmlformats.org/officeDocument/2006/relationships/image" Target="../media/image24.png"/><Relationship Id="rId22" Type="http://schemas.openxmlformats.org/officeDocument/2006/relationships/image" Target="../media/image27.tiff"/></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emf"/><Relationship Id="rId1" Type="http://schemas.openxmlformats.org/officeDocument/2006/relationships/slideMaster" Target="../slideMasters/slideMaster1.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6" name="Content Placeholder 5"/>
          <p:cNvSpPr>
            <a:spLocks noGrp="1"/>
          </p:cNvSpPr>
          <p:nvPr>
            <p:ph sz="quarter" idx="10" hasCustomPrompt="1"/>
          </p:nvPr>
        </p:nvSpPr>
        <p:spPr>
          <a:xfrm>
            <a:off x="609600" y="1470212"/>
            <a:ext cx="7907338" cy="4571813"/>
          </a:xfrm>
          <a:prstGeom prst="rect">
            <a:avLst/>
          </a:prstGeom>
        </p:spPr>
        <p:txBody>
          <a:bodyPr lIns="0" tIns="0" rIns="0" bIns="0">
            <a:normAutofit/>
          </a:bodyPr>
          <a:lstStyle>
            <a:lvl1pPr marL="342900" indent="-342900">
              <a:spcBef>
                <a:spcPts val="2000"/>
              </a:spcBef>
              <a:spcAft>
                <a:spcPts val="0"/>
              </a:spcAft>
              <a:buClr>
                <a:srgbClr val="000000"/>
              </a:buClr>
              <a:buSzPct val="75000"/>
              <a:buFont typeface="Wingdings" panose="05000000000000000000" pitchFamily="2" charset="2"/>
              <a:buChar char=""/>
              <a:defRPr sz="1900">
                <a:solidFill>
                  <a:srgbClr val="000000"/>
                </a:solidFill>
              </a:defRPr>
            </a:lvl1pPr>
            <a:lvl2pPr marL="798513" indent="-341313">
              <a:spcBef>
                <a:spcPts val="500"/>
              </a:spcBef>
              <a:buSzPct val="75000"/>
              <a:buFont typeface="Wingdings" panose="05000000000000000000" pitchFamily="2" charset="2"/>
              <a:buChar char=""/>
              <a:defRPr sz="1900">
                <a:solidFill>
                  <a:srgbClr val="000000"/>
                </a:solidFill>
              </a:defRPr>
            </a:lvl2pPr>
            <a:lvl3pPr marL="1255713" indent="-341313">
              <a:spcBef>
                <a:spcPts val="500"/>
              </a:spcBef>
              <a:buFont typeface="Arial" panose="020B0604020202020204" pitchFamily="34" charset="0"/>
              <a:buChar char="•"/>
              <a:defRPr sz="1900">
                <a:solidFill>
                  <a:srgbClr val="000000"/>
                </a:solidFill>
              </a:defRPr>
            </a:lvl3pPr>
            <a:lvl4pPr>
              <a:defRPr sz="1900">
                <a:solidFill>
                  <a:srgbClr val="000000"/>
                </a:solidFill>
              </a:defRPr>
            </a:lvl4pPr>
            <a:lvl5pPr>
              <a:defRPr sz="1900">
                <a:solidFill>
                  <a:srgbClr val="000000"/>
                </a:solidFill>
              </a:defRPr>
            </a:lvl5pPr>
          </a:lstStyle>
          <a:p>
            <a:pPr lvl="0"/>
            <a:r>
              <a:rPr lang="en-US" dirty="0"/>
              <a:t>Place text here</a:t>
            </a:r>
          </a:p>
          <a:p>
            <a:pPr lvl="1"/>
            <a:r>
              <a:rPr lang="en-US" dirty="0"/>
              <a:t>Second level bullet</a:t>
            </a:r>
          </a:p>
          <a:p>
            <a:pPr lvl="2"/>
            <a:r>
              <a:rPr lang="en-US" dirty="0"/>
              <a:t>Third level bullet</a:t>
            </a:r>
          </a:p>
        </p:txBody>
      </p:sp>
    </p:spTree>
    <p:extLst>
      <p:ext uri="{BB962C8B-B14F-4D97-AF65-F5344CB8AC3E}">
        <p14:creationId xmlns:p14="http://schemas.microsoft.com/office/powerpoint/2010/main" val="721309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lternate Background 1">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Rectangle 14"/>
          <p:cNvSpPr/>
          <p:nvPr userDrawn="1"/>
        </p:nvSpPr>
        <p:spPr>
          <a:xfrm>
            <a:off x="2422" y="749729"/>
            <a:ext cx="9144000" cy="5346700"/>
          </a:xfrm>
          <a:prstGeom prst="rect">
            <a:avLst/>
          </a:prstGeom>
          <a:gradFill>
            <a:gsLst>
              <a:gs pos="0">
                <a:schemeClr val="bg1">
                  <a:alpha val="75000"/>
                </a:schemeClr>
              </a:gs>
              <a:gs pos="69000">
                <a:schemeClr val="tx2">
                  <a:lumMod val="20000"/>
                  <a:lumOff val="80000"/>
                  <a:alpha val="62000"/>
                </a:schemeClr>
              </a:gs>
              <a:gs pos="24000">
                <a:schemeClr val="tx2">
                  <a:lumMod val="20000"/>
                  <a:lumOff val="80000"/>
                  <a:alpha val="45000"/>
                </a:schemeClr>
              </a:gs>
              <a:gs pos="100000">
                <a:schemeClr val="bg1"/>
              </a:gs>
            </a:gsLst>
            <a:lin ang="5400000" scaled="1"/>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305372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lternate Background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7" name="Oval 16"/>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34" name="Oval 33"/>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0" name="Straight Connector 39"/>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42" name="Oval 41"/>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3" name="Straight Connector 42"/>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5" name="Title 1"/>
          <p:cNvSpPr>
            <a:spLocks noGrp="1"/>
          </p:cNvSpPr>
          <p:nvPr userDrawn="1">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716971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lternate Background 3">
    <p:spTree>
      <p:nvGrpSpPr>
        <p:cNvPr id="1" name=""/>
        <p:cNvGrpSpPr/>
        <p:nvPr/>
      </p:nvGrpSpPr>
      <p:grpSpPr>
        <a:xfrm>
          <a:off x="0" y="0"/>
          <a:ext cx="0" cy="0"/>
          <a:chOff x="0" y="0"/>
          <a:chExt cx="0" cy="0"/>
        </a:xfrm>
      </p:grpSpPr>
      <p:pic>
        <p:nvPicPr>
          <p:cNvPr id="21" name="Picture 20"/>
          <p:cNvPicPr>
            <a:picLocks/>
          </p:cNvPicPr>
          <p:nvPr userDrawn="1"/>
        </p:nvPicPr>
        <p:blipFill>
          <a:blip r:embed="rId2" cstate="email">
            <a:extLst>
              <a:ext uri="{28A0092B-C50C-407E-A947-70E740481C1C}">
                <a14:useLocalDpi xmlns:a14="http://schemas.microsoft.com/office/drawing/2010/main"/>
              </a:ext>
            </a:extLst>
          </a:blip>
          <a:stretch>
            <a:fillRect/>
          </a:stretch>
        </p:blipFill>
        <p:spPr>
          <a:xfrm>
            <a:off x="2582" y="608083"/>
            <a:ext cx="9141417" cy="5719111"/>
          </a:xfrm>
          <a:prstGeom prst="rect">
            <a:avLst/>
          </a:prstGeom>
        </p:spPr>
      </p:pic>
      <p:pic>
        <p:nvPicPr>
          <p:cNvPr id="24" name="Picture 2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374904" y="46179"/>
            <a:ext cx="8012951" cy="450663"/>
          </a:xfrm>
          <a:prstGeom prst="rect">
            <a:avLst/>
          </a:prstGeom>
        </p:spPr>
        <p:txBody>
          <a:bodyPr lIns="0" tIns="0" rIns="0" bIns="0">
            <a:normAutofit/>
          </a:bodyPr>
          <a:lstStyle>
            <a:lvl1pPr>
              <a:defRPr>
                <a:latin typeface="+mj-lt"/>
              </a:defRPr>
            </a:lvl1pPr>
          </a:lstStyle>
          <a:p>
            <a:r>
              <a:rPr lang="en-US"/>
              <a:t>Click to edit Master title style</a:t>
            </a:r>
            <a:endParaRPr lang="en-US" dirty="0"/>
          </a:p>
        </p:txBody>
      </p:sp>
      <p:sp>
        <p:nvSpPr>
          <p:cNvPr id="1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2404070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1.1">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24754"/>
            <a:ext cx="7932000" cy="1768314"/>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27926"/>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083083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genda 1.2">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833718"/>
            <a:ext cx="7932000" cy="1759349"/>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948699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genda 1.3">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88894"/>
            <a:ext cx="7932000" cy="1804173"/>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757735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Agenda 1.4">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3433417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Agenda 1.5">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97860"/>
            <a:ext cx="7932000" cy="1795208"/>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158599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Agenda 1.6">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6"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 name="Straight Connector 31"/>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4" name="Oval 13"/>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264975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21" name="Straight Connector 20"/>
          <p:cNvCxnSpPr>
            <a:endCxn id="22" idx="0"/>
          </p:cNvCxnSpPr>
          <p:nvPr userDrawn="1"/>
        </p:nvCxnSpPr>
        <p:spPr>
          <a:xfrm flipV="1">
            <a:off x="418349" y="2734410"/>
            <a:ext cx="0" cy="35444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2" name="Arc 21"/>
          <p:cNvSpPr/>
          <p:nvPr userDrawn="1"/>
        </p:nvSpPr>
        <p:spPr>
          <a:xfrm rot="16200000">
            <a:off x="418349" y="2673528"/>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23" name="Straight Connector 22"/>
          <p:cNvCxnSpPr/>
          <p:nvPr userDrawn="1"/>
        </p:nvCxnSpPr>
        <p:spPr>
          <a:xfrm flipH="1">
            <a:off x="479233" y="2673528"/>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584938" y="770966"/>
            <a:ext cx="7932000" cy="1822102"/>
          </a:xfrm>
          <a:prstGeom prst="rect">
            <a:avLst/>
          </a:prstGeom>
        </p:spPr>
        <p:txBody>
          <a:bodyPr anchor="b" anchorCtr="0">
            <a:normAutofit/>
          </a:bodyPr>
          <a:lstStyle>
            <a:lvl1pPr>
              <a:spcBef>
                <a:spcPts val="0"/>
              </a:spcBef>
              <a:defRPr>
                <a:solidFill>
                  <a:schemeClr val="bg1"/>
                </a:solidFill>
                <a:latin typeface="+mj-lt"/>
              </a:defRPr>
            </a:lvl1pPr>
          </a:lstStyle>
          <a:p>
            <a:r>
              <a:rPr lang="en-US" dirty="0"/>
              <a:t>Name of Agenda Item</a:t>
            </a:r>
          </a:p>
        </p:txBody>
      </p:sp>
      <p:pic>
        <p:nvPicPr>
          <p:cNvPr id="27" name="Picture 2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Text Placeholder 3"/>
          <p:cNvSpPr>
            <a:spLocks noGrp="1"/>
          </p:cNvSpPr>
          <p:nvPr>
            <p:ph type="body" sz="quarter" idx="11" hasCustomPrompt="1"/>
          </p:nvPr>
        </p:nvSpPr>
        <p:spPr>
          <a:xfrm>
            <a:off x="600074" y="2765533"/>
            <a:ext cx="7907338" cy="914400"/>
          </a:xfrm>
          <a:prstGeom prst="rect">
            <a:avLst/>
          </a:prstGeom>
        </p:spPr>
        <p:txBody>
          <a:bodyPr>
            <a:normAutofit/>
          </a:bodyPr>
          <a:lstStyle>
            <a:lvl1pPr marL="0" indent="0">
              <a:spcBef>
                <a:spcPts val="0"/>
              </a:spcBef>
              <a:buFontTx/>
              <a:buNone/>
              <a:defRPr sz="2400" baseline="0">
                <a:solidFill>
                  <a:schemeClr val="bg1"/>
                </a:solidFill>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en-US" dirty="0"/>
              <a:t>Agenda Item #</a:t>
            </a:r>
          </a:p>
        </p:txBody>
      </p:sp>
    </p:spTree>
    <p:extLst>
      <p:ext uri="{BB962C8B-B14F-4D97-AF65-F5344CB8AC3E}">
        <p14:creationId xmlns:p14="http://schemas.microsoft.com/office/powerpoint/2010/main" val="23844637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Divider 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498837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1 Whit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610726" y="0"/>
            <a:ext cx="7744845"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6" y="3562904"/>
            <a:ext cx="7744845"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6" y="4252817"/>
            <a:ext cx="7744845"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9" name="Text Placeholder 4"/>
          <p:cNvSpPr>
            <a:spLocks noGrp="1"/>
          </p:cNvSpPr>
          <p:nvPr>
            <p:ph type="body" sz="quarter" idx="12" hasCustomPrompt="1"/>
          </p:nvPr>
        </p:nvSpPr>
        <p:spPr>
          <a:xfrm>
            <a:off x="610726" y="4553317"/>
            <a:ext cx="7744845"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36999" y="5507609"/>
            <a:ext cx="1189827" cy="949200"/>
          </a:xfrm>
          <a:prstGeom prst="rect">
            <a:avLst/>
          </a:prstGeom>
        </p:spPr>
      </p:pic>
      <p:sp>
        <p:nvSpPr>
          <p:cNvPr id="11" name="Text Placeholder 4"/>
          <p:cNvSpPr>
            <a:spLocks noGrp="1"/>
          </p:cNvSpPr>
          <p:nvPr>
            <p:ph type="body" sz="quarter" idx="13" hasCustomPrompt="1"/>
          </p:nvPr>
        </p:nvSpPr>
        <p:spPr>
          <a:xfrm>
            <a:off x="610726" y="2854692"/>
            <a:ext cx="7744845"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26480240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genda Divider 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6130006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genda Divider 3">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387118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Divider 4">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userDrawn="1"/>
        </p:nvSpPr>
        <p:spPr>
          <a:xfrm>
            <a:off x="0" y="6320547"/>
            <a:ext cx="9144000" cy="53745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cxnSp>
        <p:nvCxnSpPr>
          <p:cNvPr id="25" name="Straight Connector 24"/>
          <p:cNvCxnSpPr/>
          <p:nvPr userDrawn="1"/>
        </p:nvCxnSpPr>
        <p:spPr>
          <a:xfrm>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3"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4" name="Text Placeholder 3"/>
          <p:cNvSpPr>
            <a:spLocks noGrp="1"/>
          </p:cNvSpPr>
          <p:nvPr>
            <p:ph type="body" sz="quarter" idx="15" hasCustomPrompt="1"/>
          </p:nvPr>
        </p:nvSpPr>
        <p:spPr>
          <a:xfrm>
            <a:off x="573740" y="3030398"/>
            <a:ext cx="6247234" cy="1783649"/>
          </a:xfrm>
          <a:prstGeom prst="rect">
            <a:avLst/>
          </a:prstGeom>
        </p:spPr>
        <p:txBody>
          <a:bodyPr>
            <a:normAutofit/>
          </a:bodyPr>
          <a:lstStyle>
            <a:lvl1pPr marL="0" indent="0">
              <a:spcBef>
                <a:spcPts val="0"/>
              </a:spcBef>
              <a:buFontTx/>
              <a:buNone/>
              <a:defRPr sz="3500">
                <a:solidFill>
                  <a:schemeClr val="bg1"/>
                </a:solidFill>
                <a:latin typeface="+mj-lt"/>
              </a:defRPr>
            </a:lvl1pPr>
            <a:lvl2pPr marL="457200" indent="0">
              <a:buFontTx/>
              <a:buNone/>
              <a:defRPr>
                <a:solidFill>
                  <a:schemeClr val="bg2">
                    <a:lumMod val="90000"/>
                  </a:schemeClr>
                </a:solidFill>
              </a:defRPr>
            </a:lvl2pPr>
            <a:lvl3pPr marL="914400" indent="0">
              <a:buFontTx/>
              <a:buNone/>
              <a:defRPr>
                <a:solidFill>
                  <a:schemeClr val="bg2">
                    <a:lumMod val="90000"/>
                  </a:schemeClr>
                </a:solidFill>
              </a:defRPr>
            </a:lvl3pPr>
            <a:lvl4pPr marL="1371600" indent="0">
              <a:buFontTx/>
              <a:buNone/>
              <a:defRPr>
                <a:solidFill>
                  <a:schemeClr val="bg2">
                    <a:lumMod val="90000"/>
                  </a:schemeClr>
                </a:solidFill>
              </a:defRPr>
            </a:lvl4pPr>
            <a:lvl5pPr marL="1828800" indent="0">
              <a:buFontTx/>
              <a:buNone/>
              <a:defRPr>
                <a:solidFill>
                  <a:schemeClr val="bg2">
                    <a:lumMod val="90000"/>
                  </a:schemeClr>
                </a:solidFill>
              </a:defRPr>
            </a:lvl5pPr>
          </a:lstStyle>
          <a:p>
            <a:pPr lvl="0"/>
            <a:r>
              <a:rPr lang="en-US" dirty="0"/>
              <a:t>Section Divider</a:t>
            </a:r>
          </a:p>
        </p:txBody>
      </p:sp>
      <p:sp>
        <p:nvSpPr>
          <p:cNvPr id="9" name="Title 8"/>
          <p:cNvSpPr>
            <a:spLocks noGrp="1"/>
          </p:cNvSpPr>
          <p:nvPr>
            <p:ph type="title" hasCustomPrompt="1"/>
          </p:nvPr>
        </p:nvSpPr>
        <p:spPr>
          <a:xfrm>
            <a:off x="564637" y="1308847"/>
            <a:ext cx="6256337" cy="1701535"/>
          </a:xfrm>
          <a:prstGeom prst="rect">
            <a:avLst/>
          </a:prstGeom>
        </p:spPr>
        <p:txBody>
          <a:bodyPr anchor="b" anchorCtr="0">
            <a:normAutofit/>
          </a:bodyPr>
          <a:lstStyle>
            <a:lvl1pPr>
              <a:spcBef>
                <a:spcPts val="0"/>
              </a:spcBef>
              <a:defRPr sz="3500" baseline="0">
                <a:solidFill>
                  <a:schemeClr val="bg1"/>
                </a:solidFill>
                <a:latin typeface="+mj-lt"/>
              </a:defRPr>
            </a:lvl1pPr>
          </a:lstStyle>
          <a:p>
            <a:r>
              <a:rPr lang="en-US" dirty="0"/>
              <a:t>Name of Agenda Item</a:t>
            </a:r>
          </a:p>
        </p:txBody>
      </p:sp>
    </p:spTree>
    <p:extLst>
      <p:ext uri="{BB962C8B-B14F-4D97-AF65-F5344CB8AC3E}">
        <p14:creationId xmlns:p14="http://schemas.microsoft.com/office/powerpoint/2010/main" val="26239424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1">
    <p:spTree>
      <p:nvGrpSpPr>
        <p:cNvPr id="1" name=""/>
        <p:cNvGrpSpPr/>
        <p:nvPr/>
      </p:nvGrpSpPr>
      <p:grpSpPr>
        <a:xfrm>
          <a:off x="0" y="0"/>
          <a:ext cx="0" cy="0"/>
          <a:chOff x="0" y="0"/>
          <a:chExt cx="0" cy="0"/>
        </a:xfrm>
      </p:grpSpPr>
      <p:pic>
        <p:nvPicPr>
          <p:cNvPr id="52" name="Picture 5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 name="Title 4"/>
          <p:cNvSpPr>
            <a:spLocks noGrp="1"/>
          </p:cNvSpPr>
          <p:nvPr>
            <p:ph type="title" hasCustomPrompt="1"/>
          </p:nvPr>
        </p:nvSpPr>
        <p:spPr>
          <a:xfrm>
            <a:off x="374904" y="42394"/>
            <a:ext cx="7886700" cy="531346"/>
          </a:xfrm>
          <a:prstGeom prst="rect">
            <a:avLst/>
          </a:prstGeom>
        </p:spPr>
        <p:txBody>
          <a:bodyPr lIns="0" tIns="45720" rIns="0" bIns="45720">
            <a:normAutofit/>
          </a:bodyPr>
          <a:lstStyle>
            <a:lvl1pPr>
              <a:defRPr>
                <a:solidFill>
                  <a:schemeClr val="bg1"/>
                </a:solidFill>
                <a:latin typeface="+mj-lt"/>
              </a:defRPr>
            </a:lvl1pPr>
          </a:lstStyle>
          <a:p>
            <a:r>
              <a:rPr lang="en-US" dirty="0"/>
              <a:t>Presenters Section Divider</a:t>
            </a:r>
          </a:p>
        </p:txBody>
      </p:sp>
      <p:sp>
        <p:nvSpPr>
          <p:cNvPr id="7"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6"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7"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50"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93322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2">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6663251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3">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9882300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4">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3827145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5">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152553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6">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03872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7">
    <p:spTree>
      <p:nvGrpSpPr>
        <p:cNvPr id="1" name=""/>
        <p:cNvGrpSpPr/>
        <p:nvPr/>
      </p:nvGrpSpPr>
      <p:grpSpPr>
        <a:xfrm>
          <a:off x="0" y="0"/>
          <a:ext cx="0" cy="0"/>
          <a:chOff x="0" y="0"/>
          <a:chExt cx="0" cy="0"/>
        </a:xfrm>
      </p:grpSpPr>
      <p:pic>
        <p:nvPicPr>
          <p:cNvPr id="32" name="Picture 3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3"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4"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891085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1 Blue">
    <p:spTree>
      <p:nvGrpSpPr>
        <p:cNvPr id="1" name=""/>
        <p:cNvGrpSpPr/>
        <p:nvPr/>
      </p:nvGrpSpPr>
      <p:grpSpPr>
        <a:xfrm>
          <a:off x="0" y="0"/>
          <a:ext cx="0" cy="0"/>
          <a:chOff x="0" y="0"/>
          <a:chExt cx="0" cy="0"/>
        </a:xfrm>
      </p:grpSpPr>
      <p:sp>
        <p:nvSpPr>
          <p:cNvPr id="11" name="Rectangle 10"/>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itle 2"/>
          <p:cNvSpPr>
            <a:spLocks noGrp="1"/>
          </p:cNvSpPr>
          <p:nvPr>
            <p:ph type="title" hasCustomPrompt="1"/>
          </p:nvPr>
        </p:nvSpPr>
        <p:spPr>
          <a:xfrm>
            <a:off x="610724" y="0"/>
            <a:ext cx="7744845"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5" name="Text Placeholder 4"/>
          <p:cNvSpPr>
            <a:spLocks noGrp="1"/>
          </p:cNvSpPr>
          <p:nvPr>
            <p:ph type="body" sz="quarter" idx="10" hasCustomPrompt="1"/>
          </p:nvPr>
        </p:nvSpPr>
        <p:spPr>
          <a:xfrm>
            <a:off x="610724" y="3562904"/>
            <a:ext cx="7744845"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7" name="Text Placeholder 4"/>
          <p:cNvSpPr>
            <a:spLocks noGrp="1"/>
          </p:cNvSpPr>
          <p:nvPr>
            <p:ph type="body" sz="quarter" idx="11" hasCustomPrompt="1"/>
          </p:nvPr>
        </p:nvSpPr>
        <p:spPr>
          <a:xfrm>
            <a:off x="610724" y="4252817"/>
            <a:ext cx="7744845"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9" name="Text Placeholder 4"/>
          <p:cNvSpPr>
            <a:spLocks noGrp="1"/>
          </p:cNvSpPr>
          <p:nvPr>
            <p:ph type="body" sz="quarter" idx="12" hasCustomPrompt="1"/>
          </p:nvPr>
        </p:nvSpPr>
        <p:spPr>
          <a:xfrm>
            <a:off x="610724" y="4544352"/>
            <a:ext cx="7744845"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1992" y="5512926"/>
            <a:ext cx="1193800" cy="952500"/>
          </a:xfrm>
          <a:prstGeom prst="rect">
            <a:avLst/>
          </a:prstGeom>
        </p:spPr>
      </p:pic>
      <p:sp>
        <p:nvSpPr>
          <p:cNvPr id="12" name="Text Placeholder 4"/>
          <p:cNvSpPr>
            <a:spLocks noGrp="1"/>
          </p:cNvSpPr>
          <p:nvPr>
            <p:ph type="body" sz="quarter" idx="13" hasCustomPrompt="1"/>
          </p:nvPr>
        </p:nvSpPr>
        <p:spPr>
          <a:xfrm>
            <a:off x="610724" y="2854692"/>
            <a:ext cx="7744845"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34251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1.8">
    <p:spTree>
      <p:nvGrpSpPr>
        <p:cNvPr id="1" name=""/>
        <p:cNvGrpSpPr/>
        <p:nvPr/>
      </p:nvGrpSpPr>
      <p:grpSpPr>
        <a:xfrm>
          <a:off x="0" y="0"/>
          <a:ext cx="0" cy="0"/>
          <a:chOff x="0" y="0"/>
          <a:chExt cx="0" cy="0"/>
        </a:xfrm>
      </p:grpSpPr>
      <p:pic>
        <p:nvPicPr>
          <p:cNvPr id="38" name="Picture 3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9"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3" name="Picture Placeholder 3"/>
          <p:cNvSpPr>
            <a:spLocks noGrp="1" noChangeAspect="1"/>
          </p:cNvSpPr>
          <p:nvPr>
            <p:ph type="pic" sz="quarter" idx="10" hasCustomPrompt="1"/>
          </p:nvPr>
        </p:nvSpPr>
        <p:spPr>
          <a:xfrm>
            <a:off x="663390" y="113823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4" name="Picture Placeholder 3"/>
          <p:cNvSpPr>
            <a:spLocks noGrp="1" noChangeAspect="1"/>
          </p:cNvSpPr>
          <p:nvPr>
            <p:ph type="pic" sz="quarter" idx="11" hasCustomPrompt="1"/>
          </p:nvPr>
        </p:nvSpPr>
        <p:spPr>
          <a:xfrm>
            <a:off x="663390" y="2949104"/>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a:t>
            </a:r>
          </a:p>
        </p:txBody>
      </p:sp>
      <p:sp>
        <p:nvSpPr>
          <p:cNvPr id="26" name="Text Placeholder 6"/>
          <p:cNvSpPr>
            <a:spLocks noGrp="1"/>
          </p:cNvSpPr>
          <p:nvPr>
            <p:ph type="body" sz="quarter" idx="12" hasCustomPrompt="1"/>
          </p:nvPr>
        </p:nvSpPr>
        <p:spPr>
          <a:xfrm>
            <a:off x="2170502" y="1189268"/>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8" name="Text Placeholder 6"/>
          <p:cNvSpPr>
            <a:spLocks noGrp="1"/>
          </p:cNvSpPr>
          <p:nvPr>
            <p:ph type="body" sz="quarter" idx="14" hasCustomPrompt="1"/>
          </p:nvPr>
        </p:nvSpPr>
        <p:spPr>
          <a:xfrm>
            <a:off x="2170502" y="3000135"/>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29" name="Text Placeholder 8"/>
          <p:cNvSpPr>
            <a:spLocks noGrp="1"/>
          </p:cNvSpPr>
          <p:nvPr>
            <p:ph type="body" sz="quarter" idx="16" hasCustomPrompt="1"/>
          </p:nvPr>
        </p:nvSpPr>
        <p:spPr>
          <a:xfrm>
            <a:off x="2170502" y="1602729"/>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Text Placeholder 8"/>
          <p:cNvSpPr>
            <a:spLocks noGrp="1"/>
          </p:cNvSpPr>
          <p:nvPr>
            <p:ph type="body" sz="quarter" idx="17" hasCustomPrompt="1"/>
          </p:nvPr>
        </p:nvSpPr>
        <p:spPr>
          <a:xfrm>
            <a:off x="2170502" y="3404632"/>
            <a:ext cx="5341922" cy="822098"/>
          </a:xfrm>
          <a:prstGeom prst="rect">
            <a:avLst/>
          </a:prstGeom>
        </p:spPr>
        <p:txBody>
          <a:bodyPr t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2" name="Picture Placeholder 3"/>
          <p:cNvSpPr>
            <a:spLocks noGrp="1" noChangeAspect="1"/>
          </p:cNvSpPr>
          <p:nvPr>
            <p:ph type="pic" sz="quarter" idx="18" hasCustomPrompt="1"/>
          </p:nvPr>
        </p:nvSpPr>
        <p:spPr>
          <a:xfrm>
            <a:off x="663390" y="4758343"/>
            <a:ext cx="1290918" cy="1290917"/>
          </a:xfrm>
          <a:prstGeom prst="flowChartConnector">
            <a:avLst/>
          </a:prstGeom>
          <a:ln w="57150">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33" name="Text Placeholder 6"/>
          <p:cNvSpPr>
            <a:spLocks noGrp="1"/>
          </p:cNvSpPr>
          <p:nvPr>
            <p:ph type="body" sz="quarter" idx="19" hasCustomPrompt="1"/>
          </p:nvPr>
        </p:nvSpPr>
        <p:spPr>
          <a:xfrm>
            <a:off x="2170502" y="4809386"/>
            <a:ext cx="5341922" cy="394877"/>
          </a:xfrm>
          <a:prstGeom prst="rect">
            <a:avLst/>
          </a:prstGeom>
        </p:spPr>
        <p:txBody>
          <a:bodyPr>
            <a:normAutofit/>
          </a:bodyPr>
          <a:lstStyle>
            <a:lvl1pPr marL="0" marR="0" indent="0" algn="l" defTabSz="457200" rtl="0" eaLnBrk="1" fontAlgn="auto" latinLnBrk="0" hangingPunct="1">
              <a:lnSpc>
                <a:spcPct val="100000"/>
              </a:lnSpc>
              <a:spcBef>
                <a:spcPts val="0"/>
              </a:spcBef>
              <a:spcAft>
                <a:spcPts val="0"/>
              </a:spcAft>
              <a:buClrTx/>
              <a:buSzTx/>
              <a:buFont typeface="Arial"/>
              <a:buNone/>
              <a:tabLst/>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First Last Name</a:t>
            </a:r>
          </a:p>
        </p:txBody>
      </p:sp>
      <p:sp>
        <p:nvSpPr>
          <p:cNvPr id="42" name="Text Placeholder 8"/>
          <p:cNvSpPr>
            <a:spLocks noGrp="1"/>
          </p:cNvSpPr>
          <p:nvPr>
            <p:ph type="body" sz="quarter" idx="20" hasCustomPrompt="1"/>
          </p:nvPr>
        </p:nvSpPr>
        <p:spPr>
          <a:xfrm>
            <a:off x="2170502" y="5213883"/>
            <a:ext cx="5341922" cy="822098"/>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5211577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1">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4"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2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7"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spcBef>
                <a:spcPts val="0"/>
              </a:spcBef>
              <a:defRPr>
                <a:solidFill>
                  <a:schemeClr val="bg1"/>
                </a:solidFill>
                <a:latin typeface="+mj-lt"/>
              </a:defRPr>
            </a:lvl1pPr>
          </a:lstStyle>
          <a:p>
            <a:r>
              <a:rPr lang="en-US" dirty="0"/>
              <a:t>Presenters (option)</a:t>
            </a:r>
          </a:p>
        </p:txBody>
      </p:sp>
      <p:sp>
        <p:nvSpPr>
          <p:cNvPr id="44"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5"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6"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15961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7"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1"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894087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3">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29043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4">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557411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5">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782115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6">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25"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800979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7">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cxnSp>
        <p:nvCxnSpPr>
          <p:cNvPr id="39" name="Straight Connector 38"/>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Arc 39"/>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sp>
        <p:nvSpPr>
          <p:cNvPr id="41"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2"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3"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7"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9"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50"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6281103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2.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28"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31" name="Oval 30"/>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spcBef>
                <a:spcPts val="0"/>
              </a:spcBef>
            </a:pPr>
            <a:endParaRPr lang="en-US"/>
          </a:p>
        </p:txBody>
      </p:sp>
      <p:cxnSp>
        <p:nvCxnSpPr>
          <p:cNvPr id="32" name="Straight Connector 31"/>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4" name="Oval 33"/>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5" name="Straight Connector 34"/>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Oval 35"/>
          <p:cNvSpPr/>
          <p:nvPr userDrawn="1"/>
        </p:nvSpPr>
        <p:spPr>
          <a:xfrm flipH="1">
            <a:off x="8705212" y="1848862"/>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37" name="Straight Connector 36"/>
          <p:cNvCxnSpPr>
            <a:endCxn id="49" idx="0"/>
          </p:cNvCxnSpPr>
          <p:nvPr userDrawn="1"/>
        </p:nvCxnSpPr>
        <p:spPr>
          <a:xfrm flipV="1">
            <a:off x="418349" y="1933515"/>
            <a:ext cx="0" cy="433711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9" name="Arc 48"/>
          <p:cNvSpPr/>
          <p:nvPr userDrawn="1"/>
        </p:nvSpPr>
        <p:spPr>
          <a:xfrm rot="16200000">
            <a:off x="418349" y="1872633"/>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spcBef>
                <a:spcPts val="0"/>
              </a:spcBef>
            </a:pPr>
            <a:endParaRPr lang="en-US"/>
          </a:p>
        </p:txBody>
      </p:sp>
      <p:cxnSp>
        <p:nvCxnSpPr>
          <p:cNvPr id="50" name="Straight Connector 49"/>
          <p:cNvCxnSpPr/>
          <p:nvPr userDrawn="1"/>
        </p:nvCxnSpPr>
        <p:spPr>
          <a:xfrm flipH="1">
            <a:off x="479233" y="1872633"/>
            <a:ext cx="82012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 name="Title 2"/>
          <p:cNvSpPr>
            <a:spLocks noGrp="1"/>
          </p:cNvSpPr>
          <p:nvPr>
            <p:ph type="title" hasCustomPrompt="1"/>
          </p:nvPr>
        </p:nvSpPr>
        <p:spPr>
          <a:xfrm>
            <a:off x="592790" y="490635"/>
            <a:ext cx="7886700" cy="1325563"/>
          </a:xfrm>
          <a:prstGeom prst="rect">
            <a:avLst/>
          </a:prstGeom>
        </p:spPr>
        <p:txBody>
          <a:bodyPr anchor="b" anchorCtr="0">
            <a:normAutofit/>
          </a:bodyPr>
          <a:lstStyle>
            <a:lvl1pPr>
              <a:defRPr>
                <a:solidFill>
                  <a:schemeClr val="bg1"/>
                </a:solidFill>
                <a:latin typeface="+mj-lt"/>
              </a:defRPr>
            </a:lvl1pPr>
          </a:lstStyle>
          <a:p>
            <a:r>
              <a:rPr lang="en-US" dirty="0"/>
              <a:t>Presenters (option)</a:t>
            </a:r>
          </a:p>
        </p:txBody>
      </p:sp>
      <p:sp>
        <p:nvSpPr>
          <p:cNvPr id="39" name="Text Placeholder 6"/>
          <p:cNvSpPr>
            <a:spLocks noGrp="1"/>
          </p:cNvSpPr>
          <p:nvPr>
            <p:ph type="body" sz="quarter" idx="12" hasCustomPrompt="1"/>
          </p:nvPr>
        </p:nvSpPr>
        <p:spPr>
          <a:xfrm>
            <a:off x="1811911" y="208574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0" name="Text Placeholder 6"/>
          <p:cNvSpPr>
            <a:spLocks noGrp="1"/>
          </p:cNvSpPr>
          <p:nvPr>
            <p:ph type="body" sz="quarter" idx="14" hasCustomPrompt="1"/>
          </p:nvPr>
        </p:nvSpPr>
        <p:spPr>
          <a:xfrm>
            <a:off x="1811911" y="3520097"/>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1" name="Text Placeholder 8"/>
          <p:cNvSpPr>
            <a:spLocks noGrp="1"/>
          </p:cNvSpPr>
          <p:nvPr>
            <p:ph type="body" sz="quarter" idx="16" hasCustomPrompt="1"/>
          </p:nvPr>
        </p:nvSpPr>
        <p:spPr>
          <a:xfrm>
            <a:off x="1811911" y="2499208"/>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2" name="Text Placeholder 8"/>
          <p:cNvSpPr>
            <a:spLocks noGrp="1"/>
          </p:cNvSpPr>
          <p:nvPr>
            <p:ph type="body" sz="quarter" idx="17" hasCustomPrompt="1"/>
          </p:nvPr>
        </p:nvSpPr>
        <p:spPr>
          <a:xfrm>
            <a:off x="1811911" y="3924594"/>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4" name="Text Placeholder 6"/>
          <p:cNvSpPr>
            <a:spLocks noGrp="1"/>
          </p:cNvSpPr>
          <p:nvPr>
            <p:ph type="body" sz="quarter" idx="19" hasCustomPrompt="1"/>
          </p:nvPr>
        </p:nvSpPr>
        <p:spPr>
          <a:xfrm>
            <a:off x="1811911" y="4945485"/>
            <a:ext cx="534192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45" name="Text Placeholder 8"/>
          <p:cNvSpPr>
            <a:spLocks noGrp="1"/>
          </p:cNvSpPr>
          <p:nvPr>
            <p:ph type="body" sz="quarter" idx="20" hasCustomPrompt="1"/>
          </p:nvPr>
        </p:nvSpPr>
        <p:spPr>
          <a:xfrm>
            <a:off x="1811911" y="5349982"/>
            <a:ext cx="534192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6" name="Picture Placeholder 3"/>
          <p:cNvSpPr>
            <a:spLocks noGrp="1" noChangeAspect="1"/>
          </p:cNvSpPr>
          <p:nvPr>
            <p:ph type="pic" sz="quarter" idx="10" hasCustomPrompt="1"/>
          </p:nvPr>
        </p:nvSpPr>
        <p:spPr>
          <a:xfrm>
            <a:off x="685304" y="2088493"/>
            <a:ext cx="950976" cy="950976"/>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7" name="Picture Placeholder 3"/>
          <p:cNvSpPr>
            <a:spLocks noGrp="1" noChangeAspect="1"/>
          </p:cNvSpPr>
          <p:nvPr>
            <p:ph type="pic" sz="quarter" idx="11" hasCustomPrompt="1"/>
          </p:nvPr>
        </p:nvSpPr>
        <p:spPr>
          <a:xfrm>
            <a:off x="685803" y="3514161"/>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
        <p:nvSpPr>
          <p:cNvPr id="48" name="Picture Placeholder 3"/>
          <p:cNvSpPr>
            <a:spLocks noGrp="1" noChangeAspect="1"/>
          </p:cNvSpPr>
          <p:nvPr>
            <p:ph type="pic" sz="quarter" idx="18" hasCustomPrompt="1"/>
          </p:nvPr>
        </p:nvSpPr>
        <p:spPr>
          <a:xfrm>
            <a:off x="685803" y="4939549"/>
            <a:ext cx="949979" cy="949978"/>
          </a:xfrm>
          <a:prstGeom prst="flowChartConnector">
            <a:avLst/>
          </a:prstGeom>
          <a:ln w="28575">
            <a:solidFill>
              <a:schemeClr val="bg1"/>
            </a:solidFill>
          </a:ln>
        </p:spPr>
        <p:txBody>
          <a:bodyPr>
            <a:normAutofit/>
          </a:bodyPr>
          <a:lstStyle>
            <a:lvl1pPr marL="0" indent="0">
              <a:spcBef>
                <a:spcPts val="0"/>
              </a:spcBef>
              <a:buNone/>
              <a:defRPr>
                <a:solidFill>
                  <a:schemeClr val="bg1"/>
                </a:solidFill>
              </a:defRPr>
            </a:lvl1pPr>
          </a:lstStyle>
          <a:p>
            <a:r>
              <a:rPr lang="en-US" dirty="0"/>
              <a:t> </a:t>
            </a:r>
          </a:p>
        </p:txBody>
      </p:sp>
    </p:spTree>
    <p:extLst>
      <p:ext uri="{BB962C8B-B14F-4D97-AF65-F5344CB8AC3E}">
        <p14:creationId xmlns:p14="http://schemas.microsoft.com/office/powerpoint/2010/main" val="4001667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1">
    <p:spTree>
      <p:nvGrpSpPr>
        <p:cNvPr id="1" name=""/>
        <p:cNvGrpSpPr/>
        <p:nvPr/>
      </p:nvGrpSpPr>
      <p:grpSpPr>
        <a:xfrm>
          <a:off x="0" y="0"/>
          <a:ext cx="0" cy="0"/>
          <a:chOff x="0" y="0"/>
          <a:chExt cx="0" cy="0"/>
        </a:xfrm>
      </p:grpSpPr>
      <p:pic>
        <p:nvPicPr>
          <p:cNvPr id="27" name="Picture 2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5"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6"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83874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2 White">
    <p:spTree>
      <p:nvGrpSpPr>
        <p:cNvPr id="1" name=""/>
        <p:cNvGrpSpPr/>
        <p:nvPr/>
      </p:nvGrpSpPr>
      <p:grpSpPr>
        <a:xfrm>
          <a:off x="0" y="0"/>
          <a:ext cx="0" cy="0"/>
          <a:chOff x="0" y="0"/>
          <a:chExt cx="0" cy="0"/>
        </a:xfrm>
      </p:grpSpPr>
      <p:sp>
        <p:nvSpPr>
          <p:cNvPr id="14" name="Oval 13"/>
          <p:cNvSpPr/>
          <p:nvPr/>
        </p:nvSpPr>
        <p:spPr>
          <a:xfrm>
            <a:off x="1811695"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5" name="Straight Connector 14"/>
          <p:cNvCxnSpPr/>
          <p:nvPr/>
        </p:nvCxnSpPr>
        <p:spPr>
          <a:xfrm flipH="1">
            <a:off x="0" y="6124511"/>
            <a:ext cx="1790417"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flipH="1">
            <a:off x="1878697" y="6124511"/>
            <a:ext cx="66934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p:nvSpPr>
        <p:spPr>
          <a:xfrm flipH="1">
            <a:off x="8610117" y="6101651"/>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sp>
        <p:nvSpPr>
          <p:cNvPr id="18" name="Oval 17"/>
          <p:cNvSpPr/>
          <p:nvPr/>
        </p:nvSpPr>
        <p:spPr>
          <a:xfrm flipH="1">
            <a:off x="8610117" y="347037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9" name="Straight Connector 18"/>
          <p:cNvCxnSpPr/>
          <p:nvPr/>
        </p:nvCxnSpPr>
        <p:spPr>
          <a:xfrm flipV="1">
            <a:off x="1834554" y="3552825"/>
            <a:ext cx="0" cy="2529961"/>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Arc 19"/>
          <p:cNvSpPr/>
          <p:nvPr/>
        </p:nvSpPr>
        <p:spPr>
          <a:xfrm rot="16200000">
            <a:off x="1834554" y="3494144"/>
            <a:ext cx="121764" cy="121764"/>
          </a:xfrm>
          <a:prstGeom prst="arc">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normAutofit fontScale="25000" lnSpcReduction="20000"/>
          </a:bodyPr>
          <a:lstStyle/>
          <a:p>
            <a:pPr algn="ctr"/>
            <a:endParaRPr lang="en-US"/>
          </a:p>
        </p:txBody>
      </p:sp>
      <p:cxnSp>
        <p:nvCxnSpPr>
          <p:cNvPr id="21" name="Straight Connector 20"/>
          <p:cNvCxnSpPr/>
          <p:nvPr/>
        </p:nvCxnSpPr>
        <p:spPr>
          <a:xfrm flipH="1">
            <a:off x="1895439" y="3494144"/>
            <a:ext cx="6691671"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076" y="4878249"/>
            <a:ext cx="1189829" cy="949200"/>
          </a:xfrm>
          <a:prstGeom prst="rect">
            <a:avLst/>
          </a:prstGeom>
        </p:spPr>
      </p:pic>
      <p:sp>
        <p:nvSpPr>
          <p:cNvPr id="1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accent6">
                    <a:lumMod val="50000"/>
                  </a:schemeClr>
                </a:solidFill>
                <a:latin typeface="+mj-lt"/>
              </a:defRPr>
            </a:lvl1pPr>
          </a:lstStyle>
          <a:p>
            <a:r>
              <a:rPr lang="en-US" dirty="0"/>
              <a:t>Insert title here</a:t>
            </a:r>
            <a:br>
              <a:rPr lang="en-US" dirty="0"/>
            </a:br>
            <a:r>
              <a:rPr lang="en-US" dirty="0"/>
              <a:t>(75 characters maximum)</a:t>
            </a:r>
          </a:p>
        </p:txBody>
      </p:sp>
      <p:sp>
        <p:nvSpPr>
          <p:cNvPr id="1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Name of Presenter</a:t>
            </a:r>
          </a:p>
        </p:txBody>
      </p:sp>
      <p:sp>
        <p:nvSpPr>
          <p:cNvPr id="23"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Event Name</a:t>
            </a:r>
          </a:p>
        </p:txBody>
      </p:sp>
      <p:sp>
        <p:nvSpPr>
          <p:cNvPr id="24"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accent6">
                    <a:lumMod val="50000"/>
                  </a:schemeClr>
                </a:solidFill>
              </a:defRPr>
            </a:lvl1pPr>
          </a:lstStyle>
          <a:p>
            <a:pPr lvl="0"/>
            <a:r>
              <a:rPr lang="en-US" dirty="0"/>
              <a:t>DD Month 2017</a:t>
            </a:r>
          </a:p>
        </p:txBody>
      </p:sp>
      <p:sp>
        <p:nvSpPr>
          <p:cNvPr id="25"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accent6">
                    <a:lumMod val="50000"/>
                  </a:schemeClr>
                </a:solidFill>
              </a:defRPr>
            </a:lvl1pPr>
          </a:lstStyle>
          <a:p>
            <a:pPr lvl="0"/>
            <a:r>
              <a:rPr lang="en-US" dirty="0"/>
              <a:t>Insert subtitle here (75 characters maximum)</a:t>
            </a:r>
          </a:p>
        </p:txBody>
      </p:sp>
    </p:spTree>
    <p:extLst>
      <p:ext uri="{BB962C8B-B14F-4D97-AF65-F5344CB8AC3E}">
        <p14:creationId xmlns:p14="http://schemas.microsoft.com/office/powerpoint/2010/main" val="30166748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2">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967478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3">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25517843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4">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11121399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5">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573882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6">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40150208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7">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31224312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resenters Divider 5.8">
    <p:spTree>
      <p:nvGrpSpPr>
        <p:cNvPr id="1" name=""/>
        <p:cNvGrpSpPr/>
        <p:nvPr/>
      </p:nvGrpSpPr>
      <p:grpSpPr>
        <a:xfrm>
          <a:off x="0" y="0"/>
          <a:ext cx="0" cy="0"/>
          <a:chOff x="0" y="0"/>
          <a:chExt cx="0" cy="0"/>
        </a:xfrm>
      </p:grpSpPr>
      <p:pic>
        <p:nvPicPr>
          <p:cNvPr id="23" name="Picture 2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1"/>
            <a:ext cx="9144000" cy="6858000"/>
          </a:xfrm>
          <a:prstGeom prst="rect">
            <a:avLst/>
          </a:prstGeom>
        </p:spPr>
      </p:pic>
      <p:sp>
        <p:nvSpPr>
          <p:cNvPr id="13" name="Oval 1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p>
        </p:txBody>
      </p:sp>
      <p:cxnSp>
        <p:nvCxnSpPr>
          <p:cNvPr id="14" name="Straight Connector 1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7" name="Oval 16"/>
          <p:cNvSpPr/>
          <p:nvPr userDrawn="1"/>
        </p:nvSpPr>
        <p:spPr>
          <a:xfrm>
            <a:off x="395490"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userDrawn="1"/>
        </p:nvCxnSpPr>
        <p:spPr>
          <a:xfrm flipH="1">
            <a:off x="2422"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flipH="1">
            <a:off x="462491" y="6320547"/>
            <a:ext cx="821795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Oval 19"/>
          <p:cNvSpPr/>
          <p:nvPr userDrawn="1"/>
        </p:nvSpPr>
        <p:spPr>
          <a:xfrm flipH="1">
            <a:off x="8705212" y="6297687"/>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Connector 20"/>
          <p:cNvCxnSpPr/>
          <p:nvPr userDrawn="1"/>
        </p:nvCxnSpPr>
        <p:spPr>
          <a:xfrm>
            <a:off x="8772211" y="6320547"/>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33675" y="6462763"/>
            <a:ext cx="365760" cy="291830"/>
          </a:xfrm>
          <a:prstGeom prst="rect">
            <a:avLst/>
          </a:prstGeom>
        </p:spPr>
      </p:pic>
      <p:sp>
        <p:nvSpPr>
          <p:cNvPr id="5"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bg1"/>
                </a:solidFill>
                <a:latin typeface="+mj-lt"/>
              </a:defRPr>
            </a:lvl1pPr>
          </a:lstStyle>
          <a:p>
            <a:r>
              <a:rPr lang="en-US" dirty="0"/>
              <a:t>Presenters Section Divider (no photo)</a:t>
            </a:r>
          </a:p>
        </p:txBody>
      </p:sp>
      <p:sp>
        <p:nvSpPr>
          <p:cNvPr id="7" name="Text Placeholder 6"/>
          <p:cNvSpPr>
            <a:spLocks noGrp="1"/>
          </p:cNvSpPr>
          <p:nvPr>
            <p:ph type="body" sz="quarter" idx="12" hasCustomPrompt="1"/>
          </p:nvPr>
        </p:nvSpPr>
        <p:spPr>
          <a:xfrm>
            <a:off x="417667" y="131478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30" name="Text Placeholder 6"/>
          <p:cNvSpPr>
            <a:spLocks noGrp="1"/>
          </p:cNvSpPr>
          <p:nvPr>
            <p:ph type="body" sz="quarter" idx="14" hasCustomPrompt="1"/>
          </p:nvPr>
        </p:nvSpPr>
        <p:spPr>
          <a:xfrm>
            <a:off x="417667" y="2784994"/>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9" name="Text Placeholder 8"/>
          <p:cNvSpPr>
            <a:spLocks noGrp="1"/>
          </p:cNvSpPr>
          <p:nvPr>
            <p:ph type="body" sz="quarter" idx="16" hasCustomPrompt="1"/>
          </p:nvPr>
        </p:nvSpPr>
        <p:spPr>
          <a:xfrm>
            <a:off x="417667" y="1728243"/>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48" name="Text Placeholder 8"/>
          <p:cNvSpPr>
            <a:spLocks noGrp="1"/>
          </p:cNvSpPr>
          <p:nvPr>
            <p:ph type="body" sz="quarter" idx="17" hasCustomPrompt="1"/>
          </p:nvPr>
        </p:nvSpPr>
        <p:spPr>
          <a:xfrm>
            <a:off x="417667" y="3189491"/>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
        <p:nvSpPr>
          <p:cNvPr id="31"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rial"/>
                <a:cs typeface="Arial"/>
              </a:rPr>
              <a:t>   | </a:t>
            </a:r>
            <a:fld id="{D43A6F16-D3CF-4F46-B6D9-B3CAB1B87938}" type="slidenum">
              <a:rPr lang="en-US" sz="1200" smtClean="0">
                <a:solidFill>
                  <a:schemeClr val="bg1"/>
                </a:solidFill>
                <a:latin typeface="Arial"/>
                <a:cs typeface="Arial"/>
              </a:rPr>
              <a:pPr algn="l"/>
              <a:t>‹#›</a:t>
            </a:fld>
            <a:endParaRPr lang="en-US" sz="1200" dirty="0">
              <a:solidFill>
                <a:schemeClr val="bg1"/>
              </a:solidFill>
              <a:latin typeface="Arial"/>
              <a:cs typeface="Arial"/>
            </a:endParaRPr>
          </a:p>
        </p:txBody>
      </p:sp>
      <p:sp>
        <p:nvSpPr>
          <p:cNvPr id="24" name="Text Placeholder 6"/>
          <p:cNvSpPr>
            <a:spLocks noGrp="1"/>
          </p:cNvSpPr>
          <p:nvPr>
            <p:ph type="body" sz="quarter" idx="18" hasCustomPrompt="1"/>
          </p:nvPr>
        </p:nvSpPr>
        <p:spPr>
          <a:xfrm>
            <a:off x="417667" y="4228312"/>
            <a:ext cx="7049932" cy="394877"/>
          </a:xfrm>
          <a:prstGeom prst="rect">
            <a:avLst/>
          </a:prstGeom>
        </p:spPr>
        <p:txBody>
          <a:bodyPr>
            <a:normAutofit/>
          </a:bodyPr>
          <a:lstStyle>
            <a:lvl1pPr marL="0" indent="0">
              <a:spcBef>
                <a:spcPts val="0"/>
              </a:spcBef>
              <a:buNone/>
              <a:defRPr sz="2400" b="1">
                <a:solidFill>
                  <a:schemeClr val="bg1"/>
                </a:solidFill>
              </a:defRPr>
            </a:lvl1pPr>
            <a:lvl2pPr marL="0" indent="0">
              <a:spcBef>
                <a:spcPts val="0"/>
              </a:spcBef>
              <a:buNone/>
              <a:defRPr sz="2400"/>
            </a:lvl2pPr>
            <a:lvl3pPr marL="914400" indent="0">
              <a:buNone/>
              <a:defRPr sz="1800"/>
            </a:lvl3pPr>
            <a:lvl4pPr marL="1371600" indent="0">
              <a:buNone/>
              <a:defRPr sz="1600"/>
            </a:lvl4pPr>
            <a:lvl5pPr marL="1828800" indent="0">
              <a:buNone/>
              <a:defRPr sz="1600"/>
            </a:lvl5pPr>
          </a:lstStyle>
          <a:p>
            <a:pPr lvl="0"/>
            <a:r>
              <a:rPr lang="en-US" dirty="0"/>
              <a:t>First Last Name</a:t>
            </a:r>
          </a:p>
        </p:txBody>
      </p:sp>
      <p:sp>
        <p:nvSpPr>
          <p:cNvPr id="25" name="Text Placeholder 8"/>
          <p:cNvSpPr>
            <a:spLocks noGrp="1"/>
          </p:cNvSpPr>
          <p:nvPr>
            <p:ph type="body" sz="quarter" idx="19" hasCustomPrompt="1"/>
          </p:nvPr>
        </p:nvSpPr>
        <p:spPr>
          <a:xfrm>
            <a:off x="417667" y="4632809"/>
            <a:ext cx="7049932" cy="914400"/>
          </a:xfrm>
          <a:prstGeom prst="rect">
            <a:avLst/>
          </a:prstGeom>
        </p:spPr>
        <p:txBody>
          <a:bodyPr tIns="0" bIns="0">
            <a:normAutofit/>
          </a:bodyPr>
          <a:lstStyle>
            <a:lvl1pPr marL="0" indent="0">
              <a:spcBef>
                <a:spcPts val="0"/>
              </a:spcBef>
              <a:buFontTx/>
              <a:buNone/>
              <a:defRPr sz="2400">
                <a:solidFill>
                  <a:schemeClr val="bg1"/>
                </a:solidFill>
              </a:defRPr>
            </a:lvl1pPr>
            <a:lvl2pPr marL="0" indent="0">
              <a:spcBef>
                <a:spcPts val="0"/>
              </a:spcBef>
              <a:buNone/>
              <a:defRPr sz="2400">
                <a:solidFill>
                  <a:schemeClr val="bg1"/>
                </a:solidFill>
              </a:defRPr>
            </a:lvl2pPr>
            <a:lvl3pPr marL="914400" indent="0">
              <a:buNone/>
              <a:defRPr/>
            </a:lvl3pPr>
          </a:lstStyle>
          <a:p>
            <a:pPr lvl="0"/>
            <a:r>
              <a:rPr lang="en-US" dirty="0"/>
              <a:t>Title</a:t>
            </a:r>
            <a:br>
              <a:rPr lang="en-US" dirty="0"/>
            </a:br>
            <a:r>
              <a:rPr lang="en-US" dirty="0" err="1"/>
              <a:t>Title</a:t>
            </a:r>
            <a:r>
              <a:rPr lang="en-US" dirty="0"/>
              <a:t> line 2</a:t>
            </a:r>
          </a:p>
        </p:txBody>
      </p:sp>
    </p:spTree>
    <p:extLst>
      <p:ext uri="{BB962C8B-B14F-4D97-AF65-F5344CB8AC3E}">
        <p14:creationId xmlns:p14="http://schemas.microsoft.com/office/powerpoint/2010/main" val="623868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Engage with ICANN White">
    <p:spTree>
      <p:nvGrpSpPr>
        <p:cNvPr id="1" name=""/>
        <p:cNvGrpSpPr/>
        <p:nvPr/>
      </p:nvGrpSpPr>
      <p:grpSpPr>
        <a:xfrm>
          <a:off x="0" y="0"/>
          <a:ext cx="0" cy="0"/>
          <a:chOff x="0" y="0"/>
          <a:chExt cx="0" cy="0"/>
        </a:xfrm>
      </p:grpSpPr>
      <p:sp>
        <p:nvSpPr>
          <p:cNvPr id="3" name="Rectangle 2"/>
          <p:cNvSpPr/>
          <p:nvPr userDrawn="1"/>
        </p:nvSpPr>
        <p:spPr>
          <a:xfrm>
            <a:off x="2313656" y="685224"/>
            <a:ext cx="6830343" cy="18649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dirty="0">
              <a:solidFill>
                <a:prstClr val="white"/>
              </a:solidFill>
              <a:cs typeface="Arial"/>
            </a:endParaRPr>
          </a:p>
        </p:txBody>
      </p:sp>
      <p:sp>
        <p:nvSpPr>
          <p:cNvPr id="4" name="Text Placeholder 32"/>
          <p:cNvSpPr txBox="1">
            <a:spLocks/>
          </p:cNvSpPr>
          <p:nvPr userDrawn="1"/>
        </p:nvSpPr>
        <p:spPr bwMode="auto">
          <a:xfrm>
            <a:off x="2543489" y="1552703"/>
            <a:ext cx="6600509" cy="3298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a:bodyPr>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2000" dirty="0">
                <a:solidFill>
                  <a:schemeClr val="bg1"/>
                </a:solidFill>
                <a:latin typeface="+mn-lt"/>
                <a:cs typeface="Arial"/>
              </a:rPr>
              <a:t>Visit us at </a:t>
            </a:r>
            <a:r>
              <a:rPr lang="en-US" sz="2000" b="1" dirty="0" err="1">
                <a:solidFill>
                  <a:schemeClr val="bg1"/>
                </a:solidFill>
                <a:latin typeface="+mn-lt"/>
                <a:cs typeface="Arial"/>
              </a:rPr>
              <a:t>icann.org</a:t>
            </a:r>
            <a:endParaRPr lang="en-US" sz="2000" b="1" dirty="0">
              <a:solidFill>
                <a:schemeClr val="bg1"/>
              </a:solidFill>
              <a:latin typeface="+mn-lt"/>
              <a:cs typeface="Arial"/>
            </a:endParaRPr>
          </a:p>
        </p:txBody>
      </p:sp>
      <p:sp>
        <p:nvSpPr>
          <p:cNvPr id="5" name="Text Placeholder 33"/>
          <p:cNvSpPr txBox="1">
            <a:spLocks/>
          </p:cNvSpPr>
          <p:nvPr userDrawn="1"/>
        </p:nvSpPr>
        <p:spPr bwMode="auto">
          <a:xfrm>
            <a:off x="2543489" y="1049144"/>
            <a:ext cx="5230690" cy="3259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ormAutofit fontScale="92500" lnSpcReduction="10000"/>
          </a:bodyPr>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r>
              <a:rPr lang="en-AU" sz="2700" b="1" dirty="0">
                <a:solidFill>
                  <a:schemeClr val="bg1"/>
                </a:solidFill>
                <a:latin typeface="+mn-lt"/>
                <a:ea typeface="Segoe UI" charset="0"/>
                <a:cs typeface="Arial"/>
              </a:rPr>
              <a:t>Thank You and Questions</a:t>
            </a:r>
          </a:p>
        </p:txBody>
      </p:sp>
      <p:sp>
        <p:nvSpPr>
          <p:cNvPr id="6" name="Rectangle 5"/>
          <p:cNvSpPr/>
          <p:nvPr userDrawn="1"/>
        </p:nvSpPr>
        <p:spPr>
          <a:xfrm>
            <a:off x="1" y="685224"/>
            <a:ext cx="2232955" cy="186493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eaLnBrk="1" fontAlgn="auto" hangingPunct="1">
              <a:spcBef>
                <a:spcPts val="0"/>
              </a:spcBef>
              <a:spcAft>
                <a:spcPts val="0"/>
              </a:spcAft>
              <a:defRPr/>
            </a:pPr>
            <a:endParaRPr lang="id-ID" sz="1350">
              <a:solidFill>
                <a:prstClr val="white"/>
              </a:solidFill>
              <a:cs typeface="Arial"/>
            </a:endParaRPr>
          </a:p>
        </p:txBody>
      </p:sp>
      <p:pic>
        <p:nvPicPr>
          <p:cNvPr id="7" name="Picture 6" descr="ICANN_Logo_W.eps"/>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1982" y="871077"/>
            <a:ext cx="1962493" cy="1523172"/>
          </a:xfrm>
          <a:prstGeom prst="rect">
            <a:avLst/>
          </a:prstGeom>
        </p:spPr>
      </p:pic>
      <p:sp>
        <p:nvSpPr>
          <p:cNvPr id="30" name="Text Placeholder 29"/>
          <p:cNvSpPr>
            <a:spLocks noGrp="1"/>
          </p:cNvSpPr>
          <p:nvPr>
            <p:ph type="body" sz="quarter" idx="10" hasCustomPrompt="1"/>
          </p:nvPr>
        </p:nvSpPr>
        <p:spPr>
          <a:xfrm>
            <a:off x="2543489" y="1865312"/>
            <a:ext cx="5973449" cy="346541"/>
          </a:xfrm>
          <a:prstGeom prst="rect">
            <a:avLst/>
          </a:prstGeom>
        </p:spPr>
        <p:txBody>
          <a:bodyPr lIns="0" tIns="0" rIns="0" bIns="0">
            <a:normAutofit/>
          </a:bodyPr>
          <a:lstStyle>
            <a:lvl1pPr marL="0" indent="0">
              <a:buFontTx/>
              <a:buNone/>
              <a:defRPr lang="en-US" sz="2000" kern="1200" dirty="0" smtClean="0">
                <a:solidFill>
                  <a:schemeClr val="bg1"/>
                </a:solidFill>
                <a:latin typeface="+mn-lt"/>
                <a:ea typeface="ＭＳ Ｐゴシック" charset="0"/>
                <a:cs typeface="Arial"/>
              </a:defRPr>
            </a:lvl1pPr>
            <a:lvl2pPr marL="457200" indent="0">
              <a:buFontTx/>
              <a:buNone/>
              <a:defRPr lang="en-US" sz="2000" kern="1200" dirty="0" smtClean="0">
                <a:solidFill>
                  <a:schemeClr val="bg1"/>
                </a:solidFill>
                <a:latin typeface="+mn-lt"/>
                <a:ea typeface="ＭＳ Ｐゴシック" charset="0"/>
                <a:cs typeface="Arial"/>
              </a:defRPr>
            </a:lvl2pPr>
            <a:lvl3pPr marL="914400" indent="0">
              <a:buFontTx/>
              <a:buNone/>
              <a:defRPr lang="en-US" sz="2000" kern="1200" dirty="0" smtClean="0">
                <a:solidFill>
                  <a:schemeClr val="bg1"/>
                </a:solidFill>
                <a:latin typeface="+mn-lt"/>
                <a:ea typeface="ＭＳ Ｐゴシック" charset="0"/>
                <a:cs typeface="Arial"/>
              </a:defRPr>
            </a:lvl3pPr>
            <a:lvl4pPr marL="1371600" indent="0">
              <a:buFontTx/>
              <a:buNone/>
              <a:defRPr lang="en-US" sz="2000" kern="1200" dirty="0" smtClean="0">
                <a:solidFill>
                  <a:schemeClr val="bg1"/>
                </a:solidFill>
                <a:latin typeface="+mn-lt"/>
                <a:ea typeface="ＭＳ Ｐゴシック" charset="0"/>
                <a:cs typeface="Arial"/>
              </a:defRPr>
            </a:lvl4pPr>
            <a:lvl5pPr marL="1828800" indent="0">
              <a:buFontTx/>
              <a:buNone/>
              <a:defRPr lang="en-US" sz="2000" kern="1200" dirty="0">
                <a:solidFill>
                  <a:schemeClr val="bg1"/>
                </a:solidFill>
                <a:latin typeface="+mn-lt"/>
                <a:ea typeface="ＭＳ Ｐゴシック" charset="0"/>
                <a:cs typeface="Arial"/>
              </a:defRPr>
            </a:lvl5pPr>
          </a:lstStyle>
          <a:p>
            <a:pPr lvl="0"/>
            <a:r>
              <a:rPr lang="en-US" dirty="0"/>
              <a:t>Email: email</a:t>
            </a:r>
          </a:p>
        </p:txBody>
      </p:sp>
      <p:sp>
        <p:nvSpPr>
          <p:cNvPr id="31" name="Title 4"/>
          <p:cNvSpPr>
            <a:spLocks noGrp="1"/>
          </p:cNvSpPr>
          <p:nvPr>
            <p:ph type="title" hasCustomPrompt="1"/>
          </p:nvPr>
        </p:nvSpPr>
        <p:spPr>
          <a:xfrm>
            <a:off x="374904" y="42394"/>
            <a:ext cx="7886700" cy="531346"/>
          </a:xfrm>
          <a:prstGeom prst="rect">
            <a:avLst/>
          </a:prstGeom>
        </p:spPr>
        <p:txBody>
          <a:bodyPr lIns="0" rIns="0">
            <a:normAutofit/>
          </a:bodyPr>
          <a:lstStyle>
            <a:lvl1pPr>
              <a:defRPr>
                <a:solidFill>
                  <a:schemeClr val="accent6">
                    <a:lumMod val="50000"/>
                  </a:schemeClr>
                </a:solidFill>
              </a:defRPr>
            </a:lvl1pPr>
          </a:lstStyle>
          <a:p>
            <a:r>
              <a:rPr lang="en-US" dirty="0"/>
              <a:t>Engage with ICANN</a:t>
            </a:r>
          </a:p>
        </p:txBody>
      </p:sp>
      <p:grpSp>
        <p:nvGrpSpPr>
          <p:cNvPr id="53" name="Group 52"/>
          <p:cNvGrpSpPr/>
          <p:nvPr userDrawn="1"/>
        </p:nvGrpSpPr>
        <p:grpSpPr>
          <a:xfrm>
            <a:off x="2543489" y="3169143"/>
            <a:ext cx="6809361" cy="2600048"/>
            <a:chOff x="2543489" y="3169143"/>
            <a:chExt cx="6809361" cy="2600048"/>
          </a:xfrm>
        </p:grpSpPr>
        <p:grpSp>
          <p:nvGrpSpPr>
            <p:cNvPr id="54" name="Group 53"/>
            <p:cNvGrpSpPr/>
            <p:nvPr/>
          </p:nvGrpSpPr>
          <p:grpSpPr>
            <a:xfrm>
              <a:off x="2543489" y="5403431"/>
              <a:ext cx="3416667" cy="365760"/>
              <a:chOff x="5325979" y="4715893"/>
              <a:chExt cx="3416667" cy="365760"/>
            </a:xfrm>
          </p:grpSpPr>
          <p:sp>
            <p:nvSpPr>
              <p:cNvPr id="76" name="Text Placeholder 32"/>
              <p:cNvSpPr txBox="1">
                <a:spLocks/>
              </p:cNvSpPr>
              <p:nvPr/>
            </p:nvSpPr>
            <p:spPr>
              <a:xfrm>
                <a:off x="5793339" y="4734885"/>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3"/>
                  </a:rPr>
                  <a:t>flickr.com</a:t>
                </a:r>
                <a:r>
                  <a:rPr lang="en-US" sz="1400" dirty="0">
                    <a:solidFill>
                      <a:srgbClr val="0A304B"/>
                    </a:solidFill>
                    <a:latin typeface="+mn-lt"/>
                    <a:ea typeface="Segoe UI" panose="020B0502040204020203" pitchFamily="34" charset="0"/>
                    <a:cs typeface="Arial"/>
                    <a:hlinkClick r:id="rId3"/>
                  </a:rPr>
                  <a:t>/</a:t>
                </a:r>
                <a:r>
                  <a:rPr lang="en-US" sz="1400" dirty="0" err="1">
                    <a:solidFill>
                      <a:srgbClr val="0A304B"/>
                    </a:solidFill>
                    <a:latin typeface="+mn-lt"/>
                    <a:ea typeface="Segoe UI" panose="020B0502040204020203" pitchFamily="34" charset="0"/>
                    <a:cs typeface="Arial"/>
                    <a:hlinkClick r:id="rId3"/>
                  </a:rPr>
                  <a:t>icann</a:t>
                </a:r>
                <a:endParaRPr lang="en-US" sz="1400" dirty="0">
                  <a:solidFill>
                    <a:srgbClr val="0A304B"/>
                  </a:solidFill>
                  <a:latin typeface="+mn-lt"/>
                  <a:ea typeface="Segoe UI" panose="020B0502040204020203" pitchFamily="34" charset="0"/>
                  <a:cs typeface="Arial"/>
                </a:endParaRPr>
              </a:p>
            </p:txBody>
          </p:sp>
          <p:pic>
            <p:nvPicPr>
              <p:cNvPr id="77" name="Picture 76" descr="1420947842_social_style_3_flikr-128.png">
                <a:hlinkClick r:id="rId4" action="ppaction://hlinkfile"/>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25979" y="4715893"/>
                <a:ext cx="365760" cy="365760"/>
              </a:xfrm>
              <a:prstGeom prst="rect">
                <a:avLst/>
              </a:prstGeom>
            </p:spPr>
          </p:pic>
        </p:grpSp>
        <p:grpSp>
          <p:nvGrpSpPr>
            <p:cNvPr id="55" name="Group 54"/>
            <p:cNvGrpSpPr/>
            <p:nvPr/>
          </p:nvGrpSpPr>
          <p:grpSpPr>
            <a:xfrm>
              <a:off x="5716248" y="3169143"/>
              <a:ext cx="3636602" cy="365760"/>
              <a:chOff x="1235726" y="5571713"/>
              <a:chExt cx="3636602" cy="365760"/>
            </a:xfrm>
          </p:grpSpPr>
          <p:sp>
            <p:nvSpPr>
              <p:cNvPr id="74" name="Text Placeholder 32"/>
              <p:cNvSpPr txBox="1">
                <a:spLocks/>
              </p:cNvSpPr>
              <p:nvPr/>
            </p:nvSpPr>
            <p:spPr>
              <a:xfrm>
                <a:off x="1703086" y="5592033"/>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6"/>
                  </a:rPr>
                  <a:t>linkedin</a:t>
                </a:r>
                <a:r>
                  <a:rPr lang="en-US" sz="1400" dirty="0">
                    <a:solidFill>
                      <a:srgbClr val="0A304B"/>
                    </a:solidFill>
                    <a:latin typeface="+mn-lt"/>
                    <a:ea typeface="Segoe UI" panose="020B0502040204020203" pitchFamily="34" charset="0"/>
                    <a:cs typeface="Arial"/>
                    <a:hlinkClick r:id="rId6"/>
                  </a:rPr>
                  <a:t>/company/</a:t>
                </a:r>
                <a:r>
                  <a:rPr lang="en-US" sz="1400" dirty="0" err="1">
                    <a:solidFill>
                      <a:srgbClr val="0A304B"/>
                    </a:solidFill>
                    <a:latin typeface="+mn-lt"/>
                    <a:ea typeface="Segoe UI" panose="020B0502040204020203" pitchFamily="34" charset="0"/>
                    <a:cs typeface="Arial"/>
                    <a:hlinkClick r:id="rId6"/>
                  </a:rPr>
                  <a:t>icann</a:t>
                </a:r>
                <a:endParaRPr lang="en-US" sz="1400" dirty="0">
                  <a:solidFill>
                    <a:srgbClr val="0A304B"/>
                  </a:solidFill>
                  <a:latin typeface="+mn-lt"/>
                  <a:ea typeface="Segoe UI" panose="020B0502040204020203" pitchFamily="34" charset="0"/>
                  <a:cs typeface="Arial"/>
                </a:endParaRPr>
              </a:p>
            </p:txBody>
          </p:sp>
          <p:pic>
            <p:nvPicPr>
              <p:cNvPr id="75" name="Picture 7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235726" y="5571713"/>
                <a:ext cx="365760" cy="365760"/>
              </a:xfrm>
              <a:prstGeom prst="rect">
                <a:avLst/>
              </a:prstGeom>
            </p:spPr>
          </p:pic>
        </p:grpSp>
        <p:grpSp>
          <p:nvGrpSpPr>
            <p:cNvPr id="56" name="Group 55"/>
            <p:cNvGrpSpPr/>
            <p:nvPr/>
          </p:nvGrpSpPr>
          <p:grpSpPr>
            <a:xfrm>
              <a:off x="2543489" y="3169143"/>
              <a:ext cx="2809587" cy="365760"/>
              <a:chOff x="1235726" y="3073176"/>
              <a:chExt cx="2809587" cy="365760"/>
            </a:xfrm>
          </p:grpSpPr>
          <p:sp>
            <p:nvSpPr>
              <p:cNvPr id="72" name="Text Placeholder 32"/>
              <p:cNvSpPr txBox="1">
                <a:spLocks/>
              </p:cNvSpPr>
              <p:nvPr/>
            </p:nvSpPr>
            <p:spPr>
              <a:xfrm>
                <a:off x="1703087" y="3093496"/>
                <a:ext cx="2342226"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9"/>
                  </a:rPr>
                  <a:t>@icann</a:t>
                </a:r>
                <a:endParaRPr lang="en-US" sz="1400" dirty="0">
                  <a:solidFill>
                    <a:srgbClr val="0A304B"/>
                  </a:solidFill>
                  <a:latin typeface="+mn-lt"/>
                  <a:ea typeface="Segoe UI" panose="020B0502040204020203" pitchFamily="34" charset="0"/>
                  <a:cs typeface="Arial"/>
                </a:endParaRPr>
              </a:p>
            </p:txBody>
          </p:sp>
          <p:pic>
            <p:nvPicPr>
              <p:cNvPr id="73" name="Picture 72" descr="1420948433_social_style_3_twiter-128.png">
                <a:hlinkClick r:id="rId10" action="ppaction://hlinkfile"/>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235726" y="3073176"/>
                <a:ext cx="365760" cy="365760"/>
              </a:xfrm>
              <a:prstGeom prst="rect">
                <a:avLst/>
              </a:prstGeom>
            </p:spPr>
          </p:pic>
        </p:grpSp>
        <p:grpSp>
          <p:nvGrpSpPr>
            <p:cNvPr id="57" name="Group 56"/>
            <p:cNvGrpSpPr/>
            <p:nvPr/>
          </p:nvGrpSpPr>
          <p:grpSpPr>
            <a:xfrm>
              <a:off x="2543489" y="3913906"/>
              <a:ext cx="3730320" cy="365760"/>
              <a:chOff x="1235727" y="3892739"/>
              <a:chExt cx="3730320" cy="365760"/>
            </a:xfrm>
          </p:grpSpPr>
          <p:sp>
            <p:nvSpPr>
              <p:cNvPr id="70" name="Text Placeholder 32"/>
              <p:cNvSpPr txBox="1">
                <a:spLocks/>
              </p:cNvSpPr>
              <p:nvPr/>
            </p:nvSpPr>
            <p:spPr>
              <a:xfrm>
                <a:off x="1703086" y="3913059"/>
                <a:ext cx="3262961"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2"/>
                  </a:rPr>
                  <a:t>facebook.com/</a:t>
                </a:r>
                <a:r>
                  <a:rPr lang="en-US" sz="1400" dirty="0" err="1">
                    <a:solidFill>
                      <a:srgbClr val="0A304B"/>
                    </a:solidFill>
                    <a:latin typeface="+mn-lt"/>
                    <a:ea typeface="Segoe UI" panose="020B0502040204020203" pitchFamily="34" charset="0"/>
                    <a:cs typeface="Arial"/>
                    <a:hlinkClick r:id="rId12"/>
                  </a:rPr>
                  <a:t>icannorg</a:t>
                </a:r>
                <a:r>
                  <a:rPr lang="en-US" sz="1400" dirty="0">
                    <a:solidFill>
                      <a:srgbClr val="0A304B"/>
                    </a:solidFill>
                    <a:latin typeface="+mn-lt"/>
                    <a:ea typeface="Segoe UI" panose="020B0502040204020203" pitchFamily="34" charset="0"/>
                    <a:cs typeface="Arial"/>
                    <a:hlinkClick r:id="rId12"/>
                  </a:rPr>
                  <a:t> </a:t>
                </a:r>
                <a:endParaRPr lang="en-US" sz="1400" dirty="0">
                  <a:solidFill>
                    <a:srgbClr val="0A304B"/>
                  </a:solidFill>
                  <a:latin typeface="+mn-lt"/>
                  <a:ea typeface="Segoe UI" panose="020B0502040204020203" pitchFamily="34" charset="0"/>
                  <a:cs typeface="Arial"/>
                </a:endParaRPr>
              </a:p>
            </p:txBody>
          </p:sp>
          <p:pic>
            <p:nvPicPr>
              <p:cNvPr id="71" name="Picture 70" descr="1420948141_social_style_3_facebook-128.png">
                <a:hlinkClick r:id="rId13" action="ppaction://hlinkfile"/>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235727" y="3892739"/>
                <a:ext cx="365760" cy="365760"/>
              </a:xfrm>
              <a:prstGeom prst="rect">
                <a:avLst/>
              </a:prstGeom>
            </p:spPr>
          </p:pic>
        </p:grpSp>
        <p:grpSp>
          <p:nvGrpSpPr>
            <p:cNvPr id="58" name="Group 57"/>
            <p:cNvGrpSpPr/>
            <p:nvPr/>
          </p:nvGrpSpPr>
          <p:grpSpPr>
            <a:xfrm>
              <a:off x="2543489" y="4658669"/>
              <a:ext cx="3636602" cy="365760"/>
              <a:chOff x="1235726" y="4721075"/>
              <a:chExt cx="3636602" cy="365760"/>
            </a:xfrm>
          </p:grpSpPr>
          <p:pic>
            <p:nvPicPr>
              <p:cNvPr id="68" name="Picture 67" descr="1420948149_social_style_3_youtube-128.png">
                <a:hlinkClick r:id="rId15" action="ppaction://hlinkfile"/>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235726" y="4721075"/>
                <a:ext cx="365760" cy="365760"/>
              </a:xfrm>
              <a:prstGeom prst="rect">
                <a:avLst/>
              </a:prstGeom>
            </p:spPr>
          </p:pic>
          <p:sp>
            <p:nvSpPr>
              <p:cNvPr id="69" name="Text Placeholder 32"/>
              <p:cNvSpPr txBox="1">
                <a:spLocks/>
              </p:cNvSpPr>
              <p:nvPr/>
            </p:nvSpPr>
            <p:spPr>
              <a:xfrm>
                <a:off x="1703086" y="4734885"/>
                <a:ext cx="3169242"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17"/>
                  </a:rPr>
                  <a:t>youtube.com/</a:t>
                </a:r>
                <a:r>
                  <a:rPr lang="en-US" sz="1400" dirty="0" err="1">
                    <a:solidFill>
                      <a:srgbClr val="0A304B"/>
                    </a:solidFill>
                    <a:latin typeface="+mn-lt"/>
                    <a:ea typeface="Segoe UI" panose="020B0502040204020203" pitchFamily="34" charset="0"/>
                    <a:cs typeface="Arial"/>
                    <a:hlinkClick r:id="rId17"/>
                  </a:rPr>
                  <a:t>icannnews</a:t>
                </a:r>
                <a:endParaRPr lang="en-US" sz="1400" dirty="0">
                  <a:solidFill>
                    <a:srgbClr val="0A304B"/>
                  </a:solidFill>
                  <a:latin typeface="+mn-lt"/>
                  <a:ea typeface="Segoe UI" panose="020B0502040204020203" pitchFamily="34" charset="0"/>
                  <a:cs typeface="Arial"/>
                </a:endParaRPr>
              </a:p>
            </p:txBody>
          </p:sp>
        </p:grpSp>
        <p:grpSp>
          <p:nvGrpSpPr>
            <p:cNvPr id="59" name="Group 58"/>
            <p:cNvGrpSpPr/>
            <p:nvPr/>
          </p:nvGrpSpPr>
          <p:grpSpPr>
            <a:xfrm>
              <a:off x="5716248" y="4658669"/>
              <a:ext cx="2586167" cy="365760"/>
              <a:chOff x="5325979" y="3073176"/>
              <a:chExt cx="2586167" cy="365760"/>
            </a:xfrm>
          </p:grpSpPr>
          <p:sp>
            <p:nvSpPr>
              <p:cNvPr id="66" name="Text Placeholder 32"/>
              <p:cNvSpPr txBox="1">
                <a:spLocks/>
              </p:cNvSpPr>
              <p:nvPr/>
            </p:nvSpPr>
            <p:spPr>
              <a:xfrm>
                <a:off x="5793339" y="3093496"/>
                <a:ext cx="21188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18"/>
                  </a:rPr>
                  <a:t>soundcloud</a:t>
                </a:r>
                <a:r>
                  <a:rPr lang="en-US" sz="1400" dirty="0">
                    <a:solidFill>
                      <a:srgbClr val="0A304B"/>
                    </a:solidFill>
                    <a:latin typeface="+mn-lt"/>
                    <a:ea typeface="Segoe UI" panose="020B0502040204020203" pitchFamily="34" charset="0"/>
                    <a:cs typeface="Arial"/>
                    <a:hlinkClick r:id="rId18"/>
                  </a:rPr>
                  <a:t>/</a:t>
                </a:r>
                <a:r>
                  <a:rPr lang="en-US" sz="1400" dirty="0" err="1">
                    <a:solidFill>
                      <a:srgbClr val="0A304B"/>
                    </a:solidFill>
                    <a:latin typeface="+mn-lt"/>
                    <a:ea typeface="Segoe UI" panose="020B0502040204020203" pitchFamily="34" charset="0"/>
                    <a:cs typeface="Arial"/>
                    <a:hlinkClick r:id="rId18"/>
                  </a:rPr>
                  <a:t>icann</a:t>
                </a:r>
                <a:endParaRPr lang="en-US" sz="1400" dirty="0">
                  <a:solidFill>
                    <a:srgbClr val="0A304B"/>
                  </a:solidFill>
                  <a:latin typeface="+mn-lt"/>
                  <a:ea typeface="Segoe UI" panose="020B0502040204020203" pitchFamily="34" charset="0"/>
                  <a:cs typeface="Arial"/>
                </a:endParaRPr>
              </a:p>
            </p:txBody>
          </p:sp>
          <p:pic>
            <p:nvPicPr>
              <p:cNvPr id="67" name="Picture 66"/>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5325979" y="3073176"/>
                <a:ext cx="365760" cy="365760"/>
              </a:xfrm>
              <a:prstGeom prst="rect">
                <a:avLst/>
              </a:prstGeom>
            </p:spPr>
          </p:pic>
        </p:grpSp>
        <p:grpSp>
          <p:nvGrpSpPr>
            <p:cNvPr id="60" name="Group 59"/>
            <p:cNvGrpSpPr/>
            <p:nvPr/>
          </p:nvGrpSpPr>
          <p:grpSpPr>
            <a:xfrm>
              <a:off x="5716248" y="3913906"/>
              <a:ext cx="3416667" cy="365760"/>
              <a:chOff x="5325979" y="5571713"/>
              <a:chExt cx="3416667" cy="365760"/>
            </a:xfrm>
          </p:grpSpPr>
          <p:sp>
            <p:nvSpPr>
              <p:cNvPr id="64" name="Text Placeholder 32"/>
              <p:cNvSpPr txBox="1">
                <a:spLocks/>
              </p:cNvSpPr>
              <p:nvPr/>
            </p:nvSpPr>
            <p:spPr>
              <a:xfrm>
                <a:off x="5793339" y="5592033"/>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err="1">
                    <a:solidFill>
                      <a:srgbClr val="0A304B"/>
                    </a:solidFill>
                    <a:latin typeface="+mn-lt"/>
                    <a:ea typeface="Segoe UI" panose="020B0502040204020203" pitchFamily="34" charset="0"/>
                    <a:cs typeface="Arial"/>
                    <a:hlinkClick r:id="rId20"/>
                  </a:rPr>
                  <a:t>slideshare</a:t>
                </a:r>
                <a:r>
                  <a:rPr lang="en-US" sz="1400" dirty="0">
                    <a:solidFill>
                      <a:srgbClr val="0A304B"/>
                    </a:solidFill>
                    <a:latin typeface="+mn-lt"/>
                    <a:ea typeface="Segoe UI" panose="020B0502040204020203" pitchFamily="34" charset="0"/>
                    <a:cs typeface="Arial"/>
                    <a:hlinkClick r:id="rId20"/>
                  </a:rPr>
                  <a:t>/</a:t>
                </a:r>
                <a:r>
                  <a:rPr lang="en-US" sz="1400" dirty="0" err="1">
                    <a:solidFill>
                      <a:srgbClr val="0A304B"/>
                    </a:solidFill>
                    <a:latin typeface="+mn-lt"/>
                    <a:ea typeface="Segoe UI" panose="020B0502040204020203" pitchFamily="34" charset="0"/>
                    <a:cs typeface="Arial"/>
                    <a:hlinkClick r:id="rId20"/>
                  </a:rPr>
                  <a:t>icannpresentations</a:t>
                </a:r>
                <a:endParaRPr lang="en-US" sz="1400" dirty="0">
                  <a:solidFill>
                    <a:srgbClr val="0A304B"/>
                  </a:solidFill>
                  <a:latin typeface="+mn-lt"/>
                  <a:ea typeface="Segoe UI" panose="020B0502040204020203" pitchFamily="34" charset="0"/>
                  <a:cs typeface="Arial"/>
                </a:endParaRPr>
              </a:p>
            </p:txBody>
          </p:sp>
          <p:pic>
            <p:nvPicPr>
              <p:cNvPr id="65" name="Picture 64" descr="1420948164_social_style_3_in-128.png">
                <a:hlinkClick r:id="rId7" action="ppaction://hlinkfile"/>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25979" y="5571713"/>
                <a:ext cx="365760" cy="365760"/>
              </a:xfrm>
              <a:prstGeom prst="rect">
                <a:avLst/>
              </a:prstGeom>
            </p:spPr>
          </p:pic>
        </p:grpSp>
        <p:grpSp>
          <p:nvGrpSpPr>
            <p:cNvPr id="61" name="Group 60"/>
            <p:cNvGrpSpPr/>
            <p:nvPr/>
          </p:nvGrpSpPr>
          <p:grpSpPr>
            <a:xfrm>
              <a:off x="5716248" y="5403431"/>
              <a:ext cx="3416667" cy="358717"/>
              <a:chOff x="6434703" y="4228306"/>
              <a:chExt cx="3416667" cy="358717"/>
            </a:xfrm>
          </p:grpSpPr>
          <p:sp>
            <p:nvSpPr>
              <p:cNvPr id="62" name="Text Placeholder 32"/>
              <p:cNvSpPr txBox="1">
                <a:spLocks/>
              </p:cNvSpPr>
              <p:nvPr/>
            </p:nvSpPr>
            <p:spPr>
              <a:xfrm>
                <a:off x="6902063" y="4247298"/>
                <a:ext cx="2949307" cy="339725"/>
              </a:xfrm>
              <a:prstGeom prst="rect">
                <a:avLst/>
              </a:prstGeom>
            </p:spPr>
            <p:txBody>
              <a:bodyPr lIns="0" tIns="0" rIns="0" bIns="0" anchor="ct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457082">
                  <a:spcBef>
                    <a:spcPct val="20000"/>
                  </a:spcBef>
                  <a:buNone/>
                  <a:defRPr/>
                </a:pPr>
                <a:r>
                  <a:rPr lang="en-US" sz="1400" dirty="0">
                    <a:solidFill>
                      <a:srgbClr val="0A304B"/>
                    </a:solidFill>
                    <a:latin typeface="+mn-lt"/>
                    <a:ea typeface="Segoe UI" panose="020B0502040204020203" pitchFamily="34" charset="0"/>
                    <a:cs typeface="Arial"/>
                    <a:hlinkClick r:id="rId21"/>
                  </a:rPr>
                  <a:t>instagram.com/icannorg</a:t>
                </a:r>
                <a:endParaRPr lang="en-US" sz="1400" dirty="0">
                  <a:solidFill>
                    <a:srgbClr val="0A304B"/>
                  </a:solidFill>
                  <a:latin typeface="+mn-lt"/>
                  <a:ea typeface="Segoe UI" panose="020B0502040204020203" pitchFamily="34" charset="0"/>
                  <a:cs typeface="Arial"/>
                </a:endParaRPr>
              </a:p>
            </p:txBody>
          </p:sp>
          <p:pic>
            <p:nvPicPr>
              <p:cNvPr id="63" name="Picture 62"/>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6434703" y="4228306"/>
                <a:ext cx="358717" cy="358717"/>
              </a:xfrm>
              <a:prstGeom prst="rect">
                <a:avLst/>
              </a:prstGeom>
            </p:spPr>
          </p:pic>
        </p:grpSp>
      </p:grpSp>
    </p:spTree>
    <p:extLst>
      <p:ext uri="{BB962C8B-B14F-4D97-AF65-F5344CB8AC3E}">
        <p14:creationId xmlns:p14="http://schemas.microsoft.com/office/powerpoint/2010/main" val="42286962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Engage with ICANN Blue">
    <p:spTree>
      <p:nvGrpSpPr>
        <p:cNvPr id="1" name=""/>
        <p:cNvGrpSpPr/>
        <p:nvPr/>
      </p:nvGrpSpPr>
      <p:grpSpPr>
        <a:xfrm>
          <a:off x="0" y="0"/>
          <a:ext cx="0" cy="0"/>
          <a:chOff x="0" y="0"/>
          <a:chExt cx="0" cy="0"/>
        </a:xfrm>
      </p:grpSpPr>
      <p:sp>
        <p:nvSpPr>
          <p:cNvPr id="29" name="Rectangle 28"/>
          <p:cNvSpPr/>
          <p:nvPr userDrawn="1"/>
        </p:nvSpPr>
        <p:spPr>
          <a:xfrm>
            <a:off x="0" y="0"/>
            <a:ext cx="9144000"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 Placeholder 32"/>
          <p:cNvSpPr txBox="1">
            <a:spLocks/>
          </p:cNvSpPr>
          <p:nvPr userDrawn="1"/>
        </p:nvSpPr>
        <p:spPr bwMode="auto">
          <a:xfrm>
            <a:off x="2191310" y="2425013"/>
            <a:ext cx="6330715" cy="3470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685800">
              <a:defRPr>
                <a:solidFill>
                  <a:schemeClr val="tx1"/>
                </a:solidFill>
                <a:latin typeface="Calibri" charset="0"/>
                <a:ea typeface="ＭＳ Ｐゴシック" charset="0"/>
              </a:defRPr>
            </a:lvl1pPr>
            <a:lvl2pPr marL="514350" indent="-171450" defTabSz="685800">
              <a:defRPr>
                <a:solidFill>
                  <a:schemeClr val="tx1"/>
                </a:solidFill>
                <a:latin typeface="Calibri" charset="0"/>
                <a:ea typeface="ＭＳ Ｐゴシック" charset="0"/>
              </a:defRPr>
            </a:lvl2pPr>
            <a:lvl3pPr marL="857250" indent="-171450" defTabSz="685800">
              <a:defRPr>
                <a:solidFill>
                  <a:schemeClr val="tx1"/>
                </a:solidFill>
                <a:latin typeface="Calibri" charset="0"/>
                <a:ea typeface="ＭＳ Ｐゴシック" charset="0"/>
              </a:defRPr>
            </a:lvl3pPr>
            <a:lvl4pPr marL="1200150" indent="-171450" defTabSz="685800">
              <a:defRPr>
                <a:solidFill>
                  <a:schemeClr val="tx1"/>
                </a:solidFill>
                <a:latin typeface="Calibri" charset="0"/>
                <a:ea typeface="ＭＳ Ｐゴシック" charset="0"/>
              </a:defRPr>
            </a:lvl4pPr>
            <a:lvl5pPr marL="1543050" indent="-171450" defTabSz="685800">
              <a:defRPr>
                <a:solidFill>
                  <a:schemeClr val="tx1"/>
                </a:solidFill>
                <a:latin typeface="Calibri" charset="0"/>
                <a:ea typeface="ＭＳ Ｐゴシック" charset="0"/>
              </a:defRPr>
            </a:lvl5pPr>
            <a:lvl6pPr marL="2000250" indent="-171450" defTabSz="685800" fontAlgn="base">
              <a:spcBef>
                <a:spcPct val="0"/>
              </a:spcBef>
              <a:spcAft>
                <a:spcPct val="0"/>
              </a:spcAft>
              <a:defRPr>
                <a:solidFill>
                  <a:schemeClr val="tx1"/>
                </a:solidFill>
                <a:latin typeface="Calibri" charset="0"/>
                <a:ea typeface="ＭＳ Ｐゴシック" charset="0"/>
              </a:defRPr>
            </a:lvl6pPr>
            <a:lvl7pPr marL="2457450" indent="-171450" defTabSz="685800" fontAlgn="base">
              <a:spcBef>
                <a:spcPct val="0"/>
              </a:spcBef>
              <a:spcAft>
                <a:spcPct val="0"/>
              </a:spcAft>
              <a:defRPr>
                <a:solidFill>
                  <a:schemeClr val="tx1"/>
                </a:solidFill>
                <a:latin typeface="Calibri" charset="0"/>
                <a:ea typeface="ＭＳ Ｐゴシック" charset="0"/>
              </a:defRPr>
            </a:lvl7pPr>
            <a:lvl8pPr marL="2914650" indent="-171450" defTabSz="685800" fontAlgn="base">
              <a:spcBef>
                <a:spcPct val="0"/>
              </a:spcBef>
              <a:spcAft>
                <a:spcPct val="0"/>
              </a:spcAft>
              <a:defRPr>
                <a:solidFill>
                  <a:schemeClr val="tx1"/>
                </a:solidFill>
                <a:latin typeface="Calibri" charset="0"/>
                <a:ea typeface="ＭＳ Ｐゴシック" charset="0"/>
              </a:defRPr>
            </a:lvl8pPr>
            <a:lvl9pPr marL="3371850" indent="-171450" defTabSz="685800" fontAlgn="base">
              <a:spcBef>
                <a:spcPct val="0"/>
              </a:spcBef>
              <a:spcAft>
                <a:spcPct val="0"/>
              </a:spcAft>
              <a:defRPr>
                <a:solidFill>
                  <a:schemeClr val="tx1"/>
                </a:solidFill>
                <a:latin typeface="Calibri" charset="0"/>
                <a:ea typeface="ＭＳ Ｐゴシック" charset="0"/>
              </a:defRPr>
            </a:lvl9pPr>
          </a:lstStyle>
          <a:p>
            <a:r>
              <a:rPr lang="en-US" sz="1500" dirty="0">
                <a:solidFill>
                  <a:schemeClr val="bg1"/>
                </a:solidFill>
                <a:latin typeface="+mn-lt"/>
                <a:cs typeface="Arial"/>
              </a:rPr>
              <a:t>Visit us at </a:t>
            </a:r>
            <a:r>
              <a:rPr lang="en-US" sz="1500" b="1" dirty="0" err="1">
                <a:solidFill>
                  <a:schemeClr val="bg1"/>
                </a:solidFill>
                <a:latin typeface="+mn-lt"/>
                <a:cs typeface="Arial"/>
              </a:rPr>
              <a:t>icann.org</a:t>
            </a:r>
            <a:endParaRPr lang="en-US" sz="1500" b="1" dirty="0">
              <a:solidFill>
                <a:schemeClr val="bg1"/>
              </a:solidFill>
              <a:latin typeface="+mn-lt"/>
              <a:cs typeface="Arial"/>
            </a:endParaRPr>
          </a:p>
        </p:txBody>
      </p:sp>
      <p:sp>
        <p:nvSpPr>
          <p:cNvPr id="31" name="Text Placeholder 33"/>
          <p:cNvSpPr txBox="1">
            <a:spLocks/>
          </p:cNvSpPr>
          <p:nvPr userDrawn="1"/>
        </p:nvSpPr>
        <p:spPr bwMode="auto">
          <a:xfrm>
            <a:off x="374212" y="862601"/>
            <a:ext cx="7403218" cy="3931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lvl1pPr defTabSz="455613">
              <a:defRPr>
                <a:solidFill>
                  <a:schemeClr val="tx1"/>
                </a:solidFill>
                <a:latin typeface="Calibri" charset="0"/>
                <a:ea typeface="ＭＳ Ｐゴシック" charset="0"/>
              </a:defRPr>
            </a:lvl1pPr>
            <a:lvl2pPr marL="514350" indent="-171450" defTabSz="455613">
              <a:defRPr>
                <a:solidFill>
                  <a:schemeClr val="tx1"/>
                </a:solidFill>
                <a:latin typeface="Calibri" charset="0"/>
                <a:ea typeface="ＭＳ Ｐゴシック" charset="0"/>
              </a:defRPr>
            </a:lvl2pPr>
            <a:lvl3pPr marL="857250" indent="-171450" defTabSz="455613">
              <a:defRPr>
                <a:solidFill>
                  <a:schemeClr val="tx1"/>
                </a:solidFill>
                <a:latin typeface="Calibri" charset="0"/>
                <a:ea typeface="ＭＳ Ｐゴシック" charset="0"/>
              </a:defRPr>
            </a:lvl3pPr>
            <a:lvl4pPr marL="1200150" indent="-171450" defTabSz="455613">
              <a:defRPr>
                <a:solidFill>
                  <a:schemeClr val="tx1"/>
                </a:solidFill>
                <a:latin typeface="Calibri" charset="0"/>
                <a:ea typeface="ＭＳ Ｐゴシック" charset="0"/>
              </a:defRPr>
            </a:lvl4pPr>
            <a:lvl5pPr marL="1543050" indent="-171450" defTabSz="455613">
              <a:defRPr>
                <a:solidFill>
                  <a:schemeClr val="tx1"/>
                </a:solidFill>
                <a:latin typeface="Calibri" charset="0"/>
                <a:ea typeface="ＭＳ Ｐゴシック" charset="0"/>
              </a:defRPr>
            </a:lvl5pPr>
            <a:lvl6pPr marL="2000250" indent="-171450" defTabSz="455613" fontAlgn="base">
              <a:spcBef>
                <a:spcPct val="0"/>
              </a:spcBef>
              <a:spcAft>
                <a:spcPct val="0"/>
              </a:spcAft>
              <a:defRPr>
                <a:solidFill>
                  <a:schemeClr val="tx1"/>
                </a:solidFill>
                <a:latin typeface="Calibri" charset="0"/>
                <a:ea typeface="ＭＳ Ｐゴシック" charset="0"/>
              </a:defRPr>
            </a:lvl6pPr>
            <a:lvl7pPr marL="2457450" indent="-171450" defTabSz="455613" fontAlgn="base">
              <a:spcBef>
                <a:spcPct val="0"/>
              </a:spcBef>
              <a:spcAft>
                <a:spcPct val="0"/>
              </a:spcAft>
              <a:defRPr>
                <a:solidFill>
                  <a:schemeClr val="tx1"/>
                </a:solidFill>
                <a:latin typeface="Calibri" charset="0"/>
                <a:ea typeface="ＭＳ Ｐゴシック" charset="0"/>
              </a:defRPr>
            </a:lvl7pPr>
            <a:lvl8pPr marL="2914650" indent="-171450" defTabSz="455613" fontAlgn="base">
              <a:spcBef>
                <a:spcPct val="0"/>
              </a:spcBef>
              <a:spcAft>
                <a:spcPct val="0"/>
              </a:spcAft>
              <a:defRPr>
                <a:solidFill>
                  <a:schemeClr val="tx1"/>
                </a:solidFill>
                <a:latin typeface="Calibri" charset="0"/>
                <a:ea typeface="ＭＳ Ｐゴシック" charset="0"/>
              </a:defRPr>
            </a:lvl8pPr>
            <a:lvl9pPr marL="3371850" indent="-171450" defTabSz="455613" fontAlgn="base">
              <a:spcBef>
                <a:spcPct val="0"/>
              </a:spcBef>
              <a:spcAft>
                <a:spcPct val="0"/>
              </a:spcAft>
              <a:defRPr>
                <a:solidFill>
                  <a:schemeClr val="tx1"/>
                </a:solidFill>
                <a:latin typeface="Calibri" charset="0"/>
                <a:ea typeface="ＭＳ Ｐゴシック" charset="0"/>
              </a:defRPr>
            </a:lvl9pPr>
          </a:lstStyle>
          <a:p>
            <a:pPr>
              <a:lnSpc>
                <a:spcPct val="90000"/>
              </a:lnSpc>
              <a:spcBef>
                <a:spcPct val="20000"/>
              </a:spcBef>
            </a:pPr>
            <a:endParaRPr lang="en-AU" sz="2700" b="1" dirty="0">
              <a:solidFill>
                <a:schemeClr val="bg1"/>
              </a:solidFill>
              <a:latin typeface="+mn-lt"/>
              <a:ea typeface="Segoe UI" charset="0"/>
              <a:cs typeface="Arial"/>
            </a:endParaRPr>
          </a:p>
        </p:txBody>
      </p:sp>
      <p:sp>
        <p:nvSpPr>
          <p:cNvPr id="33" name="Oval 32"/>
          <p:cNvSpPr/>
          <p:nvPr userDrawn="1"/>
        </p:nvSpPr>
        <p:spPr>
          <a:xfrm>
            <a:off x="395490" y="58522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rmAutofit fontScale="25000" lnSpcReduction="20000"/>
          </a:bodyPr>
          <a:lstStyle/>
          <a:p>
            <a:pPr algn="ctr"/>
            <a:endParaRPr lang="en-US">
              <a:latin typeface="+mn-lt"/>
            </a:endParaRPr>
          </a:p>
        </p:txBody>
      </p:sp>
      <p:cxnSp>
        <p:nvCxnSpPr>
          <p:cNvPr id="34" name="Straight Connector 33"/>
          <p:cNvCxnSpPr/>
          <p:nvPr userDrawn="1"/>
        </p:nvCxnSpPr>
        <p:spPr>
          <a:xfrm flipH="1">
            <a:off x="2422" y="608083"/>
            <a:ext cx="371789"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userDrawn="1"/>
        </p:nvCxnSpPr>
        <p:spPr>
          <a:xfrm flipH="1">
            <a:off x="462492" y="608083"/>
            <a:ext cx="86815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36" name="Picture 35"/>
          <p:cNvPicPr>
            <a:picLocks noChangeAspect="1"/>
          </p:cNvPicPr>
          <p:nvPr userDrawn="1"/>
        </p:nvPicPr>
        <p:blipFill>
          <a:blip r:embed="rId2"/>
          <a:stretch>
            <a:fillRect/>
          </a:stretch>
        </p:blipFill>
        <p:spPr>
          <a:xfrm>
            <a:off x="2079799" y="1039938"/>
            <a:ext cx="4287549" cy="760694"/>
          </a:xfrm>
          <a:prstGeom prst="rect">
            <a:avLst/>
          </a:prstGeom>
        </p:spPr>
      </p:pic>
      <p:sp>
        <p:nvSpPr>
          <p:cNvPr id="37" name="Oval 36"/>
          <p:cNvSpPr/>
          <p:nvPr userDrawn="1"/>
        </p:nvSpPr>
        <p:spPr>
          <a:xfrm>
            <a:off x="1811695"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8" name="Straight Connector 37"/>
          <p:cNvCxnSpPr/>
          <p:nvPr userDrawn="1"/>
        </p:nvCxnSpPr>
        <p:spPr>
          <a:xfrm flipH="1">
            <a:off x="0" y="6320453"/>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userDrawn="1"/>
        </p:nvCxnSpPr>
        <p:spPr>
          <a:xfrm flipH="1">
            <a:off x="1878697" y="6320453"/>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0" name="Oval 39"/>
          <p:cNvSpPr/>
          <p:nvPr userDrawn="1"/>
        </p:nvSpPr>
        <p:spPr>
          <a:xfrm flipH="1">
            <a:off x="8610117" y="629759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p:nvPr userDrawn="1"/>
        </p:nvSpPr>
        <p:spPr>
          <a:xfrm flipH="1">
            <a:off x="8610117" y="2196678"/>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mn-lt"/>
            </a:endParaRPr>
          </a:p>
        </p:txBody>
      </p:sp>
      <p:cxnSp>
        <p:nvCxnSpPr>
          <p:cNvPr id="42" name="Straight Connector 41"/>
          <p:cNvCxnSpPr>
            <a:endCxn id="43" idx="0"/>
          </p:cNvCxnSpPr>
          <p:nvPr userDrawn="1"/>
        </p:nvCxnSpPr>
        <p:spPr>
          <a:xfrm flipV="1">
            <a:off x="1834554" y="2281331"/>
            <a:ext cx="0" cy="399740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3" name="Arc 42"/>
          <p:cNvSpPr/>
          <p:nvPr userDrawn="1"/>
        </p:nvSpPr>
        <p:spPr>
          <a:xfrm rot="16200000">
            <a:off x="1834554" y="2220449"/>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latin typeface="+mn-lt"/>
            </a:endParaRPr>
          </a:p>
        </p:txBody>
      </p:sp>
      <p:cxnSp>
        <p:nvCxnSpPr>
          <p:cNvPr id="44" name="Straight Connector 43"/>
          <p:cNvCxnSpPr/>
          <p:nvPr userDrawn="1"/>
        </p:nvCxnSpPr>
        <p:spPr>
          <a:xfrm flipH="1">
            <a:off x="1895439" y="2220449"/>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userDrawn="1"/>
        </p:nvCxnSpPr>
        <p:spPr>
          <a:xfrm flipH="1">
            <a:off x="8686803" y="6320453"/>
            <a:ext cx="45719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userDrawn="1"/>
        </p:nvCxnSpPr>
        <p:spPr>
          <a:xfrm flipH="1">
            <a:off x="8678063" y="2219538"/>
            <a:ext cx="46593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1" name="Title 4"/>
          <p:cNvSpPr>
            <a:spLocks noGrp="1"/>
          </p:cNvSpPr>
          <p:nvPr>
            <p:ph type="title" hasCustomPrompt="1"/>
          </p:nvPr>
        </p:nvSpPr>
        <p:spPr>
          <a:xfrm>
            <a:off x="374904" y="42394"/>
            <a:ext cx="8856010" cy="531346"/>
          </a:xfrm>
          <a:prstGeom prst="rect">
            <a:avLst/>
          </a:prstGeom>
        </p:spPr>
        <p:txBody>
          <a:bodyPr lIns="0" rIns="0">
            <a:normAutofit/>
          </a:bodyPr>
          <a:lstStyle>
            <a:lvl1pPr>
              <a:defRPr lang="en-US" smtClean="0">
                <a:solidFill>
                  <a:schemeClr val="bg1"/>
                </a:solidFill>
                <a:ea typeface="Segoe UI" charset="0"/>
              </a:defRPr>
            </a:lvl1pPr>
          </a:lstStyle>
          <a:p>
            <a:r>
              <a:rPr lang="en-US" dirty="0">
                <a:solidFill>
                  <a:schemeClr val="bg1"/>
                </a:solidFill>
                <a:latin typeface="+mn-lt"/>
              </a:rPr>
              <a:t>Engage with ICANN – </a:t>
            </a:r>
            <a:r>
              <a:rPr lang="en-US" dirty="0">
                <a:solidFill>
                  <a:schemeClr val="bg1"/>
                </a:solidFill>
                <a:latin typeface="+mn-lt"/>
                <a:ea typeface="Segoe UI" charset="0"/>
              </a:rPr>
              <a:t>Thank You and Questions</a:t>
            </a:r>
            <a:endParaRPr lang="en-US" dirty="0"/>
          </a:p>
        </p:txBody>
      </p:sp>
      <p:grpSp>
        <p:nvGrpSpPr>
          <p:cNvPr id="10" name="Group 9"/>
          <p:cNvGrpSpPr/>
          <p:nvPr userDrawn="1"/>
        </p:nvGrpSpPr>
        <p:grpSpPr>
          <a:xfrm>
            <a:off x="2188569" y="3214997"/>
            <a:ext cx="6160437" cy="2426437"/>
            <a:chOff x="2188569" y="3214997"/>
            <a:chExt cx="6160437" cy="2426437"/>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62183" y="5245434"/>
              <a:ext cx="2365413" cy="3960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562183" y="3216852"/>
              <a:ext cx="2310353" cy="396000"/>
            </a:xfrm>
            <a:prstGeom prst="rect">
              <a:avLst/>
            </a:prstGeom>
          </p:spPr>
        </p:pic>
        <p:pic>
          <p:nvPicPr>
            <p:cNvPr id="4" name="Picture 3"/>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562183" y="3893046"/>
              <a:ext cx="2786823" cy="396000"/>
            </a:xfrm>
            <a:prstGeom prst="rect">
              <a:avLst/>
            </a:prstGeom>
          </p:spPr>
        </p:pic>
        <p:pic>
          <p:nvPicPr>
            <p:cNvPr id="5" name="Picture 4"/>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562183" y="4569240"/>
              <a:ext cx="1893176" cy="396000"/>
            </a:xfrm>
            <a:prstGeom prst="rect">
              <a:avLst/>
            </a:prstGeom>
          </p:spPr>
        </p:pic>
        <p:pic>
          <p:nvPicPr>
            <p:cNvPr id="6" name="Picture 5"/>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191308" y="3891809"/>
              <a:ext cx="2291295" cy="396000"/>
            </a:xfrm>
            <a:prstGeom prst="rect">
              <a:avLst/>
            </a:prstGeom>
          </p:spPr>
        </p:pic>
        <p:pic>
          <p:nvPicPr>
            <p:cNvPr id="7" name="Picture 6"/>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188569" y="4568621"/>
              <a:ext cx="2344236" cy="396000"/>
            </a:xfrm>
            <a:prstGeom prst="rect">
              <a:avLst/>
            </a:prstGeom>
          </p:spPr>
        </p:pic>
        <p:pic>
          <p:nvPicPr>
            <p:cNvPr id="8" name="Pictur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188569" y="5245434"/>
              <a:ext cx="1717413" cy="396000"/>
            </a:xfrm>
            <a:prstGeom prst="rect">
              <a:avLst/>
            </a:prstGeom>
          </p:spPr>
        </p:pic>
        <p:pic>
          <p:nvPicPr>
            <p:cNvPr id="9" name="Picture 8"/>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2191310" y="3214997"/>
              <a:ext cx="1145646" cy="396000"/>
            </a:xfrm>
            <a:prstGeom prst="rect">
              <a:avLst/>
            </a:prstGeom>
          </p:spPr>
        </p:pic>
      </p:grpSp>
    </p:spTree>
    <p:extLst>
      <p:ext uri="{BB962C8B-B14F-4D97-AF65-F5344CB8AC3E}">
        <p14:creationId xmlns:p14="http://schemas.microsoft.com/office/powerpoint/2010/main" val="98850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2 Decorativ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Oval 7"/>
          <p:cNvSpPr/>
          <p:nvPr userDrawn="1"/>
        </p:nvSpPr>
        <p:spPr>
          <a:xfrm>
            <a:off x="1811695"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0" y="6124511"/>
            <a:ext cx="1790417"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1878697" y="6124511"/>
            <a:ext cx="6693408"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2" name="Oval 11"/>
          <p:cNvSpPr/>
          <p:nvPr userDrawn="1"/>
        </p:nvSpPr>
        <p:spPr>
          <a:xfrm flipH="1">
            <a:off x="8610117" y="6101651"/>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userDrawn="1"/>
        </p:nvSpPr>
        <p:spPr>
          <a:xfrm flipH="1">
            <a:off x="8610117" y="3470373"/>
            <a:ext cx="45720" cy="4572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p:cNvCxnSpPr/>
          <p:nvPr userDrawn="1"/>
        </p:nvCxnSpPr>
        <p:spPr>
          <a:xfrm flipV="1">
            <a:off x="1834554" y="3552825"/>
            <a:ext cx="0" cy="2529961"/>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Arc 14"/>
          <p:cNvSpPr/>
          <p:nvPr userDrawn="1"/>
        </p:nvSpPr>
        <p:spPr>
          <a:xfrm rot="16200000">
            <a:off x="1834554" y="3494144"/>
            <a:ext cx="121764" cy="121764"/>
          </a:xfrm>
          <a:prstGeom prst="arc">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 name="Straight Connector 15"/>
          <p:cNvCxnSpPr/>
          <p:nvPr userDrawn="1"/>
        </p:nvCxnSpPr>
        <p:spPr>
          <a:xfrm flipH="1">
            <a:off x="1895439" y="3494144"/>
            <a:ext cx="6691671" cy="0"/>
          </a:xfrm>
          <a:prstGeom prst="line">
            <a:avLst/>
          </a:prstGeom>
          <a:ln w="12700">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3"/>
          <a:stretch>
            <a:fillRect/>
          </a:stretch>
        </p:blipFill>
        <p:spPr>
          <a:xfrm>
            <a:off x="348105" y="4878249"/>
            <a:ext cx="1193800" cy="952500"/>
          </a:xfrm>
          <a:prstGeom prst="rect">
            <a:avLst/>
          </a:prstGeom>
        </p:spPr>
      </p:pic>
      <p:sp>
        <p:nvSpPr>
          <p:cNvPr id="22" name="Title 2"/>
          <p:cNvSpPr>
            <a:spLocks noGrp="1"/>
          </p:cNvSpPr>
          <p:nvPr>
            <p:ph type="title" hasCustomPrompt="1"/>
          </p:nvPr>
        </p:nvSpPr>
        <p:spPr>
          <a:xfrm>
            <a:off x="2061883" y="761997"/>
            <a:ext cx="6382512" cy="2533369"/>
          </a:xfrm>
          <a:prstGeom prst="rect">
            <a:avLst/>
          </a:prstGeom>
        </p:spPr>
        <p:txBody>
          <a:bodyPr lIns="0" tIns="0" rIns="0" bIns="0" anchor="b" anchorCtr="0">
            <a:normAutofit/>
          </a:bodyPr>
          <a:lstStyle>
            <a:lvl1pPr algn="l">
              <a:spcBef>
                <a:spcPts val="0"/>
              </a:spcBef>
              <a:defRPr sz="3600" b="1">
                <a:solidFill>
                  <a:schemeClr val="bg1"/>
                </a:solidFill>
                <a:latin typeface="+mj-lt"/>
              </a:defRPr>
            </a:lvl1pPr>
          </a:lstStyle>
          <a:p>
            <a:r>
              <a:rPr lang="en-US" dirty="0"/>
              <a:t>Insert title here</a:t>
            </a:r>
            <a:br>
              <a:rPr lang="en-US" dirty="0"/>
            </a:br>
            <a:r>
              <a:rPr lang="en-US" dirty="0"/>
              <a:t>(75 characters maximum)</a:t>
            </a:r>
          </a:p>
        </p:txBody>
      </p:sp>
      <p:sp>
        <p:nvSpPr>
          <p:cNvPr id="23" name="Text Placeholder 4"/>
          <p:cNvSpPr>
            <a:spLocks noGrp="1"/>
          </p:cNvSpPr>
          <p:nvPr>
            <p:ph type="body" sz="quarter" idx="10" hasCustomPrompt="1"/>
          </p:nvPr>
        </p:nvSpPr>
        <p:spPr>
          <a:xfrm>
            <a:off x="2070848" y="4593844"/>
            <a:ext cx="6382512" cy="716808"/>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Name of Presenter</a:t>
            </a:r>
          </a:p>
        </p:txBody>
      </p:sp>
      <p:sp>
        <p:nvSpPr>
          <p:cNvPr id="24" name="Text Placeholder 4"/>
          <p:cNvSpPr>
            <a:spLocks noGrp="1"/>
          </p:cNvSpPr>
          <p:nvPr>
            <p:ph type="body" sz="quarter" idx="11" hasCustomPrompt="1"/>
          </p:nvPr>
        </p:nvSpPr>
        <p:spPr>
          <a:xfrm>
            <a:off x="2070848" y="5301687"/>
            <a:ext cx="6382512" cy="27360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Event Name</a:t>
            </a:r>
          </a:p>
        </p:txBody>
      </p:sp>
      <p:sp>
        <p:nvSpPr>
          <p:cNvPr id="25" name="Text Placeholder 4"/>
          <p:cNvSpPr>
            <a:spLocks noGrp="1"/>
          </p:cNvSpPr>
          <p:nvPr>
            <p:ph type="body" sz="quarter" idx="12" hasCustomPrompt="1"/>
          </p:nvPr>
        </p:nvSpPr>
        <p:spPr>
          <a:xfrm>
            <a:off x="2070848" y="5584257"/>
            <a:ext cx="6382512" cy="403785"/>
          </a:xfrm>
          <a:prstGeom prst="rect">
            <a:avLst/>
          </a:prstGeom>
        </p:spPr>
        <p:txBody>
          <a:bodyPr lIns="0" tIns="0" rIns="0" bIns="0">
            <a:normAutofit/>
          </a:bodyPr>
          <a:lstStyle>
            <a:lvl1pPr marL="0" indent="0" algn="l">
              <a:spcBef>
                <a:spcPts val="0"/>
              </a:spcBef>
              <a:buNone/>
              <a:defRPr sz="1800">
                <a:solidFill>
                  <a:schemeClr val="bg1"/>
                </a:solidFill>
              </a:defRPr>
            </a:lvl1pPr>
          </a:lstStyle>
          <a:p>
            <a:pPr lvl="0"/>
            <a:r>
              <a:rPr lang="en-US" dirty="0"/>
              <a:t>DD Month 2017</a:t>
            </a:r>
          </a:p>
        </p:txBody>
      </p:sp>
      <p:sp>
        <p:nvSpPr>
          <p:cNvPr id="26" name="Text Placeholder 4"/>
          <p:cNvSpPr>
            <a:spLocks noGrp="1"/>
          </p:cNvSpPr>
          <p:nvPr>
            <p:ph type="body" sz="quarter" idx="13" hasCustomPrompt="1"/>
          </p:nvPr>
        </p:nvSpPr>
        <p:spPr>
          <a:xfrm>
            <a:off x="2070848" y="3652549"/>
            <a:ext cx="6382512" cy="716808"/>
          </a:xfrm>
          <a:prstGeom prst="rect">
            <a:avLst/>
          </a:prstGeom>
        </p:spPr>
        <p:txBody>
          <a:bodyPr lIns="0" tIns="0" rIns="0" bIns="0">
            <a:normAutofit/>
          </a:bodyPr>
          <a:lstStyle>
            <a:lvl1pPr marL="0" indent="0" algn="l">
              <a:spcBef>
                <a:spcPts val="0"/>
              </a:spcBef>
              <a:buNone/>
              <a:defRPr sz="1800" b="1">
                <a:solidFill>
                  <a:schemeClr val="bg1"/>
                </a:solidFill>
              </a:defRPr>
            </a:lvl1pPr>
          </a:lstStyle>
          <a:p>
            <a:pPr lvl="0"/>
            <a:r>
              <a:rPr lang="en-US" dirty="0"/>
              <a:t>Insert subtitle here (75 characters maximum)</a:t>
            </a:r>
          </a:p>
        </p:txBody>
      </p:sp>
    </p:spTree>
    <p:extLst>
      <p:ext uri="{BB962C8B-B14F-4D97-AF65-F5344CB8AC3E}">
        <p14:creationId xmlns:p14="http://schemas.microsoft.com/office/powerpoint/2010/main" val="3620340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ackground Slide">
    <p:spTree>
      <p:nvGrpSpPr>
        <p:cNvPr id="1" name=""/>
        <p:cNvGrpSpPr/>
        <p:nvPr/>
      </p:nvGrpSpPr>
      <p:grpSpPr>
        <a:xfrm>
          <a:off x="0" y="0"/>
          <a:ext cx="0" cy="0"/>
          <a:chOff x="0" y="0"/>
          <a:chExt cx="0" cy="0"/>
        </a:xfrm>
      </p:grpSpPr>
      <p:sp>
        <p:nvSpPr>
          <p:cNvPr id="2"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47082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Width Photo">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8288" y="615707"/>
            <a:ext cx="9180576" cy="5705856"/>
          </a:xfrm>
          <a:prstGeom prst="rect">
            <a:avLst/>
          </a:prstGeom>
          <a:ln w="19050">
            <a:solidFill>
              <a:schemeClr val="accent6">
                <a:lumMod val="50000"/>
              </a:schemeClr>
            </a:solidFill>
          </a:ln>
        </p:spPr>
        <p:txBody>
          <a:bodyPr/>
          <a:lstStyle>
            <a:lvl1pPr marL="0" indent="0">
              <a:buFontTx/>
              <a:buNone/>
              <a:defRPr/>
            </a:lvl1pPr>
          </a:lstStyle>
          <a:p>
            <a:r>
              <a:rPr lang="en-US"/>
              <a:t>Click icon to add picture</a:t>
            </a:r>
            <a:endParaRPr lang="en-US"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89847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No Header/Footer)">
    <p:spTree>
      <p:nvGrpSpPr>
        <p:cNvPr id="1" name=""/>
        <p:cNvGrpSpPr/>
        <p:nvPr/>
      </p:nvGrpSpPr>
      <p:grpSpPr>
        <a:xfrm>
          <a:off x="0" y="0"/>
          <a:ext cx="0" cy="0"/>
          <a:chOff x="0" y="0"/>
          <a:chExt cx="0" cy="0"/>
        </a:xfrm>
      </p:grpSpPr>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
        <p:nvSpPr>
          <p:cNvPr id="8" name="Title 1"/>
          <p:cNvSpPr>
            <a:spLocks noGrp="1"/>
          </p:cNvSpPr>
          <p:nvPr>
            <p:ph type="title"/>
          </p:nvPr>
        </p:nvSpPr>
        <p:spPr>
          <a:xfrm>
            <a:off x="374904" y="46179"/>
            <a:ext cx="8012951" cy="450663"/>
          </a:xfrm>
          <a:prstGeom prst="rect">
            <a:avLst/>
          </a:prstGeom>
        </p:spPr>
        <p:txBody>
          <a:bodyPr lIns="0" tIns="45720" rIns="0" bIns="4572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162682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half page image">
    <p:spTree>
      <p:nvGrpSpPr>
        <p:cNvPr id="1" name=""/>
        <p:cNvGrpSpPr/>
        <p:nvPr/>
      </p:nvGrpSpPr>
      <p:grpSpPr>
        <a:xfrm>
          <a:off x="0" y="0"/>
          <a:ext cx="0" cy="0"/>
          <a:chOff x="0" y="0"/>
          <a:chExt cx="0" cy="0"/>
        </a:xfrm>
      </p:grpSpPr>
      <p:sp>
        <p:nvSpPr>
          <p:cNvPr id="4" name="Rectangle 3"/>
          <p:cNvSpPr/>
          <p:nvPr userDrawn="1"/>
        </p:nvSpPr>
        <p:spPr>
          <a:xfrm>
            <a:off x="0" y="6329943"/>
            <a:ext cx="9144000" cy="5280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7744" y="6460580"/>
            <a:ext cx="368521" cy="293992"/>
          </a:xfrm>
          <a:prstGeom prst="rect">
            <a:avLst/>
          </a:prstGeom>
        </p:spPr>
      </p:pic>
      <p:sp>
        <p:nvSpPr>
          <p:cNvPr id="14"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cxnSp>
        <p:nvCxnSpPr>
          <p:cNvPr id="22" name="Straight Connector 21"/>
          <p:cNvCxnSpPr/>
          <p:nvPr userDrawn="1"/>
        </p:nvCxnSpPr>
        <p:spPr>
          <a:xfrm flipH="1">
            <a:off x="0" y="608083"/>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userDrawn="1"/>
        </p:nvCxnSpPr>
        <p:spPr>
          <a:xfrm flipH="1">
            <a:off x="0" y="6320547"/>
            <a:ext cx="9144000"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sz="quarter" idx="10"/>
          </p:nvPr>
        </p:nvSpPr>
        <p:spPr>
          <a:xfrm>
            <a:off x="0" y="623477"/>
            <a:ext cx="4598988" cy="5687676"/>
          </a:xfrm>
          <a:prstGeom prst="rect">
            <a:avLst/>
          </a:prstGeom>
        </p:spPr>
        <p:txBody>
          <a:bodyPr/>
          <a:lstStyle>
            <a:lvl1pPr marL="0" indent="0">
              <a:buFont typeface="Arial" panose="020B0604020202020204" pitchFamily="34" charset="0"/>
              <a:buNone/>
              <a:defRPr/>
            </a:lvl1pPr>
          </a:lstStyle>
          <a:p>
            <a:r>
              <a:rPr lang="en-US"/>
              <a:t>Click icon to add picture</a:t>
            </a:r>
            <a:endParaRPr lang="en-US" dirty="0"/>
          </a:p>
        </p:txBody>
      </p:sp>
      <p:sp>
        <p:nvSpPr>
          <p:cNvPr id="9" name="Title 1"/>
          <p:cNvSpPr>
            <a:spLocks noGrp="1"/>
          </p:cNvSpPr>
          <p:nvPr>
            <p:ph type="title"/>
          </p:nvPr>
        </p:nvSpPr>
        <p:spPr>
          <a:xfrm>
            <a:off x="374904" y="46179"/>
            <a:ext cx="8012951" cy="450663"/>
          </a:xfrm>
          <a:prstGeom prst="rect">
            <a:avLst/>
          </a:prstGeom>
        </p:spPr>
        <p:txBody>
          <a:bodyPr lIns="0" tIns="45720" rIns="0" bIns="45720">
            <a:norm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5543048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Oval 10"/>
          <p:cNvSpPr/>
          <p:nvPr userDrawn="1"/>
        </p:nvSpPr>
        <p:spPr>
          <a:xfrm>
            <a:off x="395490" y="585223"/>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2422" y="608083"/>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462492" y="608083"/>
            <a:ext cx="8681508"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userDrawn="1"/>
        </p:nvPicPr>
        <p:blipFill>
          <a:blip r:embed="rId50" cstate="screen">
            <a:extLst>
              <a:ext uri="{28A0092B-C50C-407E-A947-70E740481C1C}">
                <a14:useLocalDpi xmlns:a14="http://schemas.microsoft.com/office/drawing/2010/main"/>
              </a:ext>
            </a:extLst>
          </a:blip>
          <a:stretch>
            <a:fillRect/>
          </a:stretch>
        </p:blipFill>
        <p:spPr>
          <a:xfrm>
            <a:off x="237744" y="6460580"/>
            <a:ext cx="368520" cy="293992"/>
          </a:xfrm>
          <a:prstGeom prst="rect">
            <a:avLst/>
          </a:prstGeom>
        </p:spPr>
      </p:pic>
      <p:sp>
        <p:nvSpPr>
          <p:cNvPr id="15" name="Oval 14"/>
          <p:cNvSpPr/>
          <p:nvPr userDrawn="1"/>
        </p:nvSpPr>
        <p:spPr>
          <a:xfrm>
            <a:off x="395490"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p:cNvCxnSpPr/>
          <p:nvPr userDrawn="1"/>
        </p:nvCxnSpPr>
        <p:spPr>
          <a:xfrm flipH="1">
            <a:off x="2422"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462491" y="6320547"/>
            <a:ext cx="821795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8" name="Oval 17"/>
          <p:cNvSpPr/>
          <p:nvPr userDrawn="1"/>
        </p:nvSpPr>
        <p:spPr>
          <a:xfrm flipH="1">
            <a:off x="8705212" y="6297687"/>
            <a:ext cx="45720" cy="45720"/>
          </a:xfrm>
          <a:prstGeom prst="ellipse">
            <a:avLst/>
          </a:prstGeom>
          <a:solidFill>
            <a:schemeClr val="accent6">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8772211" y="6320547"/>
            <a:ext cx="371789" cy="0"/>
          </a:xfrm>
          <a:prstGeom prst="line">
            <a:avLst/>
          </a:prstGeom>
          <a:ln w="12700">
            <a:solidFill>
              <a:schemeClr val="accent6">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 name="Slide Number Placeholder 5"/>
          <p:cNvSpPr txBox="1">
            <a:spLocks/>
          </p:cNvSpPr>
          <p:nvPr userDrawn="1"/>
        </p:nvSpPr>
        <p:spPr>
          <a:xfrm>
            <a:off x="8493978" y="6445465"/>
            <a:ext cx="794877"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200" dirty="0">
                <a:solidFill>
                  <a:srgbClr val="002B49"/>
                </a:solidFill>
                <a:latin typeface="Arial"/>
                <a:cs typeface="Arial"/>
              </a:rPr>
              <a:t>   | </a:t>
            </a:r>
            <a:fld id="{D43A6F16-D3CF-4F46-B6D9-B3CAB1B87938}" type="slidenum">
              <a:rPr lang="en-US" sz="1200" smtClean="0">
                <a:solidFill>
                  <a:srgbClr val="002B49"/>
                </a:solidFill>
                <a:latin typeface="Arial"/>
                <a:cs typeface="Arial"/>
              </a:rPr>
              <a:pPr algn="l"/>
              <a:t>‹#›</a:t>
            </a:fld>
            <a:endParaRPr lang="en-US" sz="1200" dirty="0">
              <a:solidFill>
                <a:srgbClr val="002B49"/>
              </a:solidFill>
              <a:latin typeface="Arial"/>
              <a:cs typeface="Arial"/>
            </a:endParaRPr>
          </a:p>
        </p:txBody>
      </p:sp>
    </p:spTree>
    <p:extLst>
      <p:ext uri="{BB962C8B-B14F-4D97-AF65-F5344CB8AC3E}">
        <p14:creationId xmlns:p14="http://schemas.microsoft.com/office/powerpoint/2010/main" val="117271243"/>
      </p:ext>
    </p:extLst>
  </p:cSld>
  <p:clrMap bg1="lt1" tx1="dk1" bg2="lt2" tx2="dk2" accent1="accent1" accent2="accent2" accent3="accent3" accent4="accent4" accent5="accent5" accent6="accent6" hlink="hlink" folHlink="folHlink"/>
  <p:sldLayoutIdLst>
    <p:sldLayoutId id="2147483666" r:id="rId1"/>
    <p:sldLayoutId id="2147483669" r:id="rId2"/>
    <p:sldLayoutId id="2147483671" r:id="rId3"/>
    <p:sldLayoutId id="2147483672" r:id="rId4"/>
    <p:sldLayoutId id="2147483649" r:id="rId5"/>
    <p:sldLayoutId id="2147483673" r:id="rId6"/>
    <p:sldLayoutId id="2147483751" r:id="rId7"/>
    <p:sldLayoutId id="2147483752" r:id="rId8"/>
    <p:sldLayoutId id="2147483715" r:id="rId9"/>
    <p:sldLayoutId id="2147483660" r:id="rId10"/>
    <p:sldLayoutId id="2147483676" r:id="rId11"/>
    <p:sldLayoutId id="2147483675" r:id="rId12"/>
    <p:sldLayoutId id="2147483651" r:id="rId13"/>
    <p:sldLayoutId id="2147483704" r:id="rId14"/>
    <p:sldLayoutId id="2147483705" r:id="rId15"/>
    <p:sldLayoutId id="2147483706" r:id="rId16"/>
    <p:sldLayoutId id="2147483707" r:id="rId17"/>
    <p:sldLayoutId id="2147483708" r:id="rId18"/>
    <p:sldLayoutId id="2147483655" r:id="rId19"/>
    <p:sldLayoutId id="2147483718" r:id="rId20"/>
    <p:sldLayoutId id="2147483719" r:id="rId21"/>
    <p:sldLayoutId id="2147483753" r:id="rId22"/>
    <p:sldLayoutId id="2147483679" r:id="rId23"/>
    <p:sldLayoutId id="2147483727" r:id="rId24"/>
    <p:sldLayoutId id="2147483728" r:id="rId25"/>
    <p:sldLayoutId id="2147483730" r:id="rId26"/>
    <p:sldLayoutId id="2147483731" r:id="rId27"/>
    <p:sldLayoutId id="2147483732" r:id="rId28"/>
    <p:sldLayoutId id="2147483729" r:id="rId29"/>
    <p:sldLayoutId id="2147483734" r:id="rId30"/>
    <p:sldLayoutId id="2147483688" r:id="rId31"/>
    <p:sldLayoutId id="2147483743" r:id="rId32"/>
    <p:sldLayoutId id="2147483744" r:id="rId33"/>
    <p:sldLayoutId id="2147483745" r:id="rId34"/>
    <p:sldLayoutId id="2147483746" r:id="rId35"/>
    <p:sldLayoutId id="2147483747" r:id="rId36"/>
    <p:sldLayoutId id="2147483748" r:id="rId37"/>
    <p:sldLayoutId id="2147483750" r:id="rId38"/>
    <p:sldLayoutId id="2147483687" r:id="rId39"/>
    <p:sldLayoutId id="2147483735" r:id="rId40"/>
    <p:sldLayoutId id="2147483736" r:id="rId41"/>
    <p:sldLayoutId id="2147483737" r:id="rId42"/>
    <p:sldLayoutId id="2147483738" r:id="rId43"/>
    <p:sldLayoutId id="2147483739" r:id="rId44"/>
    <p:sldLayoutId id="2147483740" r:id="rId45"/>
    <p:sldLayoutId id="2147483742" r:id="rId46"/>
    <p:sldLayoutId id="2147483755" r:id="rId47"/>
    <p:sldLayoutId id="2147483717" r:id="rId48"/>
  </p:sldLayoutIdLst>
  <p:hf hdr="0"/>
  <p:txStyles>
    <p:titleStyle>
      <a:lvl1pPr marL="0" indent="0" algn="l" defTabSz="457200" rtl="0" eaLnBrk="1" latinLnBrk="0" hangingPunct="1">
        <a:spcBef>
          <a:spcPct val="0"/>
        </a:spcBef>
        <a:buNone/>
        <a:defRPr lang="en-US" sz="2800" b="1" i="0" kern="1200" baseline="0" smtClean="0">
          <a:solidFill>
            <a:schemeClr val="accent6">
              <a:lumMod val="50000"/>
            </a:schemeClr>
          </a:solidFill>
          <a:effectLst/>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pos="5365" userDrawn="1">
          <p15:clr>
            <a:srgbClr val="F26B43"/>
          </p15:clr>
        </p15:guide>
        <p15:guide id="4" pos="384" userDrawn="1">
          <p15:clr>
            <a:srgbClr val="F26B43"/>
          </p15:clr>
        </p15:guide>
        <p15:guide id="5" pos="260" userDrawn="1">
          <p15:clr>
            <a:srgbClr val="F26B43"/>
          </p15:clr>
        </p15:guide>
        <p15:guide id="6" orient="horz" pos="384" userDrawn="1">
          <p15:clr>
            <a:srgbClr val="F26B43"/>
          </p15:clr>
        </p15:guide>
        <p15:guide id="7" orient="horz" pos="398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24" y="0"/>
            <a:ext cx="8022637" cy="2533369"/>
          </a:xfrm>
        </p:spPr>
        <p:txBody>
          <a:bodyPr>
            <a:normAutofit/>
          </a:bodyPr>
          <a:lstStyle/>
          <a:p>
            <a:r>
              <a:rPr lang="en-US" dirty="0"/>
              <a:t>Recommendations</a:t>
            </a:r>
          </a:p>
        </p:txBody>
      </p:sp>
      <p:sp>
        <p:nvSpPr>
          <p:cNvPr id="6" name="Text Placeholder 5"/>
          <p:cNvSpPr>
            <a:spLocks noGrp="1"/>
          </p:cNvSpPr>
          <p:nvPr>
            <p:ph type="body" sz="quarter" idx="13"/>
          </p:nvPr>
        </p:nvSpPr>
        <p:spPr/>
        <p:txBody>
          <a:bodyPr>
            <a:normAutofit/>
          </a:bodyPr>
          <a:lstStyle/>
          <a:p>
            <a:r>
              <a:rPr lang="en-US" dirty="0"/>
              <a:t>RDS-WHOIS2-RT</a:t>
            </a:r>
          </a:p>
        </p:txBody>
      </p:sp>
    </p:spTree>
    <p:extLst>
      <p:ext uri="{BB962C8B-B14F-4D97-AF65-F5344CB8AC3E}">
        <p14:creationId xmlns:p14="http://schemas.microsoft.com/office/powerpoint/2010/main" val="4091533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R4.2</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Recommendation R4.2: </a:t>
            </a:r>
            <a:r>
              <a:rPr lang="en-US" sz="1200" dirty="0"/>
              <a:t>The ICANN Board should direct ICANN Contractual Compliance to look for patterns of failure to validate and verify RDS (WHOIS) data as required by the RAA. When such a pattern is detected, an audit should be initiated to check if the Registrar follows RDS (WHOIS) contractual obligations and consensus policies. Sanctions should be applied if significant deficiencies in RDS (WHOIS) data validation or verification are identified. </a:t>
            </a:r>
          </a:p>
          <a:p>
            <a:pPr marL="0" indent="0">
              <a:buNone/>
            </a:pPr>
            <a:endParaRPr lang="en-US" sz="1200" b="1" dirty="0"/>
          </a:p>
          <a:p>
            <a:pPr marL="0" indent="0">
              <a:buNone/>
            </a:pPr>
            <a:r>
              <a:rPr lang="en-US" sz="1200" b="1" dirty="0"/>
              <a:t>Findings: </a:t>
            </a:r>
            <a:r>
              <a:rPr lang="en-US" sz="1200" dirty="0"/>
              <a:t>As detailed in Section 3.6.3.2, all current RDS (WHOIS) accuracy-related compliance activities are separate and conducted individually. ARS sampled RDS (WHOIS) records to do accuracy tests, the Audit program samples registrars to conduct audits, and no synergies appear to have been gained through these different action tracks. </a:t>
            </a:r>
          </a:p>
          <a:p>
            <a:pPr marL="0" indent="0">
              <a:buNone/>
            </a:pPr>
            <a:endParaRPr lang="en-US" sz="1200" b="1" dirty="0"/>
          </a:p>
          <a:p>
            <a:pPr marL="0" indent="0">
              <a:buNone/>
            </a:pPr>
            <a:r>
              <a:rPr lang="en-US" sz="1200" b="1" dirty="0"/>
              <a:t>Rationale: </a:t>
            </a:r>
            <a:r>
              <a:rPr lang="en-US" sz="1200" dirty="0"/>
              <a:t>A follow up audit would help in cases where a pattern of failure to validate and verify RDS (WHOIS) data as required by the RAA is detected, to help to mitigate issues regarding the identified registrar. </a:t>
            </a:r>
          </a:p>
          <a:p>
            <a:pPr marL="0" indent="0">
              <a:buNone/>
            </a:pPr>
            <a:endParaRPr lang="en-US" sz="1200" b="1" dirty="0"/>
          </a:p>
          <a:p>
            <a:pPr marL="0" indent="0">
              <a:buNone/>
            </a:pPr>
            <a:r>
              <a:rPr lang="en-US" sz="1200" b="1" dirty="0"/>
              <a:t>Impact of Recommendation: </a:t>
            </a:r>
            <a:r>
              <a:rPr lang="en-US" sz="1200" dirty="0"/>
              <a:t>Registrars that do not consistently adhere to the requirement to verify and validate the data in the RDS (WHOIS) record will be impacted by this recommendation. If a pattern is detected for lack of adherence to RAA requirements, then the Registrar will be subjected to an audit of their verification and validation of RDS (WHOIS) records by the Compliance team. This could result in education of the Registrar, better understanding of the requirements required by ICANN policy, and an improvement in RDS (WHOIS) data accuracy. If this recommendation is not implemented, systemic issues will not be detected and there will continue to be Registrars that are not complying. </a:t>
            </a:r>
          </a:p>
          <a:p>
            <a:pPr marL="0" indent="0">
              <a:buNone/>
            </a:pPr>
            <a:endParaRPr lang="en-US" sz="1200" dirty="0"/>
          </a:p>
          <a:p>
            <a:pPr marL="0" indent="0">
              <a:buNone/>
            </a:pPr>
            <a:r>
              <a:rPr lang="en-US" sz="1200" dirty="0"/>
              <a:t>This recommendation is aligned with ICANN’s Strategic Plan and Mission and is within the scope of the review team. </a:t>
            </a:r>
          </a:p>
          <a:p>
            <a:pPr marL="0" indent="0">
              <a:buNone/>
            </a:pPr>
            <a:endParaRPr lang="en-US" sz="1200" b="1" dirty="0"/>
          </a:p>
          <a:p>
            <a:pPr marL="0" indent="0">
              <a:buNone/>
            </a:pPr>
            <a:r>
              <a:rPr lang="en-US" sz="1200" b="1" dirty="0"/>
              <a:t>Feasibility of Recommendation: </a:t>
            </a:r>
            <a:endParaRPr lang="en-US" sz="1200" dirty="0"/>
          </a:p>
          <a:p>
            <a:pPr marL="0" indent="0">
              <a:buNone/>
            </a:pPr>
            <a:r>
              <a:rPr lang="en-US" sz="1200" dirty="0"/>
              <a:t>This recommendation will make the Audit program more targeted. The ICANN Contractual Compliance team may need further assessment of resources to implement this recommendation. </a:t>
            </a:r>
          </a:p>
          <a:p>
            <a:pPr marL="0" indent="0">
              <a:buNone/>
            </a:pPr>
            <a:endParaRPr lang="en-US" sz="1200" b="1" dirty="0"/>
          </a:p>
          <a:p>
            <a:pPr marL="0" indent="0">
              <a:buNone/>
            </a:pPr>
            <a:endParaRPr lang="en-US" sz="1200" b="1" dirty="0"/>
          </a:p>
        </p:txBody>
      </p:sp>
    </p:spTree>
    <p:extLst>
      <p:ext uri="{BB962C8B-B14F-4D97-AF65-F5344CB8AC3E}">
        <p14:creationId xmlns:p14="http://schemas.microsoft.com/office/powerpoint/2010/main" val="3410749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R4.2</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Implementation: </a:t>
            </a:r>
            <a:r>
              <a:rPr lang="en-US" sz="1200" dirty="0"/>
              <a:t>Registrants, Registrars, Registries and ICANN Contractual Compliance will all be responsible for the implementation of this recommendation. Successful implementation will result in a reduction in percentage of inaccuracy reports for audited registrars and improved accuracy of RDS (WHOIS) records. There is no current work underway on this issue. This recommendation should be implemented immediately after approval by the ICANN Board. </a:t>
            </a:r>
          </a:p>
          <a:p>
            <a:pPr marL="0" indent="0">
              <a:buNone/>
            </a:pPr>
            <a:endParaRPr lang="en-US" sz="1200" b="1" dirty="0"/>
          </a:p>
          <a:p>
            <a:pPr marL="0" indent="0">
              <a:buNone/>
            </a:pPr>
            <a:r>
              <a:rPr lang="en-US" sz="1200" b="1" dirty="0"/>
              <a:t>Priority: </a:t>
            </a:r>
            <a:r>
              <a:rPr lang="en-US" sz="1200" dirty="0"/>
              <a:t>High. </a:t>
            </a:r>
          </a:p>
          <a:p>
            <a:pPr marL="0" indent="0">
              <a:buNone/>
            </a:pPr>
            <a:endParaRPr lang="en-US" sz="1200" b="1" dirty="0"/>
          </a:p>
          <a:p>
            <a:pPr marL="0" indent="0">
              <a:buNone/>
            </a:pPr>
            <a:r>
              <a:rPr lang="en-US" sz="1200" b="1" dirty="0"/>
              <a:t>Level of Consensus: </a:t>
            </a:r>
            <a:r>
              <a:rPr lang="en-US" sz="1200" dirty="0"/>
              <a:t>No objections </a:t>
            </a:r>
          </a:p>
        </p:txBody>
      </p:sp>
    </p:spTree>
    <p:extLst>
      <p:ext uri="{BB962C8B-B14F-4D97-AF65-F5344CB8AC3E}">
        <p14:creationId xmlns:p14="http://schemas.microsoft.com/office/powerpoint/2010/main" val="41176510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R5.1</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Recommendation R5.1: </a:t>
            </a:r>
            <a:r>
              <a:rPr lang="en-US" sz="1200" dirty="0"/>
              <a:t>The ICANN Board should direct the ICANN Organization to look for potentially-anomalous ARS results (e.g., 40% of ARS-generated tickets closed with no action because the RDS (WHOIS) record changed between the time the ARS report was generated and the time the registration was reviewed by ICANN Contractual Compliance) to determine the underlying cause and take appropriate action to reduce anomalies.</a:t>
            </a:r>
          </a:p>
          <a:p>
            <a:pPr marL="0" indent="0">
              <a:buNone/>
            </a:pPr>
            <a:endParaRPr lang="en-US" sz="1200" dirty="0"/>
          </a:p>
          <a:p>
            <a:pPr marL="0" indent="0">
              <a:buNone/>
            </a:pPr>
            <a:r>
              <a:rPr lang="en-US" sz="1200" b="1" dirty="0"/>
              <a:t>Findings</a:t>
            </a:r>
            <a:r>
              <a:rPr lang="en-US" sz="1200" dirty="0"/>
              <a:t>: Throughout ARS project Phase 2, a consistently high percentage of ARS-generated tickets have been closed with no action. As detailed in Section 3.5.4.5, changes in the RDS (WHOIS) record between ARS sampling and inaccuracy ticket processing appear to account for 40-60% of closures resulting in no compliance action. In follow-up discussions with ICANN Org, the review team was unable to obtain sufficient information about these record changes and concluded that further investigation is warranted to determine the underlying cause(s) and either rule out or remediate possible processing anomalies. </a:t>
            </a:r>
          </a:p>
          <a:p>
            <a:pPr marL="0" indent="0">
              <a:buNone/>
            </a:pPr>
            <a:endParaRPr lang="en-US" sz="1200" b="1" dirty="0"/>
          </a:p>
          <a:p>
            <a:pPr marL="0" indent="0">
              <a:buNone/>
            </a:pPr>
            <a:r>
              <a:rPr lang="en-US" sz="1200" b="1" dirty="0"/>
              <a:t>Rationale</a:t>
            </a:r>
            <a:r>
              <a:rPr lang="en-US" sz="1200" dirty="0"/>
              <a:t>: The intent of this recommendation is to improve the effectiveness of ARS in contributing to improvement of RDS (WHOIS) accuracy. If this unexpectedly high ratio of RDS (WHOIS) updates within a relatively short period of time can be extrapolated to all gTLDs, the review team believes that a better understanding of these RDS (WHOIS) changes may help to improve follow-up. For example, how many of such cases involve registrations that expire without renewal prior to ticket processing? How many involve domain names that are transferred to a new registrant and/or registrar prior to processing? How many involve RDS (WHOIS) records that are updated by the registrant or registrar, with or without remediating the ARS-detected inaccuracy? Analyzing the root cause behind closures resulting in no compliance action could uncover patterns that lead to better inaccuracy detection or more targeted compliance actions. </a:t>
            </a:r>
          </a:p>
          <a:p>
            <a:pPr marL="0" indent="0">
              <a:buNone/>
            </a:pPr>
            <a:endParaRPr lang="en-US" sz="1200" b="1" dirty="0"/>
          </a:p>
          <a:p>
            <a:pPr marL="0" indent="0">
              <a:buNone/>
            </a:pPr>
            <a:r>
              <a:rPr lang="en-US" sz="1200" b="1" dirty="0"/>
              <a:t>Impact of Recommendation</a:t>
            </a:r>
            <a:r>
              <a:rPr lang="en-US" sz="1200" dirty="0"/>
              <a:t>: The ARS project team, the registrars receiving ARS-generated tickets, and (probably) the ICANN Contractual Compliance team will be impacted by this recommendation. If this recommendation is successfully implemented, the ratio of ARS-generated tickets closed without action may be reduced. If this recommendation is not implemented, there could be anomalies in detection or processing that reduce the benefits obtained from ARS. Currently, the ARS project represents a major effort to improve RDS (WHOIS) accuracy. However, given the considerable number of ARS-generated tickets closed with no action refining ARS methodology will contribute the effectiveness of ARS.</a:t>
            </a:r>
          </a:p>
        </p:txBody>
      </p:sp>
    </p:spTree>
    <p:extLst>
      <p:ext uri="{BB962C8B-B14F-4D97-AF65-F5344CB8AC3E}">
        <p14:creationId xmlns:p14="http://schemas.microsoft.com/office/powerpoint/2010/main" val="1488426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R5.1</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Feasibility of Recommendation</a:t>
            </a:r>
            <a:r>
              <a:rPr lang="en-US" sz="1200" dirty="0"/>
              <a:t>: For every ARS-generated ticket, the ARS project team has worked closely with the identified registrar. To implement this recommendation, further actions are needed to examine ARS-generated tickets that result in closure with no action to determine and analyze the underlying causes. Depending upon common underlying cause(s), investigation and action could involve the ARS Team, ICANN Contractual Compliance, and (to the extent feasible) follow up with the registrar. The review team acknowledges that root cause analysis would add to the workload of affected parties, but believe this effort is feasible and manageable. </a:t>
            </a:r>
          </a:p>
          <a:p>
            <a:pPr marL="0" indent="0">
              <a:buNone/>
            </a:pPr>
            <a:endParaRPr lang="en-US" sz="1200" b="1" dirty="0"/>
          </a:p>
          <a:p>
            <a:pPr marL="0" indent="0">
              <a:buNone/>
            </a:pPr>
            <a:r>
              <a:rPr lang="en-US" sz="1200" b="1" dirty="0"/>
              <a:t>Implementation</a:t>
            </a:r>
            <a:r>
              <a:rPr lang="en-US" sz="1200" dirty="0"/>
              <a:t>: As described above, ICANN Org would be responsible for implementing this recommendation. In some cases registrars receiving ARS-generated tickets closed with no action could be involved as well. Given that ARS is an on-going project, this recommendation could be injected into the project's process for continuing improvement. The envisioned implementation timeline could be 12 months. </a:t>
            </a:r>
          </a:p>
          <a:p>
            <a:pPr marL="0" indent="0">
              <a:buNone/>
            </a:pPr>
            <a:endParaRPr lang="en-US" sz="1200" b="1" dirty="0"/>
          </a:p>
          <a:p>
            <a:pPr marL="0" indent="0">
              <a:buNone/>
            </a:pPr>
            <a:r>
              <a:rPr lang="en-US" sz="1200" b="1" dirty="0"/>
              <a:t>Priority: </a:t>
            </a:r>
            <a:r>
              <a:rPr lang="en-US" sz="1200" dirty="0"/>
              <a:t>To be determined. </a:t>
            </a:r>
          </a:p>
          <a:p>
            <a:pPr marL="0" indent="0">
              <a:buNone/>
            </a:pPr>
            <a:endParaRPr lang="en-US" sz="1200" b="1" dirty="0"/>
          </a:p>
          <a:p>
            <a:pPr marL="0" indent="0">
              <a:buNone/>
            </a:pPr>
            <a:r>
              <a:rPr lang="en-US" sz="1200" b="1" dirty="0"/>
              <a:t>Consensus</a:t>
            </a:r>
            <a:r>
              <a:rPr lang="en-US" sz="1200" dirty="0"/>
              <a:t>: No objections to place holder, pending further investigation. </a:t>
            </a:r>
          </a:p>
          <a:p>
            <a:pPr marL="0" indent="0">
              <a:buNone/>
            </a:pPr>
            <a:endParaRPr lang="en-US" sz="1200" dirty="0"/>
          </a:p>
        </p:txBody>
      </p:sp>
    </p:spTree>
    <p:extLst>
      <p:ext uri="{BB962C8B-B14F-4D97-AF65-F5344CB8AC3E}">
        <p14:creationId xmlns:p14="http://schemas.microsoft.com/office/powerpoint/2010/main" val="35413027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R5.1</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Recommendation R5.1: </a:t>
            </a:r>
            <a:r>
              <a:rPr lang="en-US" sz="1200" dirty="0"/>
              <a:t>The ICANN Board should direct the ICANN Organization to look for potentially-anomalous ARS results (e.g., 40% of ARS-generated tickets closed with no action because the RDS (WHOIS) record changed between the time the ARS report was generated and the time the registration was reviewed by ICANN Contractual Compliance) to determine the underlying cause and take appropriate action to reduce anomalies.</a:t>
            </a:r>
          </a:p>
          <a:p>
            <a:pPr marL="0" indent="0">
              <a:buNone/>
            </a:pPr>
            <a:endParaRPr lang="en-US" sz="1200" dirty="0"/>
          </a:p>
          <a:p>
            <a:pPr marL="0" indent="0">
              <a:buNone/>
            </a:pPr>
            <a:r>
              <a:rPr lang="en-US" sz="1200" b="1" dirty="0"/>
              <a:t>Findings</a:t>
            </a:r>
            <a:r>
              <a:rPr lang="en-US" sz="1200" dirty="0"/>
              <a:t>: Throughout ARS project Phase 2, a consistently high percentage of ARS-generated tickets have been closed with no action. As detailed in Section 3.5.4.5, changes in the RDS (WHOIS) record between ARS sampling and inaccuracy ticket processing appear to account for 40-60% of closures resulting in no compliance action. In follow-up discussions with ICANN Org, the review team was unable to obtain sufficient information about these record changes and concluded that further investigation is warranted to determine the underlying cause(s) and either rule out or remediate possible processing anomalies. </a:t>
            </a:r>
          </a:p>
          <a:p>
            <a:pPr marL="0" indent="0">
              <a:buNone/>
            </a:pPr>
            <a:endParaRPr lang="en-US" sz="1200" b="1" dirty="0"/>
          </a:p>
          <a:p>
            <a:pPr marL="0" indent="0">
              <a:buNone/>
            </a:pPr>
            <a:r>
              <a:rPr lang="en-US" sz="1200" b="1" dirty="0"/>
              <a:t>Rationale</a:t>
            </a:r>
            <a:r>
              <a:rPr lang="en-US" sz="1200" dirty="0"/>
              <a:t>: The intent of this recommendation is to improve the effectiveness of ARS in contributing to improvement of RDS (WHOIS) accuracy. If this unexpectedly high ratio of RDS (WHOIS) updates within a relatively short period of time can be extrapolated to all gTLDs, the review team believes that a better understanding of these RDS (WHOIS) changes may help to improve follow-up. For example, how many of such cases involve registrations that expire without renewal prior to ticket processing? How many involve domain names that are transferred to a new registrant and/or registrar prior to processing? How many involve RDS (WHOIS) records that are updated by the registrant or registrar, with or without remediating the ARS-detected inaccuracy? Analyzing the root cause behind closures resulting in no compliance action could uncover patterns that lead to better inaccuracy detection or more targeted compliance actions. </a:t>
            </a:r>
          </a:p>
          <a:p>
            <a:pPr marL="0" indent="0">
              <a:buNone/>
            </a:pPr>
            <a:endParaRPr lang="en-US" sz="1200" b="1" dirty="0"/>
          </a:p>
          <a:p>
            <a:pPr marL="0" indent="0">
              <a:buNone/>
            </a:pPr>
            <a:r>
              <a:rPr lang="en-US" sz="1200" b="1" dirty="0"/>
              <a:t>Impact of Recommendation</a:t>
            </a:r>
            <a:r>
              <a:rPr lang="en-US" sz="1200" dirty="0"/>
              <a:t>: The ARS project team, the registrars receiving ARS-generated tickets, and (probably) the ICANN Contractual Compliance team will be impacted by this recommendation. If this recommendation is successfully implemented, the ratio of ARS-generated tickets closed without action may be reduced. If this recommendation is not implemented, there could be anomalies in detection or processing that reduce the benefits obtained from ARS. Currently, the ARS project represents a major effort to improve RDS (WHOIS) accuracy. However, given the considerable number of ARS-generated tickets closed with no action refining ARS methodology will contribute the effectiveness of ARS.</a:t>
            </a:r>
          </a:p>
        </p:txBody>
      </p:sp>
    </p:spTree>
    <p:extLst>
      <p:ext uri="{BB962C8B-B14F-4D97-AF65-F5344CB8AC3E}">
        <p14:creationId xmlns:p14="http://schemas.microsoft.com/office/powerpoint/2010/main" val="424259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R1.1 | R1.2</a:t>
            </a:r>
          </a:p>
        </p:txBody>
      </p:sp>
      <p:sp>
        <p:nvSpPr>
          <p:cNvPr id="3" name="Content Placeholder 2"/>
          <p:cNvSpPr>
            <a:spLocks noGrp="1"/>
          </p:cNvSpPr>
          <p:nvPr>
            <p:ph sz="quarter" idx="4294967295"/>
          </p:nvPr>
        </p:nvSpPr>
        <p:spPr>
          <a:xfrm>
            <a:off x="285008" y="747527"/>
            <a:ext cx="8377238" cy="5570538"/>
          </a:xfrm>
          <a:prstGeom prst="rect">
            <a:avLst/>
          </a:prstGeom>
        </p:spPr>
        <p:txBody>
          <a:bodyPr>
            <a:normAutofit lnSpcReduction="10000"/>
          </a:bodyPr>
          <a:lstStyle/>
          <a:p>
            <a:pPr marL="0" indent="0">
              <a:buNone/>
            </a:pPr>
            <a:r>
              <a:rPr lang="en-US" sz="1200" b="1" dirty="0"/>
              <a:t>Recommendation R1.1 : </a:t>
            </a:r>
            <a:r>
              <a:rPr lang="en-US" sz="1200" dirty="0"/>
              <a:t>To ensure that RDS (WHOIS) is treated as a strategic priority, the ICANN Board should put into place a forward-looking mechanism to monitor possible impacts on the RDS (WHOIS) from legislative and policy developments around the world. </a:t>
            </a:r>
          </a:p>
          <a:p>
            <a:pPr marL="0" indent="0">
              <a:buNone/>
            </a:pPr>
            <a:endParaRPr lang="en-US" sz="1200" b="1" dirty="0"/>
          </a:p>
          <a:p>
            <a:pPr marL="0" indent="0">
              <a:buNone/>
            </a:pPr>
            <a:r>
              <a:rPr lang="en-US" sz="1200" b="1" dirty="0"/>
              <a:t>Recommendation R1.2:  </a:t>
            </a:r>
            <a:r>
              <a:rPr lang="en-US" sz="1200" dirty="0"/>
              <a:t>To support this mechanism, the ICANN Board should instruct the ICANN Organization to assign responsibility for monitoring legislative and policy development around the world and to provide regular updates to the Board. </a:t>
            </a:r>
          </a:p>
          <a:p>
            <a:pPr marL="0" indent="0">
              <a:buNone/>
            </a:pPr>
            <a:endParaRPr lang="en-US" sz="1200" b="1" dirty="0"/>
          </a:p>
          <a:p>
            <a:pPr marL="0" indent="0">
              <a:buNone/>
            </a:pPr>
            <a:r>
              <a:rPr lang="en-US" sz="1200" b="1" dirty="0"/>
              <a:t>Findings</a:t>
            </a:r>
            <a:r>
              <a:rPr lang="en-US" sz="1200" dirty="0"/>
              <a:t>: While a number of steps were taken towards making RDS (WHOIS) a strategic priority for the organization, the record of actions over the last year and in particular the challenging situation regarding compliance with data protection requirements show that ICANN did not take action to address related community concerns in a timely manner. See also discussion of RDS (WHOIS) policy development actions in Section 3.3. Therefore, implementation of this recommendation is not yet sufficient. </a:t>
            </a:r>
          </a:p>
          <a:p>
            <a:pPr marL="0" indent="0">
              <a:buNone/>
            </a:pPr>
            <a:endParaRPr lang="en-US" sz="1200" b="1" dirty="0"/>
          </a:p>
          <a:p>
            <a:pPr marL="0" indent="0">
              <a:buNone/>
            </a:pPr>
            <a:r>
              <a:rPr lang="en-US" sz="1200" b="1" dirty="0"/>
              <a:t>Rationale</a:t>
            </a:r>
            <a:r>
              <a:rPr lang="en-US" sz="1200" dirty="0"/>
              <a:t>: The intent behind these recommendations is to ensure that ICANN as an organization is well placed to address future policy issues, such as may arise from legislation or from community concerns. </a:t>
            </a:r>
          </a:p>
          <a:p>
            <a:pPr marL="0" indent="0">
              <a:buNone/>
            </a:pPr>
            <a:endParaRPr lang="en-US" sz="1200" dirty="0"/>
          </a:p>
          <a:p>
            <a:pPr marL="0" indent="0">
              <a:buNone/>
            </a:pPr>
            <a:r>
              <a:rPr lang="en-US" sz="1200" dirty="0"/>
              <a:t>The issues identified could best be addressed by an improved implementation of the original recommendation. For these purposes, further elements are proposed in a re-shaped recommendation to provide concrete targets for the ICANN Board and Organization. </a:t>
            </a:r>
          </a:p>
          <a:p>
            <a:pPr marL="0" indent="0">
              <a:buNone/>
            </a:pPr>
            <a:endParaRPr lang="en-US" sz="1200" dirty="0"/>
          </a:p>
          <a:p>
            <a:pPr marL="0" indent="0">
              <a:buNone/>
            </a:pPr>
            <a:r>
              <a:rPr lang="en-US" sz="1200" dirty="0"/>
              <a:t>The potential impact of not addressing the recommendation could consist in further situations of lack of preparedness of the organization to assume its responsibilities and address them in due time. Given the challenging process ahead as compliance with data protection rules and obligations under the Bylaws will take significant additional time, improved implementation could help the organization to better address such issues in the future. </a:t>
            </a:r>
          </a:p>
          <a:p>
            <a:pPr marL="0" indent="0">
              <a:buNone/>
            </a:pPr>
            <a:endParaRPr lang="en-US" sz="1200" dirty="0"/>
          </a:p>
          <a:p>
            <a:pPr marL="0" indent="0">
              <a:buNone/>
            </a:pPr>
            <a:r>
              <a:rPr lang="en-US" sz="1200" dirty="0"/>
              <a:t>These recommendations are aligned with ICANN’s Strategic Plan and Mission, which already seek to reflect the strategic priority given to RDS (WHOIS) but focus on compliance and support for Community processes, rather than providing a real advance planning and strategy function within the ICANN Board and Organization. </a:t>
            </a:r>
          </a:p>
          <a:p>
            <a:pPr marL="0" indent="0">
              <a:buNone/>
            </a:pPr>
            <a:r>
              <a:rPr lang="en-US" sz="1200" dirty="0"/>
              <a:t>These recommendations are also within the scope of the review team's efforts.</a:t>
            </a:r>
          </a:p>
        </p:txBody>
      </p:sp>
    </p:spTree>
    <p:extLst>
      <p:ext uri="{BB962C8B-B14F-4D97-AF65-F5344CB8AC3E}">
        <p14:creationId xmlns:p14="http://schemas.microsoft.com/office/powerpoint/2010/main" val="121119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R1.1 | R1.2</a:t>
            </a:r>
          </a:p>
        </p:txBody>
      </p:sp>
      <p:sp>
        <p:nvSpPr>
          <p:cNvPr id="3" name="Content Placeholder 2"/>
          <p:cNvSpPr>
            <a:spLocks noGrp="1"/>
          </p:cNvSpPr>
          <p:nvPr>
            <p:ph sz="quarter" idx="4294967295"/>
          </p:nvPr>
        </p:nvSpPr>
        <p:spPr>
          <a:xfrm>
            <a:off x="374904" y="759402"/>
            <a:ext cx="8377238" cy="5570538"/>
          </a:xfrm>
          <a:prstGeom prst="rect">
            <a:avLst/>
          </a:prstGeom>
        </p:spPr>
        <p:txBody>
          <a:bodyPr>
            <a:normAutofit/>
          </a:bodyPr>
          <a:lstStyle/>
          <a:p>
            <a:pPr marL="0" indent="0">
              <a:buNone/>
            </a:pPr>
            <a:r>
              <a:rPr lang="en-US" sz="1200" b="1" dirty="0"/>
              <a:t>Impact of Recommendation:  </a:t>
            </a:r>
            <a:r>
              <a:rPr lang="en-US" sz="1200" dirty="0"/>
              <a:t>These recommendations would impact the work of the Board and ICANN leadership. It would contribute to the legitimacy and efficiency of the organization, by ensuring that it is better prepared to meet future challenges and to serve community needs, including registrants, RDS users and contracted parties. It would also impact the ICANN Organization, in that it would require resources to perform the requisite analysis and update the ICANN Board on a regular basis. </a:t>
            </a:r>
          </a:p>
          <a:p>
            <a:pPr marL="0" indent="0">
              <a:buNone/>
            </a:pPr>
            <a:endParaRPr lang="en-US" sz="1200" dirty="0"/>
          </a:p>
          <a:p>
            <a:pPr marL="0" indent="0">
              <a:buNone/>
            </a:pPr>
            <a:r>
              <a:rPr lang="en-US" sz="1200" b="1" dirty="0"/>
              <a:t>Feasibility of Recommendation: </a:t>
            </a:r>
            <a:r>
              <a:rPr lang="en-US" sz="1200" dirty="0"/>
              <a:t>Given that the ICANN Board has already resolved in the past to make RDS (WHOIS) a strategic priority, this updated recommendation should also be feasible. A risk remains in that any such attempt at providing a global "policy scan" might fail to properly assess relevant developments, as may have been the case with the GDPR and other data protection rules: the potential for conflicts with the law was highlighted many years ago but no change was made in time through the normal ICANN processes. </a:t>
            </a:r>
          </a:p>
          <a:p>
            <a:pPr marL="0" indent="0">
              <a:buNone/>
            </a:pPr>
            <a:endParaRPr lang="en-US" sz="1200" b="1" dirty="0"/>
          </a:p>
          <a:p>
            <a:pPr marL="0" indent="0">
              <a:buNone/>
            </a:pPr>
            <a:r>
              <a:rPr lang="en-US" sz="1200" b="1" dirty="0"/>
              <a:t>Implementation: </a:t>
            </a:r>
            <a:r>
              <a:rPr lang="en-US" sz="1200" dirty="0"/>
              <a:t>The implementation has to be provided by the ICANN Board and leadership, with staff support. A successful implementation would consist in a revised Charter for the ICANN Board Working Group on Registration Data Directory Services (BWG-RDS), which should be implemented as soon as possible and at the latest within 6 months. This could dovetail with ongoing efforts to ensure swift and constructive cooperation between the Board and ICANN leadership on the one side and the GNSO on the other side for the Expedited PDP on the Temporary Specification for gTLD Registration Data. The BWG-RDS would need to be supported by appropriate dedicated resources from ICANN, who would provide the requisite analysis of global policy developments and supply the ICANN Board with regular updates, which could also be shared with the full ICANN community. </a:t>
            </a:r>
          </a:p>
          <a:p>
            <a:pPr marL="0" indent="0">
              <a:buNone/>
            </a:pPr>
            <a:endParaRPr lang="en-US" sz="1200" b="1" dirty="0"/>
          </a:p>
          <a:p>
            <a:pPr marL="0" indent="0">
              <a:buNone/>
            </a:pPr>
            <a:r>
              <a:rPr lang="en-US" sz="1200" b="1" dirty="0"/>
              <a:t>Priority: </a:t>
            </a:r>
            <a:r>
              <a:rPr lang="en-US" sz="1200" dirty="0"/>
              <a:t>High. </a:t>
            </a:r>
          </a:p>
          <a:p>
            <a:pPr marL="0" indent="0">
              <a:buNone/>
            </a:pPr>
            <a:r>
              <a:rPr lang="en-US" sz="1200" dirty="0"/>
              <a:t>These recommendations provide the backbone for ICANN's efforts on RDS (WHOIS), which should be driven by a strategic and coherent overall approach. It is therefore considered essential. </a:t>
            </a:r>
          </a:p>
          <a:p>
            <a:pPr marL="0" indent="0">
              <a:buNone/>
            </a:pPr>
            <a:endParaRPr lang="en-US" sz="1200" b="1" dirty="0"/>
          </a:p>
          <a:p>
            <a:pPr marL="0" indent="0">
              <a:buNone/>
            </a:pPr>
            <a:r>
              <a:rPr lang="en-US" sz="1200" b="1" dirty="0"/>
              <a:t>Level of Consensus: </a:t>
            </a:r>
            <a:r>
              <a:rPr lang="en-US" sz="1200" dirty="0"/>
              <a:t>No objections </a:t>
            </a:r>
          </a:p>
        </p:txBody>
      </p:sp>
    </p:spTree>
    <p:extLst>
      <p:ext uri="{BB962C8B-B14F-4D97-AF65-F5344CB8AC3E}">
        <p14:creationId xmlns:p14="http://schemas.microsoft.com/office/powerpoint/2010/main" val="2662836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R1.3</a:t>
            </a:r>
          </a:p>
        </p:txBody>
      </p:sp>
      <p:sp>
        <p:nvSpPr>
          <p:cNvPr id="3" name="Content Placeholder 2"/>
          <p:cNvSpPr>
            <a:spLocks noGrp="1"/>
          </p:cNvSpPr>
          <p:nvPr>
            <p:ph sz="quarter" idx="10"/>
          </p:nvPr>
        </p:nvSpPr>
        <p:spPr>
          <a:xfrm>
            <a:off x="374904" y="676894"/>
            <a:ext cx="8377210" cy="5569527"/>
          </a:xfrm>
        </p:spPr>
        <p:txBody>
          <a:bodyPr>
            <a:normAutofit fontScale="85000" lnSpcReduction="10000"/>
          </a:bodyPr>
          <a:lstStyle/>
          <a:p>
            <a:pPr marL="0" indent="0">
              <a:buNone/>
            </a:pPr>
            <a:r>
              <a:rPr lang="en-US" sz="1400" b="1" dirty="0"/>
              <a:t>Recommendation R1.3: </a:t>
            </a:r>
            <a:r>
              <a:rPr lang="en-US" sz="1400" dirty="0"/>
              <a:t>The ICANN Board should update the Charter of its Board Working Group on RDS to ensure the necessary transparency of the group’s work, such as by providing for records of meetings and meeting minutes, to enable future review of its activities. </a:t>
            </a:r>
          </a:p>
          <a:p>
            <a:pPr marL="0" indent="0">
              <a:buNone/>
            </a:pPr>
            <a:r>
              <a:rPr lang="en-US" sz="1400" b="1" dirty="0"/>
              <a:t>Findings: </a:t>
            </a:r>
            <a:r>
              <a:rPr lang="en-US" sz="1400" dirty="0"/>
              <a:t>It is difficult to assess the forward-looking nature of the work done by the BWG-RDS in the absence of any record of its activities. </a:t>
            </a:r>
          </a:p>
          <a:p>
            <a:pPr marL="0" indent="0">
              <a:buNone/>
            </a:pPr>
            <a:r>
              <a:rPr lang="en-US" sz="1400" b="1" dirty="0"/>
              <a:t>Rationale: </a:t>
            </a:r>
            <a:r>
              <a:rPr lang="en-US" sz="1400" dirty="0"/>
              <a:t>Given the strategic importance of RDS (WHOIS) and related activities, it is to be expected that the work of the relevant BWG-RDS or any successor entity would be of interest to future reviews. In order to allow for accountability and transparency of the work, an account on its activities needs to be created and made available to the ICANN Community.</a:t>
            </a:r>
          </a:p>
          <a:p>
            <a:pPr marL="0" indent="0">
              <a:buNone/>
            </a:pPr>
            <a:r>
              <a:rPr lang="en-US" sz="1400" b="1" dirty="0"/>
              <a:t>Impact of Recommendation: </a:t>
            </a:r>
            <a:r>
              <a:rPr lang="en-US" sz="1400" dirty="0"/>
              <a:t>This recommendation impacts the ICANN Board members participating in the BWG-RDS and ICANN support staff to the Board. It increases the administrative burden incumbent on the ICANN Board and its support staff. </a:t>
            </a:r>
          </a:p>
          <a:p>
            <a:pPr marL="0" indent="0">
              <a:buNone/>
            </a:pPr>
            <a:r>
              <a:rPr lang="en-US" sz="1400" b="1" dirty="0"/>
              <a:t>Feasibility of Recommendation: </a:t>
            </a:r>
            <a:r>
              <a:rPr lang="en-US" sz="1400" dirty="0"/>
              <a:t>The recommendation would create a new administrative burden on the ICANN Board and on relevant support staff. However, given the limited burden imposed by the keeping of meeting records and the creation of minutes, its implementation should not be overly burdensome and is therefore considered feasible. </a:t>
            </a:r>
          </a:p>
          <a:p>
            <a:pPr marL="0" indent="0">
              <a:buNone/>
            </a:pPr>
            <a:r>
              <a:rPr lang="en-US" sz="1400" b="1" dirty="0"/>
              <a:t>Implementation: </a:t>
            </a:r>
            <a:r>
              <a:rPr lang="en-US" sz="1400" dirty="0"/>
              <a:t>The implementation has to be provided by the ICANN Board, with staff support. A successful implementation could consist in a complete record of ICANN BWG-RDS meetings and corresponding meeting minutes, which the Board should resolve to create as soon as possible and at the latest within 6 months. </a:t>
            </a:r>
          </a:p>
          <a:p>
            <a:pPr marL="0" indent="0">
              <a:buNone/>
            </a:pPr>
            <a:r>
              <a:rPr lang="en-US" sz="1400" b="1" dirty="0"/>
              <a:t>Priority: </a:t>
            </a:r>
            <a:r>
              <a:rPr lang="en-US" sz="1400" dirty="0"/>
              <a:t>Medium. </a:t>
            </a:r>
          </a:p>
          <a:p>
            <a:pPr marL="0" indent="0">
              <a:buNone/>
            </a:pPr>
            <a:r>
              <a:rPr lang="en-US" sz="1400" dirty="0"/>
              <a:t>This Recommendation serves to create overall accountability and transparency of the Board's activities in a key field, and is therefore of strategic importance. </a:t>
            </a:r>
          </a:p>
          <a:p>
            <a:pPr marL="0" indent="0">
              <a:buNone/>
            </a:pPr>
            <a:r>
              <a:rPr lang="en-US" sz="1400" b="1" dirty="0"/>
              <a:t>Level of Consensus: </a:t>
            </a:r>
            <a:r>
              <a:rPr lang="en-US" sz="1400" dirty="0"/>
              <a:t>No objections </a:t>
            </a:r>
          </a:p>
          <a:p>
            <a:pPr marL="0" indent="0">
              <a:buNone/>
            </a:pPr>
            <a:endParaRPr lang="en-US" dirty="0"/>
          </a:p>
          <a:p>
            <a:endParaRPr lang="en-US" sz="1200" dirty="0"/>
          </a:p>
        </p:txBody>
      </p:sp>
    </p:spTree>
    <p:extLst>
      <p:ext uri="{BB962C8B-B14F-4D97-AF65-F5344CB8AC3E}">
        <p14:creationId xmlns:p14="http://schemas.microsoft.com/office/powerpoint/2010/main" val="3839831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R3.1</a:t>
            </a:r>
          </a:p>
        </p:txBody>
      </p:sp>
      <p:sp>
        <p:nvSpPr>
          <p:cNvPr id="3" name="Content Placeholder 2"/>
          <p:cNvSpPr>
            <a:spLocks noGrp="1"/>
          </p:cNvSpPr>
          <p:nvPr>
            <p:ph sz="quarter" idx="10"/>
          </p:nvPr>
        </p:nvSpPr>
        <p:spPr>
          <a:xfrm>
            <a:off x="374904" y="676894"/>
            <a:ext cx="8377210" cy="5569527"/>
          </a:xfrm>
        </p:spPr>
        <p:txBody>
          <a:bodyPr>
            <a:normAutofit fontScale="70000" lnSpcReduction="20000"/>
          </a:bodyPr>
          <a:lstStyle/>
          <a:p>
            <a:pPr marL="0" indent="0">
              <a:buNone/>
            </a:pPr>
            <a:r>
              <a:rPr lang="en-US" b="1" dirty="0"/>
              <a:t>Recommendation R3.1: </a:t>
            </a:r>
            <a:r>
              <a:rPr lang="en-US" dirty="0"/>
              <a:t>The ICANN Board should direct ICANN Organization to update all of the information related to RDS (WHOIS) and by implication other information related to the registration of second-level gTLDs domains. The content should be revised with the intent of making the information readily accessible and understandable, and it should provide details of when and how to interact with ICANN or contracted parties. Although not the sole focus of this recommendation, interactions with ICANN Contractual Compliance, such as when filing WHOIS inaccuracy reports, should be a particular focus. The revision of this web documentation and instructional material should not be undertaken as a purely internal operation but should include users and potentially focus groups to ensure that the final result fully meets the requirements. The resultant outward facing documentation of registrant and RDS (WHOIS) issues should be kept up to date as changes are made to associated policy or processes. </a:t>
            </a:r>
          </a:p>
          <a:p>
            <a:pPr marL="0" indent="0">
              <a:buNone/>
            </a:pPr>
            <a:r>
              <a:rPr lang="en-US" b="1" dirty="0"/>
              <a:t>Findings: </a:t>
            </a:r>
            <a:r>
              <a:rPr lang="en-US" dirty="0"/>
              <a:t>The requirement to provide outreach was correctly interpreted as to need significant RDS (WHOIS)-related documentation and this was carried out. Although the resultant Portal is somewhat lacking in navigation tools, it was generally very well done. However, it was not well integrated with other registrant-related information or with earlier RDS (WHOIS)-related documentation and tutorial efforts. Documentation related to WHOIS inaccuracy reports was noted as needed a particular focus. </a:t>
            </a:r>
          </a:p>
          <a:p>
            <a:pPr marL="0" indent="0">
              <a:buNone/>
            </a:pPr>
            <a:r>
              <a:rPr lang="en-US" b="1" dirty="0"/>
              <a:t>Rationale: </a:t>
            </a:r>
            <a:r>
              <a:rPr lang="en-US" dirty="0"/>
              <a:t>The original recommendation was not explicit as to what documentation was required or how it should be integrated. Although the work that was done was of high quality, the lack of integration makes it significantly less effective that it could have been. Although it is currently unclear to what extent RDS (WHOIS) information will be publicly viewable, such information will always be collected and thus ICANN has an obligation to document it clearly. Moreover, if there is tiered access to RDS (WHOIS) data at some point in the future, there will have to be extensive documentation on who can access such additional information and how that process is carried out. </a:t>
            </a:r>
          </a:p>
          <a:p>
            <a:pPr marL="0" indent="0">
              <a:buNone/>
            </a:pPr>
            <a:r>
              <a:rPr lang="en-US" b="1" dirty="0"/>
              <a:t>Impact of Recommendation: </a:t>
            </a:r>
            <a:r>
              <a:rPr lang="en-US" dirty="0"/>
              <a:t>All gTLD registrants should have full information on why their data is collected, how it can be used, and how they may make use of such data. Similarly, others who may have an interest in the registrant of a gTLD domain, or how to interact with that registrant should have ready access to such information and how to proceed if there is a problem to be resolved. </a:t>
            </a:r>
          </a:p>
          <a:p>
            <a:pPr marL="0" indent="0">
              <a:buNone/>
            </a:pPr>
            <a:r>
              <a:rPr lang="en-US" b="1" dirty="0"/>
              <a:t>Feasibility of Recommendation: </a:t>
            </a:r>
            <a:r>
              <a:rPr lang="en-US" dirty="0"/>
              <a:t>The documentation and educational materials requested are standard types of offerings. </a:t>
            </a:r>
          </a:p>
          <a:p>
            <a:pPr marL="0" indent="0">
              <a:buNone/>
            </a:pPr>
            <a:endParaRPr lang="en-US" sz="1200" dirty="0"/>
          </a:p>
        </p:txBody>
      </p:sp>
    </p:spTree>
    <p:extLst>
      <p:ext uri="{BB962C8B-B14F-4D97-AF65-F5344CB8AC3E}">
        <p14:creationId xmlns:p14="http://schemas.microsoft.com/office/powerpoint/2010/main" val="3432445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R3.1</a:t>
            </a:r>
          </a:p>
        </p:txBody>
      </p:sp>
      <p:sp>
        <p:nvSpPr>
          <p:cNvPr id="3" name="Content Placeholder 2"/>
          <p:cNvSpPr>
            <a:spLocks noGrp="1"/>
          </p:cNvSpPr>
          <p:nvPr>
            <p:ph sz="quarter" idx="10"/>
          </p:nvPr>
        </p:nvSpPr>
        <p:spPr>
          <a:xfrm>
            <a:off x="374904" y="676894"/>
            <a:ext cx="8377210" cy="5569527"/>
          </a:xfrm>
        </p:spPr>
        <p:txBody>
          <a:bodyPr>
            <a:normAutofit/>
          </a:bodyPr>
          <a:lstStyle/>
          <a:p>
            <a:pPr marL="0" indent="0">
              <a:buNone/>
            </a:pPr>
            <a:r>
              <a:rPr lang="en-US" sz="1200" b="1" dirty="0"/>
              <a:t>Implementation: </a:t>
            </a:r>
            <a:r>
              <a:rPr lang="en-US" sz="1200" dirty="0"/>
              <a:t>The implementation should begin once it is moderately clear how GDPR will be addressed with relation to gTLD RDS (WHOIS). Should the implementation of this recommendation be deferred past FY2020, the then existing RDS (WHOIS)-related parts of the ICANN web site must be amended to cross-link the various sections on the RDS (WHOIS) portal, ICANN Contractual Compliance, Registrar and ICANN Learn.</a:t>
            </a:r>
          </a:p>
          <a:p>
            <a:pPr marL="0" indent="0">
              <a:buNone/>
            </a:pPr>
            <a:r>
              <a:rPr lang="en-US" sz="1200" dirty="0"/>
              <a:t>As policies and processes change, so should the related user-oriented documentation. </a:t>
            </a:r>
          </a:p>
          <a:p>
            <a:pPr marL="0" indent="0">
              <a:buNone/>
            </a:pPr>
            <a:r>
              <a:rPr lang="en-US" sz="1200" b="1" dirty="0"/>
              <a:t>Priority</a:t>
            </a:r>
            <a:r>
              <a:rPr lang="en-US" sz="1200" dirty="0"/>
              <a:t>: Medium. </a:t>
            </a:r>
          </a:p>
          <a:p>
            <a:pPr marL="0" indent="0">
              <a:buNone/>
            </a:pPr>
            <a:r>
              <a:rPr lang="en-US" sz="1200" b="1" dirty="0"/>
              <a:t>Level of Consensus</a:t>
            </a:r>
            <a:r>
              <a:rPr lang="en-US" sz="1200" dirty="0"/>
              <a:t>: No objection </a:t>
            </a:r>
          </a:p>
          <a:p>
            <a:pPr marL="0" indent="0">
              <a:buNone/>
            </a:pPr>
            <a:endParaRPr lang="en-US" sz="1200" dirty="0"/>
          </a:p>
        </p:txBody>
      </p:sp>
    </p:spTree>
    <p:extLst>
      <p:ext uri="{BB962C8B-B14F-4D97-AF65-F5344CB8AC3E}">
        <p14:creationId xmlns:p14="http://schemas.microsoft.com/office/powerpoint/2010/main" val="2854375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R3.2</a:t>
            </a:r>
          </a:p>
        </p:txBody>
      </p:sp>
      <p:sp>
        <p:nvSpPr>
          <p:cNvPr id="3" name="Content Placeholder 2"/>
          <p:cNvSpPr>
            <a:spLocks noGrp="1"/>
          </p:cNvSpPr>
          <p:nvPr>
            <p:ph sz="quarter" idx="4294967295"/>
          </p:nvPr>
        </p:nvSpPr>
        <p:spPr>
          <a:xfrm>
            <a:off x="374904" y="735651"/>
            <a:ext cx="8377238" cy="5570538"/>
          </a:xfrm>
          <a:prstGeom prst="rect">
            <a:avLst/>
          </a:prstGeom>
        </p:spPr>
        <p:txBody>
          <a:bodyPr>
            <a:normAutofit lnSpcReduction="10000"/>
          </a:bodyPr>
          <a:lstStyle/>
          <a:p>
            <a:pPr marL="0" indent="0">
              <a:buNone/>
            </a:pPr>
            <a:r>
              <a:rPr lang="en-US" sz="1200" b="1" dirty="0"/>
              <a:t>Recommendation R3.2 : </a:t>
            </a:r>
            <a:r>
              <a:rPr lang="en-US" sz="1200" dirty="0"/>
              <a:t>With community input, the ICANN Board should instruct ICANN Organization to identify which groups outside of those that routinely engage with ICANN should be targeted effectively through RDS (WHOIS) outreach. An RDS (WHOIS) outreach plan should then be developed, executed, and documented. There should be an ongoing commitment to ensure that as RDS (WHOIS) policy and processes change, the wider community is made aware of such changes. WHOIS inaccuracy reporting was identified as an issue requiring additional education and outreach and may require a particular focus. The need for and details of the outreach may vary depending on the ultimate General Data Protection Regulation (GDPR) implementation and cannot be detailed at this point. </a:t>
            </a:r>
          </a:p>
          <a:p>
            <a:pPr marL="0" indent="0">
              <a:buNone/>
            </a:pPr>
            <a:endParaRPr lang="en-US" sz="1200" b="1" dirty="0"/>
          </a:p>
          <a:p>
            <a:pPr marL="0" indent="0">
              <a:buNone/>
            </a:pPr>
            <a:r>
              <a:rPr lang="en-US" sz="1200" b="1" dirty="0"/>
              <a:t>Findings: </a:t>
            </a:r>
            <a:r>
              <a:rPr lang="en-US" sz="1200" dirty="0"/>
              <a:t>There is little evidence of outreach as described in the original recommendation and such outreach is still felt to have merits. </a:t>
            </a:r>
          </a:p>
          <a:p>
            <a:pPr marL="0" indent="0">
              <a:buNone/>
            </a:pPr>
            <a:endParaRPr lang="en-US" sz="1200" b="1" dirty="0"/>
          </a:p>
          <a:p>
            <a:pPr marL="0" indent="0">
              <a:buNone/>
            </a:pPr>
            <a:r>
              <a:rPr lang="en-US" sz="1200" b="1" dirty="0"/>
              <a:t>Rationale: </a:t>
            </a:r>
            <a:r>
              <a:rPr lang="en-US" sz="1200" dirty="0"/>
              <a:t>The need for non-traditional outreach on RDS (WHOIS) was clearly understood by the WHOIS1 Review Team. This need was further supported by parts of the ICANN community. However, the apparent lack of insight by others to understand how GDPR might impact Internet communities demonstrates why such outreach is crucial and must include both traditional and non-traditional parties. </a:t>
            </a:r>
          </a:p>
          <a:p>
            <a:pPr marL="0" indent="0">
              <a:buNone/>
            </a:pPr>
            <a:endParaRPr lang="en-US" sz="1200" b="1" dirty="0"/>
          </a:p>
          <a:p>
            <a:pPr marL="0" indent="0">
              <a:buNone/>
            </a:pPr>
            <a:r>
              <a:rPr lang="en-US" sz="1200" b="1" dirty="0"/>
              <a:t>Impact of Recommendation: </a:t>
            </a:r>
            <a:r>
              <a:rPr lang="en-US" sz="1200" dirty="0"/>
              <a:t>The potential impact and reach of such outreach will be determined during the first phase of consultation. </a:t>
            </a:r>
          </a:p>
          <a:p>
            <a:pPr marL="0" indent="0">
              <a:buNone/>
            </a:pPr>
            <a:endParaRPr lang="en-US" sz="1200" b="1" dirty="0"/>
          </a:p>
          <a:p>
            <a:pPr marL="0" indent="0">
              <a:buNone/>
            </a:pPr>
            <a:r>
              <a:rPr lang="en-US" sz="1200" b="1" dirty="0"/>
              <a:t>Feasibility of Recommendation: </a:t>
            </a:r>
            <a:r>
              <a:rPr lang="en-US" sz="1200" dirty="0"/>
              <a:t>Although such outreach implementing the original recommendation was apparently not carried out to any great extent, there is no reason to believe that it is not feasible. </a:t>
            </a:r>
          </a:p>
          <a:p>
            <a:pPr marL="0" indent="0">
              <a:buNone/>
            </a:pPr>
            <a:endParaRPr lang="en-US" sz="1200" b="1" dirty="0"/>
          </a:p>
          <a:p>
            <a:pPr marL="0" indent="0">
              <a:buNone/>
            </a:pPr>
            <a:r>
              <a:rPr lang="en-US" sz="1200" b="1" dirty="0"/>
              <a:t>Implementation: </a:t>
            </a:r>
            <a:r>
              <a:rPr lang="en-US" sz="1200" dirty="0"/>
              <a:t>The implementation should begin once it is moderately clear how GDPR will be addressed with relation to gTLD RDS (WHOIS). Implementation should not be a one-time effort but should have an ongoing component. </a:t>
            </a:r>
          </a:p>
          <a:p>
            <a:pPr marL="0" indent="0">
              <a:buNone/>
            </a:pPr>
            <a:endParaRPr lang="en-US" sz="1200" b="1" dirty="0"/>
          </a:p>
          <a:p>
            <a:pPr marL="0" indent="0">
              <a:buNone/>
            </a:pPr>
            <a:r>
              <a:rPr lang="en-US" sz="1200" b="1" dirty="0"/>
              <a:t>Priority: </a:t>
            </a:r>
            <a:r>
              <a:rPr lang="en-US" sz="1200" dirty="0"/>
              <a:t>High. </a:t>
            </a:r>
          </a:p>
          <a:p>
            <a:pPr marL="0" indent="0">
              <a:buNone/>
            </a:pPr>
            <a:endParaRPr lang="en-US" sz="1200" b="1" dirty="0"/>
          </a:p>
          <a:p>
            <a:pPr marL="0" indent="0">
              <a:buNone/>
            </a:pPr>
            <a:r>
              <a:rPr lang="en-US" sz="1200" b="1" dirty="0"/>
              <a:t>Level of Consensus: </a:t>
            </a:r>
            <a:r>
              <a:rPr lang="en-US" sz="1200" dirty="0"/>
              <a:t>No objections </a:t>
            </a:r>
          </a:p>
          <a:p>
            <a:pPr marL="0" indent="0">
              <a:buNone/>
            </a:pPr>
            <a:endParaRPr lang="en-US" sz="600" dirty="0"/>
          </a:p>
        </p:txBody>
      </p:sp>
    </p:spTree>
    <p:extLst>
      <p:ext uri="{BB962C8B-B14F-4D97-AF65-F5344CB8AC3E}">
        <p14:creationId xmlns:p14="http://schemas.microsoft.com/office/powerpoint/2010/main" val="1837518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R4.1</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Recommendation R4.1: </a:t>
            </a:r>
            <a:r>
              <a:rPr lang="en-US" sz="1200" dirty="0"/>
              <a:t>The ICANN Board should direct ICANN Contractual Compliance to proactively monitor and enforce RDS (WHOIS) data accuracy requirements to look for and address systemic issues. A risk-based approach should be executed to assess and understand inaccuracy issues and then take the appropriate actions to mitigate them. </a:t>
            </a:r>
          </a:p>
          <a:p>
            <a:pPr marL="0" indent="0">
              <a:buNone/>
            </a:pPr>
            <a:endParaRPr lang="en-US" sz="1200" b="1" dirty="0"/>
          </a:p>
          <a:p>
            <a:pPr marL="0" indent="0">
              <a:buNone/>
            </a:pPr>
            <a:r>
              <a:rPr lang="en-US" sz="1200" b="1" dirty="0"/>
              <a:t>Findings: </a:t>
            </a:r>
            <a:r>
              <a:rPr lang="en-US" sz="1200" dirty="0"/>
              <a:t>As detailed in Section 3.5.3, currently, the ICANN Contractual Compliance team’s responsibilities are mainly reactive in responding to WHOIS inaccuracy reports and working with the Global Domains Division (GDD) on the results of the ARS reports. The Compliance team could be more proactive in their approach and when they see suspected systemic issues research, analyze and enforce against inaccuracy in the registration data. With the number of registered domain names growing daily it becomes more important to security and stability to ensure there is accurate information in the registrant data on record. </a:t>
            </a:r>
          </a:p>
          <a:p>
            <a:pPr marL="0" indent="0">
              <a:buNone/>
            </a:pPr>
            <a:endParaRPr lang="en-US" sz="1200" b="1" dirty="0"/>
          </a:p>
          <a:p>
            <a:pPr marL="0" indent="0">
              <a:buNone/>
            </a:pPr>
            <a:r>
              <a:rPr lang="en-US" sz="1200" b="1" dirty="0"/>
              <a:t>Rationale: </a:t>
            </a:r>
            <a:r>
              <a:rPr lang="en-US" sz="1200" dirty="0"/>
              <a:t>Data produced by ICANN's Domain Activity Abuse Reporting (DAAR) system is an additional resource that the ICANN Contractual Compliance team has available and is not currently including in their research and analysis. The use of DAAR data as one of many input sources would provide a different perspective for the ICANN Contractual Compliance team. Although DAAR data is non-authoritative, it is used globally to add to the security and stability of the internet. Bulk WHOIS Inaccuracy Reports may be helpful in addressing systemic issues. Reports through this tool may be indicative of wide spread problems and use of these reports could assist in enforcement. </a:t>
            </a:r>
          </a:p>
          <a:p>
            <a:pPr marL="0" indent="0">
              <a:buNone/>
            </a:pPr>
            <a:endParaRPr lang="en-US" sz="1200" b="1" dirty="0"/>
          </a:p>
          <a:p>
            <a:pPr marL="0" indent="0">
              <a:buNone/>
            </a:pPr>
            <a:r>
              <a:rPr lang="en-US" sz="1200" b="1" dirty="0"/>
              <a:t>Impact of Recommendation: </a:t>
            </a:r>
            <a:r>
              <a:rPr lang="en-US" sz="1200" dirty="0"/>
              <a:t>This recommendation could positively impact the accuracy of registrant data. The Compliance team could implement this, unless it requires a new policy, in which case a GNSO Policy Development Process may be required. If this recommendation is not implemented the effectiveness of compliance actions will be lessened. As systemic issues increase and sophistication of attacks are on the rise the ICANN Contractual Compliance teams needs more effective tools and detection information to resolve issues. This recommendation is aligned with ICANN’s Mission and within scope of the review team. </a:t>
            </a:r>
          </a:p>
          <a:p>
            <a:pPr marL="0" indent="0">
              <a:buNone/>
            </a:pPr>
            <a:endParaRPr lang="en-US" sz="1200" b="1" dirty="0"/>
          </a:p>
          <a:p>
            <a:pPr marL="0" indent="0">
              <a:buNone/>
            </a:pPr>
            <a:r>
              <a:rPr lang="en-US" sz="1200" b="1" dirty="0"/>
              <a:t>Feasibility of Recommendation: </a:t>
            </a:r>
            <a:r>
              <a:rPr lang="en-US" sz="1200" dirty="0"/>
              <a:t>This recommendation would not be difficult for the Compliance team to implement, unless it requires a new policy, in which case contract negotiation or a PDP may be required. </a:t>
            </a:r>
          </a:p>
        </p:txBody>
      </p:sp>
    </p:spTree>
    <p:extLst>
      <p:ext uri="{BB962C8B-B14F-4D97-AF65-F5344CB8AC3E}">
        <p14:creationId xmlns:p14="http://schemas.microsoft.com/office/powerpoint/2010/main" val="2298688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R4.1</a:t>
            </a:r>
          </a:p>
        </p:txBody>
      </p:sp>
      <p:sp>
        <p:nvSpPr>
          <p:cNvPr id="3" name="Content Placeholder 2"/>
          <p:cNvSpPr>
            <a:spLocks noGrp="1"/>
          </p:cNvSpPr>
          <p:nvPr>
            <p:ph sz="quarter" idx="4294967295"/>
          </p:nvPr>
        </p:nvSpPr>
        <p:spPr>
          <a:xfrm>
            <a:off x="374904" y="735651"/>
            <a:ext cx="8377238" cy="5570538"/>
          </a:xfrm>
          <a:prstGeom prst="rect">
            <a:avLst/>
          </a:prstGeom>
        </p:spPr>
        <p:txBody>
          <a:bodyPr>
            <a:noAutofit/>
          </a:bodyPr>
          <a:lstStyle/>
          <a:p>
            <a:pPr marL="0" indent="0">
              <a:buNone/>
            </a:pPr>
            <a:r>
              <a:rPr lang="en-US" sz="1200" b="1" dirty="0"/>
              <a:t>Implementation: </a:t>
            </a:r>
            <a:r>
              <a:rPr lang="en-US" sz="1200" dirty="0"/>
              <a:t>The Community and ICANN org would work together on creating a framework/policy for this recommendation. This recommendation will be successful when the percentage of accurate registrant data records increases. There is currently no specific work underway on this issue except that the DAAR data is available and ready for evaluation. This recommendation could be implemented immediately upon approval by the ICANN Board. </a:t>
            </a:r>
          </a:p>
          <a:p>
            <a:pPr marL="0" indent="0">
              <a:buNone/>
            </a:pPr>
            <a:endParaRPr lang="en-US" sz="1200" b="1" dirty="0"/>
          </a:p>
          <a:p>
            <a:pPr marL="0" indent="0">
              <a:buNone/>
            </a:pPr>
            <a:r>
              <a:rPr lang="en-US" sz="1200" b="1" dirty="0"/>
              <a:t>Priority: </a:t>
            </a:r>
            <a:r>
              <a:rPr lang="en-US" sz="1200" dirty="0"/>
              <a:t>High. </a:t>
            </a:r>
          </a:p>
          <a:p>
            <a:pPr marL="0" indent="0">
              <a:buNone/>
            </a:pPr>
            <a:endParaRPr lang="en-US" sz="1200" b="1" dirty="0"/>
          </a:p>
          <a:p>
            <a:pPr marL="0" indent="0">
              <a:buNone/>
            </a:pPr>
            <a:r>
              <a:rPr lang="en-US" sz="1200" b="1" dirty="0"/>
              <a:t>Level of Consensus: </a:t>
            </a:r>
            <a:r>
              <a:rPr lang="en-US" sz="1200" dirty="0"/>
              <a:t>No objections. </a:t>
            </a:r>
          </a:p>
        </p:txBody>
      </p:sp>
    </p:spTree>
    <p:extLst>
      <p:ext uri="{BB962C8B-B14F-4D97-AF65-F5344CB8AC3E}">
        <p14:creationId xmlns:p14="http://schemas.microsoft.com/office/powerpoint/2010/main" val="2892932973"/>
      </p:ext>
    </p:extLst>
  </p:cSld>
  <p:clrMapOvr>
    <a:masterClrMapping/>
  </p:clrMapOvr>
</p:sld>
</file>

<file path=ppt/theme/theme1.xml><?xml version="1.0" encoding="utf-8"?>
<a:theme xmlns:a="http://schemas.openxmlformats.org/drawingml/2006/main" name="ICANNPPT_Arial_4x3_June 2017_potx">
  <a:themeElements>
    <a:clrScheme name="ICANN PPT Colors">
      <a:dk1>
        <a:srgbClr val="0A1F24"/>
      </a:dk1>
      <a:lt1>
        <a:sysClr val="window" lastClr="FFFFFF"/>
      </a:lt1>
      <a:dk2>
        <a:srgbClr val="1A87C9"/>
      </a:dk2>
      <a:lt2>
        <a:srgbClr val="EEECE1"/>
      </a:lt2>
      <a:accent1>
        <a:srgbClr val="1A87C9"/>
      </a:accent1>
      <a:accent2>
        <a:srgbClr val="0D436C"/>
      </a:accent2>
      <a:accent3>
        <a:srgbClr val="1B6F74"/>
      </a:accent3>
      <a:accent4>
        <a:srgbClr val="EA903A"/>
      </a:accent4>
      <a:accent5>
        <a:srgbClr val="DB6033"/>
      </a:accent5>
      <a:accent6>
        <a:srgbClr val="1768B1"/>
      </a:accent6>
      <a:hlink>
        <a:srgbClr val="1D98D3"/>
      </a:hlink>
      <a:folHlink>
        <a:srgbClr val="427BB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bg1"/>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dirty="0" err="1" smtClean="0">
            <a:cs typeface="Source Sans Pro"/>
          </a:defRPr>
        </a:defPPr>
      </a:lstStyle>
    </a:txDef>
  </a:objectDefaults>
  <a:extraClrSchemeLst/>
  <a:extLst>
    <a:ext uri="{05A4C25C-085E-4340-85A3-A5531E510DB2}">
      <thm15:themeFamily xmlns:thm15="http://schemas.microsoft.com/office/thememl/2012/main" name="Presentation7" id="{0EB056D1-DF82-ED43-A75A-15472DCA2F45}" vid="{0BDCD195-BFED-5145-8A5D-0651D729DA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ICANNPPT_Arial_4x3_June 2017_potx</Template>
  <TotalTime>129</TotalTime>
  <Words>529</Words>
  <Application>Microsoft Macintosh PowerPoint</Application>
  <PresentationFormat>On-screen Show (4:3)</PresentationFormat>
  <Paragraphs>124</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ＭＳ Ｐゴシック</vt:lpstr>
      <vt:lpstr>Arial</vt:lpstr>
      <vt:lpstr>Calibri</vt:lpstr>
      <vt:lpstr>Segoe UI</vt:lpstr>
      <vt:lpstr>Wingdings</vt:lpstr>
      <vt:lpstr>ICANNPPT_Arial_4x3_June 2017_potx</vt:lpstr>
      <vt:lpstr>Recommendations</vt:lpstr>
      <vt:lpstr>R1.1 | R1.2</vt:lpstr>
      <vt:lpstr>R1.1 | R1.2</vt:lpstr>
      <vt:lpstr>R1.3</vt:lpstr>
      <vt:lpstr>R3.1</vt:lpstr>
      <vt:lpstr>R3.1</vt:lpstr>
      <vt:lpstr>R3.2</vt:lpstr>
      <vt:lpstr>R4.1</vt:lpstr>
      <vt:lpstr>R4.1</vt:lpstr>
      <vt:lpstr>R4.2</vt:lpstr>
      <vt:lpstr>R4.2</vt:lpstr>
      <vt:lpstr>R5.1</vt:lpstr>
      <vt:lpstr>R5.1</vt:lpstr>
      <vt:lpstr>R5.1</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Recommendations</dc:title>
  <dc:creator>jean-Baptiste Deroulez</dc:creator>
  <cp:lastModifiedBy>jean-Baptiste Deroulez</cp:lastModifiedBy>
  <cp:revision>8</cp:revision>
  <cp:lastPrinted>2018-03-02T16:33:35Z</cp:lastPrinted>
  <dcterms:created xsi:type="dcterms:W3CDTF">2018-12-05T15:45:29Z</dcterms:created>
  <dcterms:modified xsi:type="dcterms:W3CDTF">2018-12-05T17:54:37Z</dcterms:modified>
</cp:coreProperties>
</file>