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674" r:id="rId2"/>
    <p:sldId id="753" r:id="rId3"/>
    <p:sldId id="754" r:id="rId4"/>
    <p:sldId id="80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460F"/>
    <a:srgbClr val="FA5B36"/>
    <a:srgbClr val="000000"/>
    <a:srgbClr val="DEDEDE"/>
    <a:srgbClr val="002B49"/>
    <a:srgbClr val="9C240F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432" autoAdjust="0"/>
    <p:restoredTop sz="94136" autoAdjust="0"/>
  </p:normalViewPr>
  <p:slideViewPr>
    <p:cSldViewPr snapToGrid="0" snapToObjects="1">
      <p:cViewPr>
        <p:scale>
          <a:sx n="60" d="100"/>
          <a:sy n="60" d="100"/>
        </p:scale>
        <p:origin x="-240" y="-168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://www.facebook.com/icannorg" TargetMode="External"/><Relationship Id="rId17" Type="http://schemas.openxmlformats.org/officeDocument/2006/relationships/hyperlink" Target="http://www.youtube.com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twitter.com/icann" TargetMode="External"/><Relationship Id="rId1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an Agenda Item</a:t>
            </a:r>
          </a:p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77578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58790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240602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99909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6193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5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7" r:id="rId49"/>
    <p:sldLayoutId id="2147483758" r:id="rId50"/>
    <p:sldLayoutId id="2147483759" r:id="rId51"/>
    <p:sldLayoutId id="2147483760" r:id="rId52"/>
    <p:sldLayoutId id="2147483761" r:id="rId53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icann.org/x/3plEB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338F15B-5792-294B-898A-C32E2B719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Rec#1 – Strategic Priority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833594-1C73-944C-83E2-7C13E468D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Agenda item #7 </a:t>
            </a:r>
          </a:p>
          <a:p>
            <a:endParaRPr lang="en-US" dirty="0"/>
          </a:p>
          <a:p>
            <a:r>
              <a:rPr lang="en-US" dirty="0"/>
              <a:t>Time: 10:30-11:00</a:t>
            </a:r>
          </a:p>
          <a:p>
            <a:endParaRPr lang="en-US" dirty="0"/>
          </a:p>
          <a:p>
            <a:r>
              <a:rPr lang="en-US" dirty="0"/>
              <a:t>Presenter: </a:t>
            </a:r>
            <a:r>
              <a:rPr lang="en-US" dirty="0" err="1"/>
              <a:t>Cathrin</a:t>
            </a:r>
            <a:r>
              <a:rPr lang="en-US" dirty="0"/>
              <a:t> Bauer-</a:t>
            </a:r>
            <a:r>
              <a:rPr lang="en-US" dirty="0" err="1"/>
              <a:t>Bulst</a:t>
            </a:r>
            <a:endParaRPr lang="en-US" dirty="0"/>
          </a:p>
          <a:p>
            <a:endParaRPr lang="en-US" dirty="0"/>
          </a:p>
          <a:p>
            <a:r>
              <a:rPr lang="en-US" dirty="0"/>
              <a:t>Subgroup Members: </a:t>
            </a:r>
            <a:r>
              <a:rPr lang="en-US" dirty="0" err="1" smtClean="0"/>
              <a:t>Cathrin</a:t>
            </a:r>
            <a:r>
              <a:rPr lang="en-US" dirty="0" smtClean="0"/>
              <a:t>, Carlton, Volker</a:t>
            </a:r>
            <a:endParaRPr lang="en-US" dirty="0"/>
          </a:p>
          <a:p>
            <a:endParaRPr lang="en-US" dirty="0"/>
          </a:p>
          <a:p>
            <a:r>
              <a:rPr lang="en-US" dirty="0"/>
              <a:t>Subgroup Wiki: </a:t>
            </a:r>
            <a:r>
              <a:rPr lang="en-US" dirty="0" smtClean="0">
                <a:hlinkClick r:id="rId2"/>
              </a:rPr>
              <a:t>https://community.icann.org/x/3plEB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6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 #1 – Strategic Priority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F988C5-B7ED-7E49-86AD-5381C903D75D}"/>
              </a:ext>
            </a:extLst>
          </p:cNvPr>
          <p:cNvSpPr/>
          <p:nvPr/>
        </p:nvSpPr>
        <p:spPr>
          <a:xfrm>
            <a:off x="374904" y="671543"/>
            <a:ext cx="86293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WHOIS1 Recommendation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Rec 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1.a – I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cs typeface="Source Sans Pro"/>
              </a:rPr>
              <a:t>t is recommended that WHOIS, in all its aspects, should be a 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strategic priority for ICANN the organization.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Rec 1.b – 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cs typeface="Source Sans Pro"/>
              </a:rPr>
              <a:t>It is recommended that WHOIS form the basis of staff incentivization (including the CEO’s) and organizational objectives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Rec 1.c – The Board should create a committee that includes the CEO to be responsible for priority and key actions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Rec 1.d – ICANN should issue public updates on progress against targets for all aspects of WHOIS</a:t>
            </a:r>
          </a:p>
          <a:p>
            <a:endParaRPr lang="en-US" b="1" dirty="0"/>
          </a:p>
          <a:p>
            <a:r>
              <a:rPr lang="en-US" b="1" dirty="0"/>
              <a:t>Questions the subgroup attempted to answer when assessing this objective: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Has </a:t>
            </a:r>
            <a:r>
              <a:rPr lang="en-US" dirty="0" err="1"/>
              <a:t>ICANN.Org</a:t>
            </a:r>
            <a:r>
              <a:rPr lang="en-US" dirty="0"/>
              <a:t> made </a:t>
            </a:r>
            <a:r>
              <a:rPr lang="en-US" dirty="0" err="1"/>
              <a:t>WHOIS</a:t>
            </a:r>
            <a:r>
              <a:rPr lang="en-US" dirty="0"/>
              <a:t> a strategic priority from a formal perspective, by putting into place the appropriate resources and procedures?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Has </a:t>
            </a:r>
            <a:r>
              <a:rPr lang="en-US" dirty="0" err="1"/>
              <a:t>ICANN.Org</a:t>
            </a:r>
            <a:r>
              <a:rPr lang="en-US" dirty="0"/>
              <a:t> made </a:t>
            </a:r>
            <a:r>
              <a:rPr lang="en-US" dirty="0" err="1"/>
              <a:t>WHOIS</a:t>
            </a:r>
            <a:r>
              <a:rPr lang="en-US" dirty="0"/>
              <a:t> a strategic priority from a substantive perspective</a:t>
            </a:r>
            <a:r>
              <a:rPr lang="en-US" dirty="0" smtClean="0"/>
              <a:t>?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Has </a:t>
            </a:r>
            <a:r>
              <a:rPr lang="en-US" dirty="0"/>
              <a:t>ICANN Org issued public updates on progress against targets for all aspects of </a:t>
            </a:r>
            <a:r>
              <a:rPr lang="en-US" dirty="0" err="1"/>
              <a:t>WHOIS</a:t>
            </a:r>
            <a:r>
              <a:rPr lang="en-US" dirty="0"/>
              <a:t>?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Based </a:t>
            </a:r>
            <a:r>
              <a:rPr lang="en-US" dirty="0"/>
              <a:t>on findings of other subgroups, how have the updated complaints and other compliance procedures impacted the accuracy and functionality of the </a:t>
            </a:r>
            <a:r>
              <a:rPr lang="en-US" dirty="0" err="1"/>
              <a:t>WHOIS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6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 #1 – Strategic Priority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F988C5-B7ED-7E49-86AD-5381C903D75D}"/>
              </a:ext>
            </a:extLst>
          </p:cNvPr>
          <p:cNvSpPr/>
          <p:nvPr/>
        </p:nvSpPr>
        <p:spPr>
          <a:xfrm>
            <a:off x="374904" y="671543"/>
            <a:ext cx="85023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/>
              <a:t>Research</a:t>
            </a:r>
            <a:r>
              <a:rPr lang="fr-FR" b="1" dirty="0"/>
              <a:t> and background </a:t>
            </a:r>
            <a:r>
              <a:rPr lang="fr-FR" b="1" dirty="0" err="1"/>
              <a:t>materials</a:t>
            </a:r>
            <a:r>
              <a:rPr lang="fr-FR" b="1" dirty="0"/>
              <a:t> </a:t>
            </a:r>
            <a:r>
              <a:rPr lang="fr-FR" b="1" dirty="0" err="1"/>
              <a:t>used</a:t>
            </a:r>
            <a:r>
              <a:rPr lang="fr-FR" b="1" dirty="0"/>
              <a:t> to </a:t>
            </a:r>
            <a:r>
              <a:rPr lang="fr-FR" b="1" dirty="0" err="1"/>
              <a:t>answer</a:t>
            </a:r>
            <a:r>
              <a:rPr lang="fr-FR" b="1" dirty="0"/>
              <a:t>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WHOIS1 Final Report, Action Plan, &amp; Implementation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Implementation Briefing Presentation, Answers to </a:t>
            </a:r>
            <a:r>
              <a:rPr lang="en-US" dirty="0" smtClean="0"/>
              <a:t>Questions &amp; </a:t>
            </a:r>
            <a:r>
              <a:rPr lang="en-US" dirty="0">
                <a:solidFill>
                  <a:srgbClr val="FF0000"/>
                </a:solidFill>
              </a:rPr>
              <a:t>Written </a:t>
            </a:r>
            <a:r>
              <a:rPr lang="en-US" dirty="0" smtClean="0">
                <a:solidFill>
                  <a:srgbClr val="FF0000"/>
                </a:solidFill>
              </a:rPr>
              <a:t>Briefing*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ICANN 5-Year Strategic Plan and ICANN FY2017 Operating Plan and </a:t>
            </a:r>
            <a:r>
              <a:rPr lang="en-US" dirty="0" smtClean="0"/>
              <a:t>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2013 </a:t>
            </a:r>
            <a:r>
              <a:rPr lang="en-US" dirty="0" err="1" smtClean="0"/>
              <a:t>RAA</a:t>
            </a:r>
            <a:r>
              <a:rPr lang="en-US" dirty="0" smtClean="0"/>
              <a:t>, including </a:t>
            </a:r>
            <a:r>
              <a:rPr lang="en-US" dirty="0" err="1" smtClean="0"/>
              <a:t>WHOIS</a:t>
            </a:r>
            <a:r>
              <a:rPr lang="en-US" dirty="0" smtClean="0"/>
              <a:t> Requirements for Registrants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EWG</a:t>
            </a:r>
            <a:r>
              <a:rPr lang="en-US" dirty="0" smtClean="0"/>
              <a:t> Final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WHOIS</a:t>
            </a:r>
            <a:r>
              <a:rPr lang="en-US" dirty="0" smtClean="0"/>
              <a:t> Information Portal and Consolidated </a:t>
            </a:r>
            <a:r>
              <a:rPr lang="en-US" dirty="0" err="1" smtClean="0"/>
              <a:t>WHOIS</a:t>
            </a:r>
            <a:r>
              <a:rPr lang="en-US" dirty="0" smtClean="0"/>
              <a:t> Lookup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Roadmap of </a:t>
            </a:r>
            <a:r>
              <a:rPr lang="en-US" dirty="0" err="1" smtClean="0"/>
              <a:t>WHOIS</a:t>
            </a:r>
            <a:r>
              <a:rPr lang="en-US" dirty="0" smtClean="0"/>
              <a:t>/</a:t>
            </a:r>
            <a:r>
              <a:rPr lang="en-US" dirty="0" err="1" smtClean="0"/>
              <a:t>RDS</a:t>
            </a:r>
            <a:r>
              <a:rPr lang="en-US" dirty="0" smtClean="0"/>
              <a:t> Activities (as of June 2017)</a:t>
            </a:r>
            <a:endParaRPr lang="fr-FR" dirty="0"/>
          </a:p>
          <a:p>
            <a:endParaRPr lang="en-US" b="1" dirty="0" smtClean="0"/>
          </a:p>
          <a:p>
            <a:r>
              <a:rPr lang="en-US" b="1" dirty="0" smtClean="0"/>
              <a:t>Describe </a:t>
            </a:r>
            <a:r>
              <a:rPr lang="en-US" b="1" dirty="0"/>
              <a:t>your methodology to answer questions and analyze the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Requested additional materials, including </a:t>
            </a:r>
            <a:r>
              <a:rPr lang="en-US" dirty="0" err="1" smtClean="0"/>
              <a:t>incentivitation</a:t>
            </a:r>
            <a:r>
              <a:rPr lang="en-US" dirty="0" smtClean="0"/>
              <a:t> measures, records of Board/CEO Committee on </a:t>
            </a:r>
            <a:r>
              <a:rPr lang="en-US" dirty="0" err="1" smtClean="0"/>
              <a:t>WHOIS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Posed of series of questions for ICANN SMEs to address is written briefing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 to review the output from the other subgroups in assessing the degree to which </a:t>
            </a:r>
            <a:r>
              <a:rPr lang="en-US" dirty="0" err="1"/>
              <a:t>WHOIS</a:t>
            </a:r>
            <a:r>
              <a:rPr lang="en-US" dirty="0"/>
              <a:t> has been made a strategic priority within the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F0000"/>
                </a:solidFill>
              </a:rPr>
              <a:t>[Expand on </a:t>
            </a:r>
            <a:r>
              <a:rPr lang="en-US" i="1" dirty="0">
                <a:solidFill>
                  <a:srgbClr val="FF0000"/>
                </a:solidFill>
              </a:rPr>
              <a:t>Methodology </a:t>
            </a:r>
            <a:r>
              <a:rPr lang="en-US" i="1" dirty="0" smtClean="0">
                <a:solidFill>
                  <a:srgbClr val="FF0000"/>
                </a:solidFill>
              </a:rPr>
              <a:t>here, if desired]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/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/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/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* Assumes written briefing will be provided &amp; reviewed by subgroup this week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46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 #1 – Strategic Priority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F988C5-B7ED-7E49-86AD-5381C903D75D}"/>
              </a:ext>
            </a:extLst>
          </p:cNvPr>
          <p:cNvSpPr/>
          <p:nvPr/>
        </p:nvSpPr>
        <p:spPr>
          <a:xfrm>
            <a:off x="374904" y="671543"/>
            <a:ext cx="85023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Based </a:t>
            </a:r>
            <a:r>
              <a:rPr lang="en-US" b="1" dirty="0"/>
              <a:t>on the analysis, what are the main findings?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F0000"/>
                </a:solidFill>
              </a:rPr>
              <a:t>[Include summary of Findings here]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b="1" dirty="0"/>
              <a:t>Based on findings, the subgroup identified the following problems/issues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[Include Problem/Issue here or state None Identified]</a:t>
            </a:r>
          </a:p>
          <a:p>
            <a:endParaRPr lang="en-US" i="1" dirty="0"/>
          </a:p>
          <a:p>
            <a:r>
              <a:rPr lang="en-US" b="1" dirty="0"/>
              <a:t>To address the above problems/issues, the subgroup proposes the following recommendations (if any)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[Include draft Recommendation(s) here if applicable/available or state N/A]</a:t>
            </a:r>
          </a:p>
        </p:txBody>
      </p:sp>
    </p:spTree>
    <p:extLst>
      <p:ext uri="{BB962C8B-B14F-4D97-AF65-F5344CB8AC3E}">
        <p14:creationId xmlns:p14="http://schemas.microsoft.com/office/powerpoint/2010/main" val="2725356436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ICANN PPT Template 4x3 20170607.potx" id="{99719EB8-08D5-4EC4-8738-AAF721777DA7}" vid="{6963FD61-D754-4021-9B52-5D28287E5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5291</TotalTime>
  <Words>429</Words>
  <Application>Microsoft Office PowerPoint</Application>
  <PresentationFormat>On-screen Show (4:3)</PresentationFormat>
  <Paragraphs>46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ICANNPPT_Arial_4x3_June 2017_potx</vt:lpstr>
      <vt:lpstr>WHOIS1 Rec#1 – Strategic Priority</vt:lpstr>
      <vt:lpstr>WHOIS1 Rec #1 – Strategic Priority</vt:lpstr>
      <vt:lpstr>WHOIS1 Rec #1 – Strategic Priority</vt:lpstr>
      <vt:lpstr>WHOIS1 Rec #1 – Strategic Priority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(150 character limit)</dc:title>
  <dc:creator>Julio Polito</dc:creator>
  <cp:lastModifiedBy>LP</cp:lastModifiedBy>
  <cp:revision>375</cp:revision>
  <cp:lastPrinted>2018-04-03T14:12:40Z</cp:lastPrinted>
  <dcterms:created xsi:type="dcterms:W3CDTF">2017-05-30T19:34:16Z</dcterms:created>
  <dcterms:modified xsi:type="dcterms:W3CDTF">2018-04-10T00:32:05Z</dcterms:modified>
</cp:coreProperties>
</file>