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9" r:id="rId9"/>
    <p:sldId id="264" r:id="rId10"/>
    <p:sldId id="265" r:id="rId11"/>
    <p:sldId id="270" r:id="rId12"/>
    <p:sldId id="271" r:id="rId13"/>
    <p:sldId id="272" r:id="rId14"/>
    <p:sldId id="273" r:id="rId15"/>
    <p:sldId id="27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/>
    <p:restoredTop sz="94643"/>
  </p:normalViewPr>
  <p:slideViewPr>
    <p:cSldViewPr snapToGrid="0" snapToObjects="1">
      <p:cViewPr varScale="1">
        <p:scale>
          <a:sx n="115" d="100"/>
          <a:sy n="115" d="100"/>
        </p:scale>
        <p:origin x="20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7264A-6C4B-3F4C-A818-97149FA683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BCF762-A72D-3043-93C4-01DE115DC7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4C16C-70EB-424A-B0E1-136990956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90BB6-AA4D-FD47-A833-6B207160A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7EBD39-BD71-AE4D-85B0-701F4DCE6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44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11182-7BEE-6548-9B78-4774DFA71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9FBD48-E706-FC4B-B14A-A40FECB1B4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87596B-7D40-854A-A85F-E7CE2F6A5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9BFC9-3433-C047-9A95-0C9C781EC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DE8D70-B582-6E4F-BAB7-CCE48FDC2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67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2D665D-1DB7-184A-B5D2-BED1E85DCE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53030B-C955-9C49-9867-E8BD5ADE2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5B360-FAB3-964F-A199-1B0DDC978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505D5-2BE9-DA4B-8483-F3467EF3A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E6D5C0-3610-6C46-B08E-92C2515B9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73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3523D-2620-3447-862B-F1DACCF78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22389-7756-9E42-8826-5B70C4CB9B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A1B97-EA6B-1C44-A3AB-5C56BF78D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4EE26-7EDB-AE40-B8AD-CFE6699E8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72BB9-53BC-EE49-BC6F-136571F8F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25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B59DA-F6E3-0C40-937C-98DD56A3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B8ECAC-7905-E64B-BCE2-1F2516633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F5939E-90A4-E74D-914F-A9465FAD2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D6C59-610B-1149-8DA9-597E417C9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A7DC1-BAA2-0A4F-BC75-B4E559339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30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F1612-5BEE-0849-BD64-931F4C8B0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BBDCD-9926-7246-9058-DC45C00BED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3E807A-0FC5-9244-9523-E356C3ECB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E33D9F-48EF-6843-8C45-6E5C38DB3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43FC6C-D6C4-5A42-B8E8-4F257AE22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C20F9E-21BE-0248-9655-6A4F761F5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781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CF468-8BAA-B243-AC2A-51084A58F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B5007-4A97-7E4D-A37E-9190366F1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534816-C8FD-D546-ACEE-043230758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CC2E29-5744-7046-9926-4022A19AD4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7E077D-132C-9F46-A81A-33E47FAE0F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48616F-1779-2645-8048-7812109DC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337A0E-3F30-AC4C-940D-00625EADF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B2CAC3-3C5D-9D4B-918E-A96DBB07F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603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87CD4-DEEF-7F4C-8AAA-25DEC6D39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7C99BC-2714-304B-B91A-7DE5428DE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674D25-F796-DF41-9098-895D9335C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145E5E-C8FE-8746-A93A-E6D6B41E4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8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2DB4E1-7655-9D49-B26A-A351E0910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A5C423-005F-C844-A9B4-B6FDEFC94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AE5E14-C737-5A49-A2D8-1176727A2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4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C5132-0B1C-3F43-AFF6-24B604C4E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08CC8-4756-1C47-B1EB-30794A2A3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55D2E9-F3C7-3147-952E-33BD0CE7BE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2E61BD-C33F-7843-93A2-3063B42EA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1553C7-0D8E-3F43-B090-F5E70BA49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F62FC9-3332-3F43-9D0D-F9BE3DB35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55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3EEB2-271A-FE4C-8B65-F09D2F2E3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AC4C8B-80F2-884F-89F2-5DBAA92B9D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ED43C4-1D5C-FB49-8C09-091717E858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2F9823-28AA-C845-9AA2-7D699E547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14B5CE-257B-F946-8D94-01255ECA4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1821A-1734-F145-9A69-53AD6FC94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73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237FD6-3AFF-5E44-8CE2-566B0F7CB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FE39CA-690E-4C4B-8375-8E154A317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B2320-9FA3-714F-8A8A-C3F6CF91A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E58F9-4C9E-9A4B-BAAE-1323936896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2C203E-FFF1-7940-91EE-7C65751C63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358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D4C0C-00FA-FD45-8DD9-13EAE951F5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RSO &amp; RSS Availability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6CAB43-56D9-3849-86F5-D5BD9E2116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52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58AC4-E9C6-5F49-8C93-33C31FABC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of Predicted Availabilities (a=99%-100%)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9959C2B-012F-4A49-9742-A8F5F6B234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1353925"/>
              </p:ext>
            </p:extLst>
          </p:nvPr>
        </p:nvGraphicFramePr>
        <p:xfrm>
          <a:off x="838200" y="1690688"/>
          <a:ext cx="10515594" cy="2321917"/>
        </p:xfrm>
        <a:graphic>
          <a:graphicData uri="http://schemas.openxmlformats.org/drawingml/2006/table">
            <a:tbl>
              <a:tblPr/>
              <a:tblGrid>
                <a:gridCol w="502204">
                  <a:extLst>
                    <a:ext uri="{9D8B030D-6E8A-4147-A177-3AD203B41FA5}">
                      <a16:colId xmlns:a16="http://schemas.microsoft.com/office/drawing/2014/main" val="557766480"/>
                    </a:ext>
                  </a:extLst>
                </a:gridCol>
                <a:gridCol w="259472">
                  <a:extLst>
                    <a:ext uri="{9D8B030D-6E8A-4147-A177-3AD203B41FA5}">
                      <a16:colId xmlns:a16="http://schemas.microsoft.com/office/drawing/2014/main" val="3019322875"/>
                    </a:ext>
                  </a:extLst>
                </a:gridCol>
                <a:gridCol w="736566">
                  <a:extLst>
                    <a:ext uri="{9D8B030D-6E8A-4147-A177-3AD203B41FA5}">
                      <a16:colId xmlns:a16="http://schemas.microsoft.com/office/drawing/2014/main" val="1300502922"/>
                    </a:ext>
                  </a:extLst>
                </a:gridCol>
                <a:gridCol w="736566">
                  <a:extLst>
                    <a:ext uri="{9D8B030D-6E8A-4147-A177-3AD203B41FA5}">
                      <a16:colId xmlns:a16="http://schemas.microsoft.com/office/drawing/2014/main" val="2425456441"/>
                    </a:ext>
                  </a:extLst>
                </a:gridCol>
                <a:gridCol w="736566">
                  <a:extLst>
                    <a:ext uri="{9D8B030D-6E8A-4147-A177-3AD203B41FA5}">
                      <a16:colId xmlns:a16="http://schemas.microsoft.com/office/drawing/2014/main" val="2996890170"/>
                    </a:ext>
                  </a:extLst>
                </a:gridCol>
                <a:gridCol w="736566">
                  <a:extLst>
                    <a:ext uri="{9D8B030D-6E8A-4147-A177-3AD203B41FA5}">
                      <a16:colId xmlns:a16="http://schemas.microsoft.com/office/drawing/2014/main" val="2331940474"/>
                    </a:ext>
                  </a:extLst>
                </a:gridCol>
                <a:gridCol w="736566">
                  <a:extLst>
                    <a:ext uri="{9D8B030D-6E8A-4147-A177-3AD203B41FA5}">
                      <a16:colId xmlns:a16="http://schemas.microsoft.com/office/drawing/2014/main" val="4260106907"/>
                    </a:ext>
                  </a:extLst>
                </a:gridCol>
                <a:gridCol w="736566">
                  <a:extLst>
                    <a:ext uri="{9D8B030D-6E8A-4147-A177-3AD203B41FA5}">
                      <a16:colId xmlns:a16="http://schemas.microsoft.com/office/drawing/2014/main" val="2094139598"/>
                    </a:ext>
                  </a:extLst>
                </a:gridCol>
                <a:gridCol w="736566">
                  <a:extLst>
                    <a:ext uri="{9D8B030D-6E8A-4147-A177-3AD203B41FA5}">
                      <a16:colId xmlns:a16="http://schemas.microsoft.com/office/drawing/2014/main" val="2113536757"/>
                    </a:ext>
                  </a:extLst>
                </a:gridCol>
                <a:gridCol w="736566">
                  <a:extLst>
                    <a:ext uri="{9D8B030D-6E8A-4147-A177-3AD203B41FA5}">
                      <a16:colId xmlns:a16="http://schemas.microsoft.com/office/drawing/2014/main" val="1525377344"/>
                    </a:ext>
                  </a:extLst>
                </a:gridCol>
                <a:gridCol w="736566">
                  <a:extLst>
                    <a:ext uri="{9D8B030D-6E8A-4147-A177-3AD203B41FA5}">
                      <a16:colId xmlns:a16="http://schemas.microsoft.com/office/drawing/2014/main" val="897499815"/>
                    </a:ext>
                  </a:extLst>
                </a:gridCol>
                <a:gridCol w="781206">
                  <a:extLst>
                    <a:ext uri="{9D8B030D-6E8A-4147-A177-3AD203B41FA5}">
                      <a16:colId xmlns:a16="http://schemas.microsoft.com/office/drawing/2014/main" val="3057099439"/>
                    </a:ext>
                  </a:extLst>
                </a:gridCol>
                <a:gridCol w="781206">
                  <a:extLst>
                    <a:ext uri="{9D8B030D-6E8A-4147-A177-3AD203B41FA5}">
                      <a16:colId xmlns:a16="http://schemas.microsoft.com/office/drawing/2014/main" val="3393254719"/>
                    </a:ext>
                  </a:extLst>
                </a:gridCol>
                <a:gridCol w="781206">
                  <a:extLst>
                    <a:ext uri="{9D8B030D-6E8A-4147-A177-3AD203B41FA5}">
                      <a16:colId xmlns:a16="http://schemas.microsoft.com/office/drawing/2014/main" val="2092283266"/>
                    </a:ext>
                  </a:extLst>
                </a:gridCol>
                <a:gridCol w="781206">
                  <a:extLst>
                    <a:ext uri="{9D8B030D-6E8A-4147-A177-3AD203B41FA5}">
                      <a16:colId xmlns:a16="http://schemas.microsoft.com/office/drawing/2014/main" val="1508243628"/>
                    </a:ext>
                  </a:extLst>
                </a:gridCol>
              </a:tblGrid>
              <a:tr h="178609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925198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1479943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0.99999988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0.99999335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0.99973469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0.99275106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0.87752102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3303669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0.991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0.99999993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0.99999560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0.99980513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0.99408521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0.88911412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5767946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0.992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0.99999996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0.99999724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0.99986211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0.99529224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0.90084845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4692073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0.993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0.99999998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0.99999837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0.99990692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0.99636913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0.91272560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9097299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0.99999999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0.99999911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0.99994094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0.99731281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0.92474714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3091564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0.995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0.99999957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0.99996557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0.99812018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0.93691469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1079927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0.996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0.99999982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0.99998224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0.99878806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0.94922988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8304585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0.997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0.99999994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0.99999245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0.99931327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0.96169434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644345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0.998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0.99999999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0.99999775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0.99969254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0.97430972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93768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0.99999972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0.99992257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0.98707771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0506173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41014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4357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8AFF7-C7F6-2748-83E8-AE88BA584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with k-out-of-n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CDA6B-0B7C-B145-8080-173B49891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Perhaps good for </a:t>
            </a:r>
            <a:r>
              <a:rPr lang="en-US" u="sng" dirty="0"/>
              <a:t>predicting</a:t>
            </a:r>
            <a:r>
              <a:rPr lang="en-US" dirty="0"/>
              <a:t> availability</a:t>
            </a:r>
          </a:p>
          <a:p>
            <a:r>
              <a:rPr lang="en-US" dirty="0"/>
              <a:t>But not useful for calculating system availability from measured component availabilities.</a:t>
            </a:r>
          </a:p>
          <a:p>
            <a:endParaRPr lang="en-US" dirty="0"/>
          </a:p>
          <a:p>
            <a:r>
              <a:rPr lang="en-US" dirty="0"/>
              <a:t>Assumes identical components</a:t>
            </a:r>
          </a:p>
          <a:p>
            <a:r>
              <a:rPr lang="en-US" dirty="0"/>
              <a:t>Assumes independent components</a:t>
            </a:r>
          </a:p>
          <a:p>
            <a:r>
              <a:rPr lang="en-US" dirty="0"/>
              <a:t>Assumes availability not affected by load increase</a:t>
            </a:r>
          </a:p>
        </p:txBody>
      </p:sp>
    </p:spTree>
    <p:extLst>
      <p:ext uri="{BB962C8B-B14F-4D97-AF65-F5344CB8AC3E}">
        <p14:creationId xmlns:p14="http://schemas.microsoft.com/office/powerpoint/2010/main" val="109461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8AFF7-C7F6-2748-83E8-AE88BA584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with k-out-of-n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CDA6B-0B7C-B145-8080-173B49891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Equation won’t tell you what </a:t>
            </a:r>
            <a:r>
              <a:rPr lang="en-US" i="1" dirty="0"/>
              <a:t>k</a:t>
            </a:r>
            <a:r>
              <a:rPr lang="en-US" dirty="0"/>
              <a:t> you need for given values of 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Although can tell you </a:t>
            </a:r>
            <a:r>
              <a:rPr lang="en-US" i="1" dirty="0"/>
              <a:t>n</a:t>
            </a:r>
            <a:r>
              <a:rPr lang="en-US" dirty="0"/>
              <a:t> given 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.</a:t>
            </a:r>
          </a:p>
          <a:p>
            <a:r>
              <a:rPr lang="en-US" dirty="0"/>
              <a:t>Think back to airplane example</a:t>
            </a:r>
          </a:p>
          <a:p>
            <a:r>
              <a:rPr lang="en-US" dirty="0"/>
              <a:t>Equation doesn’t tell you how many engines to you need.</a:t>
            </a:r>
          </a:p>
          <a:p>
            <a:pPr lvl="1"/>
            <a:r>
              <a:rPr lang="en-US" dirty="0"/>
              <a:t>The airplane design tells you how many engines you need</a:t>
            </a:r>
          </a:p>
          <a:p>
            <a:r>
              <a:rPr lang="en-US" dirty="0"/>
              <a:t>Equation tells you probability of surviving some number of engine failures given design parameters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217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407C2-0EA2-114E-B8F0-C2375FD1B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What Metrics WP Needs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518A2-8DEF-6248-8EB9-03051CBBE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well-defined method for calculating (daily) RSS availability from measurements performed by vantage points.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996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7F62A-058E-224C-A0B0-6310F9A26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RSS Availability Proposal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6FC0A0-3359-DB46-9DE0-0BF34FA673D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Agree on value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 RSOs that must be available in order to consider the RSS available (in a measurement interval)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In each measurement interval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, for each vantage point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calculate the number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en-US" dirty="0"/>
                  <a:t> of RSOs that responded to an availability query.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&gt;=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 then the RSS was available from vantage point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at time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Calculate daily RSS availability as: count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&gt;=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divided by total count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measurements.</a:t>
                </a:r>
              </a:p>
              <a:p>
                <a:pPr lvl="1"/>
                <a:r>
                  <a:rPr lang="en-US" dirty="0"/>
                  <a:t>As currently proposed there should be 288*20=5760 such measurements.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6FC0A0-3359-DB46-9DE0-0BF34FA673D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924" r="-3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5925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itle 3">
                <a:extLst>
                  <a:ext uri="{FF2B5EF4-FFF2-40B4-BE49-F238E27FC236}">
                    <a16:creationId xmlns:a16="http://schemas.microsoft.com/office/drawing/2014/main" id="{8882FA72-7702-FC4C-83D9-F3E693B2F929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bar>
                        <m:bar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   ?     </m:t>
                          </m:r>
                        </m:e>
                      </m:ba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Title 3">
                <a:extLst>
                  <a:ext uri="{FF2B5EF4-FFF2-40B4-BE49-F238E27FC236}">
                    <a16:creationId xmlns:a16="http://schemas.microsoft.com/office/drawing/2014/main" id="{8882FA72-7702-FC4C-83D9-F3E693B2F92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840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CA5D0-01FA-C74D-9FF5-96544C536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RSO Availability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88FCFF-D414-3C48-B3E8-D818437B8C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465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8FDDA-3835-AC44-821B-9116EF1C1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RSO Availability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1C6EE0B0-1CE5-0A4B-93A4-979400F219C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Send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US" dirty="0"/>
                  <a:t> queries (from many probes, many times per day)</a:t>
                </a:r>
              </a:p>
              <a:p>
                <a:r>
                  <a:rPr lang="en-US" dirty="0"/>
                  <a:t>Receive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responses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Note: this is </a:t>
                </a:r>
                <a:r>
                  <a:rPr lang="en-US" u="sng" dirty="0"/>
                  <a:t>measured</a:t>
                </a:r>
                <a:r>
                  <a:rPr lang="en-US" dirty="0"/>
                  <a:t> availability</a:t>
                </a:r>
              </a:p>
            </p:txBody>
          </p:sp>
        </mc:Choice>
        <mc:Fallback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1C6EE0B0-1CE5-0A4B-93A4-979400F219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5" t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3668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B10C90B-B4F0-1746-8E13-BCEB6A233BFE}"/>
              </a:ext>
            </a:extLst>
          </p:cNvPr>
          <p:cNvCxnSpPr>
            <a:cxnSpLocks/>
          </p:cNvCxnSpPr>
          <p:nvPr/>
        </p:nvCxnSpPr>
        <p:spPr>
          <a:xfrm flipV="1">
            <a:off x="7038277" y="2952925"/>
            <a:ext cx="1667108" cy="6526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B63078E-B078-FC46-9D27-BF905578879D}"/>
              </a:ext>
            </a:extLst>
          </p:cNvPr>
          <p:cNvCxnSpPr>
            <a:cxnSpLocks/>
          </p:cNvCxnSpPr>
          <p:nvPr/>
        </p:nvCxnSpPr>
        <p:spPr>
          <a:xfrm>
            <a:off x="2213516" y="3148362"/>
            <a:ext cx="1675686" cy="4572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309D56D5-67EC-EB45-8DAE-EC4212A0B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RSO Availability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D3E564E-EF88-6B43-9739-D696F9141785}"/>
              </a:ext>
            </a:extLst>
          </p:cNvPr>
          <p:cNvCxnSpPr>
            <a:cxnSpLocks/>
          </p:cNvCxnSpPr>
          <p:nvPr/>
        </p:nvCxnSpPr>
        <p:spPr>
          <a:xfrm>
            <a:off x="5347367" y="2769220"/>
            <a:ext cx="1690910" cy="8363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093E55C-7394-2A4F-BCC3-0C880F9F90C8}"/>
              </a:ext>
            </a:extLst>
          </p:cNvPr>
          <p:cNvCxnSpPr>
            <a:cxnSpLocks/>
          </p:cNvCxnSpPr>
          <p:nvPr/>
        </p:nvCxnSpPr>
        <p:spPr>
          <a:xfrm flipV="1">
            <a:off x="4024874" y="2694879"/>
            <a:ext cx="1322492" cy="9106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>
            <a:extLst>
              <a:ext uri="{FF2B5EF4-FFF2-40B4-BE49-F238E27FC236}">
                <a16:creationId xmlns:a16="http://schemas.microsoft.com/office/drawing/2014/main" id="{589C7FF6-4222-BA4E-9F8A-3EF77D969C0F}"/>
              </a:ext>
            </a:extLst>
          </p:cNvPr>
          <p:cNvSpPr/>
          <p:nvPr/>
        </p:nvSpPr>
        <p:spPr>
          <a:xfrm>
            <a:off x="1406197" y="2769220"/>
            <a:ext cx="1059365" cy="6467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VP</a:t>
            </a:r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779D8DC6-F007-9749-BA09-D202113CD039}"/>
              </a:ext>
            </a:extLst>
          </p:cNvPr>
          <p:cNvSpPr/>
          <p:nvPr/>
        </p:nvSpPr>
        <p:spPr>
          <a:xfrm>
            <a:off x="3389971" y="3148363"/>
            <a:ext cx="1059365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ISP</a:t>
            </a: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D22B43A7-10A3-4547-B12F-406F03F2C1BF}"/>
              </a:ext>
            </a:extLst>
          </p:cNvPr>
          <p:cNvSpPr/>
          <p:nvPr/>
        </p:nvSpPr>
        <p:spPr>
          <a:xfrm>
            <a:off x="4802458" y="2237679"/>
            <a:ext cx="1059365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ISP</a:t>
            </a: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B3679DC5-DECA-6341-ADF4-1B12B5DD56BA}"/>
              </a:ext>
            </a:extLst>
          </p:cNvPr>
          <p:cNvSpPr/>
          <p:nvPr/>
        </p:nvSpPr>
        <p:spPr>
          <a:xfrm>
            <a:off x="6508595" y="3148363"/>
            <a:ext cx="1059365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ISP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282B457-1B48-5A40-9B61-FA2498591A9F}"/>
              </a:ext>
            </a:extLst>
          </p:cNvPr>
          <p:cNvSpPr/>
          <p:nvPr/>
        </p:nvSpPr>
        <p:spPr>
          <a:xfrm>
            <a:off x="8214732" y="2564780"/>
            <a:ext cx="981307" cy="7582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RSO</a:t>
            </a:r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8621CBBB-34BE-1E47-8964-951EB58D7E93}"/>
              </a:ext>
            </a:extLst>
          </p:cNvPr>
          <p:cNvSpPr/>
          <p:nvPr/>
        </p:nvSpPr>
        <p:spPr>
          <a:xfrm>
            <a:off x="2743201" y="1690688"/>
            <a:ext cx="6679580" cy="3115488"/>
          </a:xfrm>
          <a:prstGeom prst="round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EF207E9-BB6B-1D42-B80C-C0A9D448815A}"/>
              </a:ext>
            </a:extLst>
          </p:cNvPr>
          <p:cNvSpPr txBox="1"/>
          <p:nvPr/>
        </p:nvSpPr>
        <p:spPr>
          <a:xfrm>
            <a:off x="3144644" y="5006898"/>
            <a:ext cx="6177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Server / Network elements subject to availability measurements</a:t>
            </a:r>
          </a:p>
        </p:txBody>
      </p:sp>
    </p:spTree>
    <p:extLst>
      <p:ext uri="{BB962C8B-B14F-4D97-AF65-F5344CB8AC3E}">
        <p14:creationId xmlns:p14="http://schemas.microsoft.com/office/powerpoint/2010/main" val="3588816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B9A69-303A-7748-8945-FE581F74B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RSS Availability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276C94-252F-A64C-9BC8-A8474B81ED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981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9E353-E8DB-D647-B4DF-419EC64DF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Availability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44E2C-DA7F-C241-92B9-06AEEC3926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There are some simple models of availability (aka reliability) of systems with multiple components</a:t>
            </a:r>
          </a:p>
          <a:p>
            <a:r>
              <a:rPr lang="en-US" dirty="0"/>
              <a:t>Serial</a:t>
            </a:r>
          </a:p>
          <a:p>
            <a:pPr lvl="1"/>
            <a:r>
              <a:rPr lang="en-US" dirty="0"/>
              <a:t>mostly not applicable here</a:t>
            </a:r>
          </a:p>
          <a:p>
            <a:r>
              <a:rPr lang="en-US" dirty="0"/>
              <a:t>Parallel</a:t>
            </a:r>
          </a:p>
          <a:p>
            <a:pPr lvl="1"/>
            <a:r>
              <a:rPr lang="en-US" dirty="0"/>
              <a:t>sort of applicable?</a:t>
            </a:r>
          </a:p>
          <a:p>
            <a:r>
              <a:rPr lang="en-US" dirty="0"/>
              <a:t>k-out-of-n</a:t>
            </a:r>
          </a:p>
          <a:p>
            <a:pPr lvl="1"/>
            <a:r>
              <a:rPr lang="en-US" dirty="0"/>
              <a:t>sort of applicable?</a:t>
            </a:r>
          </a:p>
          <a:p>
            <a:r>
              <a:rPr lang="en-US" dirty="0"/>
              <a:t>load-sharing k-out-of-n</a:t>
            </a:r>
          </a:p>
          <a:p>
            <a:pPr lvl="1"/>
            <a:r>
              <a:rPr lang="en-US" dirty="0"/>
              <a:t>Barbie says, “let’s go shopping”</a:t>
            </a:r>
          </a:p>
        </p:txBody>
      </p:sp>
    </p:spTree>
    <p:extLst>
      <p:ext uri="{BB962C8B-B14F-4D97-AF65-F5344CB8AC3E}">
        <p14:creationId xmlns:p14="http://schemas.microsoft.com/office/powerpoint/2010/main" val="213591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3E0E6-BDE7-7542-BFA5-5E62252A6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Parallel Availability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07BFEC8-B5CE-6D4B-BCB1-737236CFBA09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System has </a:t>
                </a:r>
                <a:r>
                  <a:rPr lang="en-US" i="1" dirty="0"/>
                  <a:t>n</a:t>
                </a:r>
                <a:r>
                  <a:rPr lang="en-US" dirty="0"/>
                  <a:t> components</a:t>
                </a:r>
              </a:p>
              <a:p>
                <a:r>
                  <a:rPr lang="en-US" dirty="0"/>
                  <a:t>Components assumed to be independent</a:t>
                </a:r>
              </a:p>
              <a:p>
                <a:r>
                  <a:rPr lang="en-US" dirty="0"/>
                  <a:t>Availability of any 1 component is sufficient</a:t>
                </a:r>
              </a:p>
              <a:p>
                <a:pPr marL="0" indent="0">
                  <a:buNone/>
                </a:pPr>
                <a:endParaRPr lang="en-US" b="0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=1−</m:t>
                      </m:r>
                      <m:nary>
                        <m:naryPr>
                          <m:chr m:val="∏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ex,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=13,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=0.50,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=0.9998779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07BFEC8-B5CE-6D4B-BCB1-737236CFBA0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1711" t="-2924" b="-230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E07AB8C-D1FA-074D-8BEE-C87B215909C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322997" y="1825625"/>
            <a:ext cx="4880005" cy="4351338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2C16498-3833-E044-B3FC-AFFD590F77F9}"/>
              </a:ext>
            </a:extLst>
          </p:cNvPr>
          <p:cNvSpPr txBox="1"/>
          <p:nvPr/>
        </p:nvSpPr>
        <p:spPr>
          <a:xfrm>
            <a:off x="7259444" y="6445405"/>
            <a:ext cx="42739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http://</a:t>
            </a:r>
            <a:r>
              <a:rPr lang="en-US" sz="1100" dirty="0" err="1"/>
              <a:t>reliawiki.org</a:t>
            </a:r>
            <a:r>
              <a:rPr lang="en-US" sz="1100" dirty="0"/>
              <a:t>/</a:t>
            </a:r>
            <a:r>
              <a:rPr lang="en-US" sz="1100" dirty="0" err="1"/>
              <a:t>index.php</a:t>
            </a:r>
            <a:r>
              <a:rPr lang="en-US" sz="1100" dirty="0"/>
              <a:t>/</a:t>
            </a:r>
            <a:r>
              <a:rPr lang="en-US" sz="1100" dirty="0" err="1"/>
              <a:t>RBDs_and_Analytical_System_Reliability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273766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3E0E6-BDE7-7542-BFA5-5E62252A6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k-out-of-n Parallel Availability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07BFEC8-B5CE-6D4B-BCB1-737236CFBA0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System has </a:t>
                </a:r>
                <a:r>
                  <a:rPr lang="en-US" i="1" dirty="0"/>
                  <a:t>n</a:t>
                </a:r>
                <a:r>
                  <a:rPr lang="en-US" dirty="0"/>
                  <a:t> components</a:t>
                </a:r>
              </a:p>
              <a:p>
                <a:r>
                  <a:rPr lang="en-US" i="1" dirty="0"/>
                  <a:t>k</a:t>
                </a:r>
                <a:r>
                  <a:rPr lang="en-US" dirty="0"/>
                  <a:t> components </a:t>
                </a:r>
                <a:r>
                  <a:rPr lang="en-US" u="sng" dirty="0"/>
                  <a:t>required</a:t>
                </a:r>
                <a:r>
                  <a:rPr lang="en-US" dirty="0"/>
                  <a:t> for operation</a:t>
                </a:r>
              </a:p>
              <a:p>
                <a:r>
                  <a:rPr lang="en-US" dirty="0"/>
                  <a:t>Components assumed to be identical and independent</a:t>
                </a:r>
              </a:p>
              <a:p>
                <a:r>
                  <a:rPr lang="en-US" dirty="0"/>
                  <a:t>e.g., think of engines on an airplane</a:t>
                </a:r>
              </a:p>
              <a:p>
                <a:endParaRPr lang="en-US" b="0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noBar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den>
                              </m:f>
                            </m:e>
                          </m:d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(1−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ex,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=13,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=12,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=0.90,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=0.6213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07BFEC8-B5CE-6D4B-BCB1-737236CFBA0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5" t="-3509" b="-25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315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4CDE8-4276-EC48-AA83-4231B1A3A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of Predicted Availabilities (a=90%-100%)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75745AE-94E6-0D46-A914-868778844D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0533099"/>
              </p:ext>
            </p:extLst>
          </p:nvPr>
        </p:nvGraphicFramePr>
        <p:xfrm>
          <a:off x="838206" y="1690688"/>
          <a:ext cx="10515594" cy="2500526"/>
        </p:xfrm>
        <a:graphic>
          <a:graphicData uri="http://schemas.openxmlformats.org/drawingml/2006/table">
            <a:tbl>
              <a:tblPr/>
              <a:tblGrid>
                <a:gridCol w="502204">
                  <a:extLst>
                    <a:ext uri="{9D8B030D-6E8A-4147-A177-3AD203B41FA5}">
                      <a16:colId xmlns:a16="http://schemas.microsoft.com/office/drawing/2014/main" val="3001600750"/>
                    </a:ext>
                  </a:extLst>
                </a:gridCol>
                <a:gridCol w="259472">
                  <a:extLst>
                    <a:ext uri="{9D8B030D-6E8A-4147-A177-3AD203B41FA5}">
                      <a16:colId xmlns:a16="http://schemas.microsoft.com/office/drawing/2014/main" val="1088410956"/>
                    </a:ext>
                  </a:extLst>
                </a:gridCol>
                <a:gridCol w="736566">
                  <a:extLst>
                    <a:ext uri="{9D8B030D-6E8A-4147-A177-3AD203B41FA5}">
                      <a16:colId xmlns:a16="http://schemas.microsoft.com/office/drawing/2014/main" val="259183834"/>
                    </a:ext>
                  </a:extLst>
                </a:gridCol>
                <a:gridCol w="736566">
                  <a:extLst>
                    <a:ext uri="{9D8B030D-6E8A-4147-A177-3AD203B41FA5}">
                      <a16:colId xmlns:a16="http://schemas.microsoft.com/office/drawing/2014/main" val="2494999463"/>
                    </a:ext>
                  </a:extLst>
                </a:gridCol>
                <a:gridCol w="736566">
                  <a:extLst>
                    <a:ext uri="{9D8B030D-6E8A-4147-A177-3AD203B41FA5}">
                      <a16:colId xmlns:a16="http://schemas.microsoft.com/office/drawing/2014/main" val="4154295238"/>
                    </a:ext>
                  </a:extLst>
                </a:gridCol>
                <a:gridCol w="736566">
                  <a:extLst>
                    <a:ext uri="{9D8B030D-6E8A-4147-A177-3AD203B41FA5}">
                      <a16:colId xmlns:a16="http://schemas.microsoft.com/office/drawing/2014/main" val="2627343502"/>
                    </a:ext>
                  </a:extLst>
                </a:gridCol>
                <a:gridCol w="736566">
                  <a:extLst>
                    <a:ext uri="{9D8B030D-6E8A-4147-A177-3AD203B41FA5}">
                      <a16:colId xmlns:a16="http://schemas.microsoft.com/office/drawing/2014/main" val="917236315"/>
                    </a:ext>
                  </a:extLst>
                </a:gridCol>
                <a:gridCol w="736566">
                  <a:extLst>
                    <a:ext uri="{9D8B030D-6E8A-4147-A177-3AD203B41FA5}">
                      <a16:colId xmlns:a16="http://schemas.microsoft.com/office/drawing/2014/main" val="2349105007"/>
                    </a:ext>
                  </a:extLst>
                </a:gridCol>
                <a:gridCol w="736566">
                  <a:extLst>
                    <a:ext uri="{9D8B030D-6E8A-4147-A177-3AD203B41FA5}">
                      <a16:colId xmlns:a16="http://schemas.microsoft.com/office/drawing/2014/main" val="2728888976"/>
                    </a:ext>
                  </a:extLst>
                </a:gridCol>
                <a:gridCol w="736566">
                  <a:extLst>
                    <a:ext uri="{9D8B030D-6E8A-4147-A177-3AD203B41FA5}">
                      <a16:colId xmlns:a16="http://schemas.microsoft.com/office/drawing/2014/main" val="1743716717"/>
                    </a:ext>
                  </a:extLst>
                </a:gridCol>
                <a:gridCol w="736566">
                  <a:extLst>
                    <a:ext uri="{9D8B030D-6E8A-4147-A177-3AD203B41FA5}">
                      <a16:colId xmlns:a16="http://schemas.microsoft.com/office/drawing/2014/main" val="3606321008"/>
                    </a:ext>
                  </a:extLst>
                </a:gridCol>
                <a:gridCol w="781206">
                  <a:extLst>
                    <a:ext uri="{9D8B030D-6E8A-4147-A177-3AD203B41FA5}">
                      <a16:colId xmlns:a16="http://schemas.microsoft.com/office/drawing/2014/main" val="2113894203"/>
                    </a:ext>
                  </a:extLst>
                </a:gridCol>
                <a:gridCol w="781206">
                  <a:extLst>
                    <a:ext uri="{9D8B030D-6E8A-4147-A177-3AD203B41FA5}">
                      <a16:colId xmlns:a16="http://schemas.microsoft.com/office/drawing/2014/main" val="1336400766"/>
                    </a:ext>
                  </a:extLst>
                </a:gridCol>
                <a:gridCol w="781206">
                  <a:extLst>
                    <a:ext uri="{9D8B030D-6E8A-4147-A177-3AD203B41FA5}">
                      <a16:colId xmlns:a16="http://schemas.microsoft.com/office/drawing/2014/main" val="2320172386"/>
                    </a:ext>
                  </a:extLst>
                </a:gridCol>
                <a:gridCol w="781206">
                  <a:extLst>
                    <a:ext uri="{9D8B030D-6E8A-4147-A177-3AD203B41FA5}">
                      <a16:colId xmlns:a16="http://schemas.microsoft.com/office/drawing/2014/main" val="1937846858"/>
                    </a:ext>
                  </a:extLst>
                </a:gridCol>
              </a:tblGrid>
              <a:tr h="178609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2829193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1814390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0833247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0.99999998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0.99999951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0.99999191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0.99990071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0.99907996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0.99353984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0.96583928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0.86611725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0.62134498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0.25418658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1232129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0.99999999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0.99999980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0.99999635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0.99994974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0.99947848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0.99590474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0.97583006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0.89463914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0.67074901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0.29345269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7449323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0.99999993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0.99999851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0.99997668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0.99972574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0.99756138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0.98373347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0.92012510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0.72062612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0.33825308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4962674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0.99999998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0.99999946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0.99999032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0.99986884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0.99865843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0.98972446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0.94224676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0.77021719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0.38929456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8553752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0.99999999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0.99999984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0.99999652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0.99994460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0.99933456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0.99402497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0.96075148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0.81858294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0.44736510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1623080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0.99999996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0.99999897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0.99998025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0.99971343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0.99689700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0.97549216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0.86457614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0.51334208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7125982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0.99999999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0.99999977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0.99999449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0.99989942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0.99863181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0.98646271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0.90681044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0.58820137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8252455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0.99999997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0.99999896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0.99997445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0.99953416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0.99383977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0.94362561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0.67302709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0753781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0.99999990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0.99999640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0.99990102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0.99803156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0.97304874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0.76902239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649309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0.99999988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0.99999335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0.99973469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0.99275106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0.87752102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9701331"/>
                  </a:ext>
                </a:extLst>
              </a:tr>
              <a:tr h="17860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1.00000000</a:t>
                      </a:r>
                    </a:p>
                  </a:txBody>
                  <a:tcPr marL="8372" marR="8372" marT="83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4203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1783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778</TotalTime>
  <Words>787</Words>
  <Application>Microsoft Macintosh PowerPoint</Application>
  <PresentationFormat>Widescreen</PresentationFormat>
  <Paragraphs>408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Office Theme</vt:lpstr>
      <vt:lpstr>RSO &amp; RSS Availability</vt:lpstr>
      <vt:lpstr>RSO Availability</vt:lpstr>
      <vt:lpstr>RSO Availability</vt:lpstr>
      <vt:lpstr>RSO Availability</vt:lpstr>
      <vt:lpstr>RSS Availability</vt:lpstr>
      <vt:lpstr>Availability Models</vt:lpstr>
      <vt:lpstr>Simple Parallel Availability</vt:lpstr>
      <vt:lpstr>k-out-of-n Parallel Availability</vt:lpstr>
      <vt:lpstr>Table of Predicted Availabilities (a=90%-100%)</vt:lpstr>
      <vt:lpstr>Table of Predicted Availabilities (a=99%-100%)</vt:lpstr>
      <vt:lpstr>Challenges with k-out-of-n</vt:lpstr>
      <vt:lpstr>Challenges with k-out-of-n</vt:lpstr>
      <vt:lpstr>What Metrics WP Needs</vt:lpstr>
      <vt:lpstr>RSS Availability Proposal</vt:lpstr>
      <vt:lpstr>K=▁(     ?     )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RSO &amp; RSS Availability</dc:title>
  <dc:creator>Duane Wessels</dc:creator>
  <cp:lastModifiedBy>Duane Wessels</cp:lastModifiedBy>
  <cp:revision>21</cp:revision>
  <dcterms:created xsi:type="dcterms:W3CDTF">2019-09-25T16:19:36Z</dcterms:created>
  <dcterms:modified xsi:type="dcterms:W3CDTF">2019-09-26T22:54:43Z</dcterms:modified>
</cp:coreProperties>
</file>