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64" r:id="rId4"/>
    <p:sldMasterId id="2147483672" r:id="rId5"/>
  </p:sldMasterIdLst>
  <p:notesMasterIdLst>
    <p:notesMasterId r:id="rId20"/>
  </p:notesMasterIdLst>
  <p:handoutMasterIdLst>
    <p:handoutMasterId r:id="rId21"/>
  </p:handoutMasterIdLst>
  <p:sldIdLst>
    <p:sldId id="256" r:id="rId6"/>
    <p:sldId id="257" r:id="rId7"/>
    <p:sldId id="274" r:id="rId8"/>
    <p:sldId id="258" r:id="rId9"/>
    <p:sldId id="266" r:id="rId10"/>
    <p:sldId id="268" r:id="rId11"/>
    <p:sldId id="269" r:id="rId12"/>
    <p:sldId id="267" r:id="rId13"/>
    <p:sldId id="270" r:id="rId14"/>
    <p:sldId id="271" r:id="rId15"/>
    <p:sldId id="272" r:id="rId16"/>
    <p:sldId id="273" r:id="rId17"/>
    <p:sldId id="264" r:id="rId18"/>
    <p:sldId id="275" r:id="rId1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223D"/>
    <a:srgbClr val="0D243F"/>
    <a:srgbClr val="0B1E34"/>
    <a:srgbClr val="0F2642"/>
    <a:srgbClr val="0B1B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76" d="100"/>
          <a:sy n="76" d="100"/>
        </p:scale>
        <p:origin x="-20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3F33F3DB-9556-FB4A-9322-844718AA4343}" type="datetime1">
              <a:rPr lang="en-US"/>
              <a:pPr/>
              <a:t>6/15/11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81C6A931-D532-D647-81D9-ED63DA814F3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188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4EC10653-2340-974A-BB52-CB50C0482B88}" type="datetime1">
              <a:rPr lang="en-US"/>
              <a:pPr/>
              <a:t>6/15/11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340B67EE-4E97-1C45-B29F-5C92A2196E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5514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ＭＳ Ｐゴシック" pitchFamily="-110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95600"/>
            <a:ext cx="6400800" cy="20383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i="1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121738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76478" y="2057400"/>
            <a:ext cx="6162722" cy="1241425"/>
          </a:xfrm>
          <a:prstGeom prst="rect">
            <a:avLst/>
          </a:prstGeom>
        </p:spPr>
        <p:txBody>
          <a:bodyPr anchor="b"/>
          <a:lstStyle>
            <a:lvl1pPr algn="ctr">
              <a:defRPr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429000"/>
            <a:ext cx="6172200" cy="1752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b="0" i="1">
                <a:solidFill>
                  <a:schemeClr val="tx1"/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00863" y="64579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800">
                <a:solidFill>
                  <a:srgbClr val="FFFFFF"/>
                </a:solidFill>
                <a:latin typeface="Calibri" charset="0"/>
              </a:defRPr>
            </a:lvl1pPr>
          </a:lstStyle>
          <a:p>
            <a:fld id="{A043FE76-9915-BB40-A94A-BE99924625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495375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382000" cy="1143000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304800" y="1600199"/>
            <a:ext cx="2133600" cy="3276601"/>
          </a:xfrm>
          <a:prstGeom prst="rect">
            <a:avLst/>
          </a:prstGeom>
        </p:spPr>
        <p:txBody>
          <a:bodyPr vert="horz"/>
          <a:lstStyle/>
          <a:p>
            <a:pPr lvl="0"/>
            <a:endParaRPr lang="en-US" noProof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3048000" y="1600200"/>
            <a:ext cx="5638800" cy="4525962"/>
          </a:xfrm>
          <a:prstGeom prst="rect">
            <a:avLst/>
          </a:prstGeom>
        </p:spPr>
        <p:txBody>
          <a:bodyPr vert="horz"/>
          <a:lstStyle>
            <a:lvl1pPr marL="0" indent="0" algn="l">
              <a:buFont typeface="+mj-lt"/>
              <a:buNone/>
              <a:defRPr/>
            </a:lvl1pPr>
            <a:lvl2pPr marL="53975" indent="0" algn="l">
              <a:buFont typeface="+mj-lt"/>
              <a:buNone/>
              <a:defRPr/>
            </a:lvl2pPr>
            <a:lvl3pPr marL="1371600" indent="-457200" algn="l">
              <a:buFont typeface="+mj-lt"/>
              <a:buNone/>
              <a:defRPr/>
            </a:lvl3pPr>
            <a:lvl4pPr marL="1828800" indent="-457200" algn="l">
              <a:buFont typeface="+mj-lt"/>
              <a:buNone/>
              <a:defRPr/>
            </a:lvl4pPr>
            <a:lvl5pPr marL="2286000" indent="-457200" algn="l">
              <a:buFont typeface="+mj-lt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02450" y="64579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800">
                <a:solidFill>
                  <a:srgbClr val="FFFFFF"/>
                </a:solidFill>
                <a:latin typeface="Calibri" charset="0"/>
              </a:defRPr>
            </a:lvl1pPr>
          </a:lstStyle>
          <a:p>
            <a:fld id="{8FDCA94E-57B3-EE4A-B01B-AA4EF016636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370578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1600200"/>
            <a:ext cx="2133600" cy="64611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Trebuchet MS" charset="0"/>
                <a:cs typeface="Trebuchet MS" charset="0"/>
              </a:rPr>
              <a:t> </a:t>
            </a:r>
          </a:p>
          <a:p>
            <a:pPr eaLnBrk="1" hangingPunct="1"/>
            <a:endParaRPr lang="en-US" sz="1800">
              <a:latin typeface="Calibri" charset="0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0" y="1600200"/>
            <a:ext cx="5486400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382000" cy="1143000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1600199"/>
            <a:ext cx="2133600" cy="22860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02450" y="64579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800">
                <a:solidFill>
                  <a:srgbClr val="FFFFFF"/>
                </a:solidFill>
                <a:latin typeface="Calibri" charset="0"/>
              </a:defRPr>
            </a:lvl1pPr>
          </a:lstStyle>
          <a:p>
            <a:fld id="{835662D3-BD1D-8543-AD1A-75BC258EF91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158159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4800" y="1600200"/>
            <a:ext cx="2133600" cy="64611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Trebuchet MS" charset="0"/>
                <a:cs typeface="Trebuchet MS" charset="0"/>
              </a:rPr>
              <a:t> </a:t>
            </a:r>
          </a:p>
          <a:p>
            <a:pPr eaLnBrk="1" hangingPunct="1"/>
            <a:endParaRPr lang="en-US" sz="1800">
              <a:latin typeface="Calibri" charset="0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1600200"/>
            <a:ext cx="2667000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428756" cy="1143000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/>
          </p:nvPr>
        </p:nvSpPr>
        <p:spPr>
          <a:xfrm>
            <a:off x="6066556" y="1600622"/>
            <a:ext cx="2667000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1600199"/>
            <a:ext cx="2133600" cy="22860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902450" y="64579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800">
                <a:solidFill>
                  <a:srgbClr val="FFFFFF"/>
                </a:solidFill>
                <a:latin typeface="Calibri" charset="0"/>
              </a:defRPr>
            </a:lvl1pPr>
          </a:lstStyle>
          <a:p>
            <a:fld id="{CFAD8058-6190-5A47-A170-6487CF7601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234222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00200"/>
            <a:ext cx="2133600" cy="381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428756" cy="1143000"/>
          </a:xfrm>
          <a:prstGeom prst="rect">
            <a:avLst/>
          </a:prstGeom>
        </p:spPr>
        <p:txBody>
          <a:bodyPr anchor="b"/>
          <a:lstStyle>
            <a:lvl1pPr algn="l">
              <a:defRPr sz="4400"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3048000" y="1600201"/>
            <a:ext cx="5685556" cy="4343400"/>
          </a:xfrm>
          <a:prstGeom prst="rect">
            <a:avLst/>
          </a:prstGeom>
        </p:spPr>
        <p:txBody>
          <a:bodyPr anchor="t"/>
          <a:lstStyle>
            <a:lvl1pPr>
              <a:buClr>
                <a:schemeClr val="tx1">
                  <a:lumMod val="50000"/>
                  <a:lumOff val="50000"/>
                </a:schemeClr>
              </a:buClr>
              <a:buFont typeface="Arial"/>
              <a:buChar char="•"/>
              <a:defRPr>
                <a:latin typeface="Trebuchet MS"/>
                <a:cs typeface="Trebuchet MS"/>
              </a:defRPr>
            </a:lvl1pPr>
            <a:lvl2pPr>
              <a:buClr>
                <a:schemeClr val="tx1">
                  <a:lumMod val="50000"/>
                  <a:lumOff val="50000"/>
                </a:schemeClr>
              </a:buClr>
              <a:buFont typeface="Arial"/>
              <a:buChar char="•"/>
              <a:defRPr>
                <a:latin typeface="Trebuchet MS"/>
                <a:cs typeface="Trebuchet MS"/>
              </a:defRPr>
            </a:lvl2pPr>
            <a:lvl3pPr>
              <a:buClr>
                <a:schemeClr val="tx1">
                  <a:lumMod val="50000"/>
                  <a:lumOff val="50000"/>
                </a:schemeClr>
              </a:buClr>
              <a:buFont typeface="Arial"/>
              <a:buChar char="•"/>
              <a:defRPr>
                <a:latin typeface="Trebuchet MS"/>
                <a:cs typeface="Trebuchet MS"/>
              </a:defRPr>
            </a:lvl3pPr>
            <a:lvl4pPr>
              <a:buClr>
                <a:schemeClr val="tx1">
                  <a:lumMod val="50000"/>
                  <a:lumOff val="50000"/>
                </a:schemeClr>
              </a:buClr>
              <a:buFont typeface="Arial"/>
              <a:buChar char="•"/>
              <a:defRPr>
                <a:latin typeface="Trebuchet MS"/>
                <a:cs typeface="Trebuchet MS"/>
              </a:defRPr>
            </a:lvl4pPr>
            <a:lvl5pPr>
              <a:buClr>
                <a:schemeClr val="tx1">
                  <a:lumMod val="50000"/>
                  <a:lumOff val="50000"/>
                </a:schemeClr>
              </a:buClr>
              <a:buFont typeface="Arial"/>
              <a:buChar char="•"/>
              <a:defRPr>
                <a:latin typeface="Trebuchet MS"/>
                <a:cs typeface="Trebuchet M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902450" y="64579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800">
                <a:solidFill>
                  <a:srgbClr val="FFFFFF"/>
                </a:solidFill>
                <a:latin typeface="Calibri" charset="0"/>
              </a:defRPr>
            </a:lvl1pPr>
          </a:lstStyle>
          <a:p>
            <a:fld id="{21682CAD-73C9-0C43-937C-D0C1BB9487E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537366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048000" y="4495800"/>
            <a:ext cx="553243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latin typeface="Trebuchet MS" charset="0"/>
                <a:ea typeface="Trebuchet MS" charset="0"/>
                <a:cs typeface="Trebuchet MS" charset="0"/>
              </a:rPr>
              <a:t>Keep body copy short. Avoid reading the text to your audience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4800" y="1600200"/>
            <a:ext cx="2133600" cy="64611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Trebuchet MS" charset="0"/>
                <a:cs typeface="Trebuchet MS" charset="0"/>
              </a:rPr>
              <a:t> </a:t>
            </a:r>
          </a:p>
          <a:p>
            <a:pPr eaLnBrk="1" hangingPunct="1"/>
            <a:endParaRPr lang="en-US" sz="1800">
              <a:latin typeface="Calibri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428756" cy="1143000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3048000" y="1600622"/>
            <a:ext cx="2667000" cy="2667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0"/>
          </p:nvPr>
        </p:nvSpPr>
        <p:spPr>
          <a:xfrm>
            <a:off x="5914156" y="1601044"/>
            <a:ext cx="2667000" cy="2666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1600199"/>
            <a:ext cx="2133600" cy="22860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902450" y="64579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800">
                <a:solidFill>
                  <a:srgbClr val="FFFFFF"/>
                </a:solidFill>
                <a:latin typeface="Calibri" charset="0"/>
              </a:defRPr>
            </a:lvl1pPr>
          </a:lstStyle>
          <a:p>
            <a:fld id="{BA4220CD-AB70-6543-B575-359D50DB0C6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246274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1600200"/>
            <a:ext cx="2133600" cy="64611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Trebuchet MS" charset="0"/>
                <a:cs typeface="Trebuchet MS" charset="0"/>
              </a:rPr>
              <a:t> </a:t>
            </a:r>
          </a:p>
          <a:p>
            <a:pPr eaLnBrk="1" hangingPunct="1"/>
            <a:endParaRPr lang="en-US" sz="1800">
              <a:latin typeface="Calibri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428756" cy="1143000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3048000" y="1600622"/>
            <a:ext cx="2971800" cy="4190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1600199"/>
            <a:ext cx="2133600" cy="22860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2">
                    <a:lumMod val="75000"/>
                  </a:schemeClr>
                </a:solidFill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02450" y="64579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800">
                <a:solidFill>
                  <a:srgbClr val="FFFFFF"/>
                </a:solidFill>
                <a:latin typeface="Calibri" charset="0"/>
              </a:defRPr>
            </a:lvl1pPr>
          </a:lstStyle>
          <a:p>
            <a:fld id="{6F54ADE0-D846-C64A-BEB4-3D5F22B062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778100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00200"/>
            <a:ext cx="8534400" cy="342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1143000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02450" y="64579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800">
                <a:solidFill>
                  <a:srgbClr val="FFFFFF"/>
                </a:solidFill>
                <a:latin typeface="Calibri" charset="0"/>
              </a:defRPr>
            </a:lvl1pPr>
          </a:lstStyle>
          <a:p>
            <a:fld id="{F5B8BBC7-82A2-D84A-8946-0C6397F8F1D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770933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0DF2F3-94DC-664E-BB70-A60864E18710}" type="datetime1">
              <a:rPr lang="en-US"/>
              <a:pPr/>
              <a:t>6/15/11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058EF4-618E-1A41-BCE7-90445868470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557999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388A4E-0833-D445-AB5A-D77FD6BC105A}" type="datetime1">
              <a:rPr lang="en-US"/>
              <a:pPr/>
              <a:t>6/15/11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FC8CCE-8C84-C746-8833-A816EA9A0DF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046187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09BEAA-9411-7C4F-ABD4-F9FE5F301103}" type="datetime1">
              <a:rPr lang="en-US"/>
              <a:pPr/>
              <a:t>6/15/11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CEDC8F-8A69-8243-A668-24C0D7EB01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332009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92C8B3-F1E8-264A-91ED-0500D1FD29A1}" type="datetime1">
              <a:rPr lang="en-US"/>
              <a:pPr/>
              <a:t>6/15/11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D04A88-BF6B-E841-8556-F744A1EED6E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578412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A28220-3933-C648-8AE5-049065A5CF96}" type="datetime1">
              <a:rPr lang="en-US"/>
              <a:pPr/>
              <a:t>6/15/11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E0BDC9-C8D9-EE48-9817-01FE5474F9A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526854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3E958A-6693-C147-B5BE-5FB85551C6E7}" type="datetime1">
              <a:rPr lang="en-US"/>
              <a:pPr/>
              <a:t>6/15/11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9B2094-5A14-D549-BA5E-714BAF7473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065757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08739C-644A-8F49-B6F4-07B25C903096}" type="datetime1">
              <a:rPr lang="en-US"/>
              <a:pPr/>
              <a:t>6/15/11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A8F6CA-507A-FD43-B439-FADFE7BD69D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860319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1752600" cy="1993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A700C4-1D22-8441-A2E9-7A849307DAD9}" type="datetime1">
              <a:rPr lang="en-US"/>
              <a:pPr/>
              <a:t>6/15/11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C62400-FEBF-174E-8A67-4EA72C4C47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853649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091D6C-A7FD-F444-A2AF-ECC1FE19002A}" type="datetime1">
              <a:rPr lang="en-US"/>
              <a:pPr/>
              <a:t>6/15/11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5AFD67-FD0A-7C4B-9CEB-C2042C0B11F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186107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ECC50E-EFF1-E84E-A93B-2FA6B3E14152}" type="datetime1">
              <a:rPr lang="en-US"/>
              <a:pPr/>
              <a:t>6/15/11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0CFF10-D260-554D-90FA-7678CE5B8B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934751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51AEB4-8AD2-1E48-AEE0-89DAB303B475}" type="datetime1">
              <a:rPr lang="en-US"/>
              <a:pPr/>
              <a:t>6/15/11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478776-10D6-5941-9D65-7DBA1FBD4D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960595"/>
      </p:ext>
    </p:extLst>
  </p:cSld>
  <p:clrMapOvr>
    <a:masterClrMapping/>
  </p:clrMapOvr>
  <p:transition xmlns:p14="http://schemas.microsoft.com/office/powerpoint/2010/main"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8" Type="http://schemas.openxmlformats.org/officeDocument/2006/relationships/image" Target="../media/image3.jpeg"/><Relationship Id="rId9" Type="http://schemas.openxmlformats.org/officeDocument/2006/relationships/image" Target="../media/image5.jpeg"/><Relationship Id="rId10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0" y="-31750"/>
            <a:ext cx="9207500" cy="692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41-Singapore-logo-final-ppt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8600" y="4572000"/>
            <a:ext cx="3922713" cy="1760538"/>
          </a:xfrm>
          <a:prstGeom prst="rect">
            <a:avLst/>
          </a:prstGeom>
          <a:effectLst>
            <a:outerShdw blurRad="60325" dist="38100" dir="17520000" algn="tl" rotWithShape="0">
              <a:srgbClr val="000000">
                <a:alpha val="56000"/>
              </a:srgb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</p:sldLayoutIdLst>
  <p:transition xmlns:p14="http://schemas.microsoft.com/office/powerpoint/2010/main" spd="slow">
    <p:fade/>
  </p:transition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0" charset="-128"/>
          <a:cs typeface="ＭＳ Ｐゴシック" pitchFamily="-110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 descr="bkg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13" descr="taglin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539"/>
          <a:stretch>
            <a:fillRect/>
          </a:stretch>
        </p:blipFill>
        <p:spPr bwMode="auto">
          <a:xfrm>
            <a:off x="757238" y="2286000"/>
            <a:ext cx="1233487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14" descr="shadow_rul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950" y="611188"/>
            <a:ext cx="349250" cy="540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6" descr="41-Singapore-logo-140x288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181600"/>
            <a:ext cx="2378075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</p:sldLayoutIdLst>
  <p:transition xmlns:p14="http://schemas.microsoft.com/office/powerpoint/2010/main" spd="slow">
    <p:fade/>
  </p:transition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7F7F7F"/>
          </a:solidFill>
          <a:latin typeface="+mj-lt"/>
          <a:ea typeface="ＭＳ Ｐゴシック" pitchFamily="-110" charset="-128"/>
          <a:cs typeface="ＭＳ Ｐゴシック" pitchFamily="-110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7F7F7F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7F7F7F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7F7F7F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7F7F7F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400">
          <a:solidFill>
            <a:srgbClr val="7F7F7F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400">
          <a:solidFill>
            <a:srgbClr val="7F7F7F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400">
          <a:solidFill>
            <a:srgbClr val="7F7F7F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400">
          <a:solidFill>
            <a:srgbClr val="7F7F7F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0" descr="bkg1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8" descr="shadow_rule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950" y="1371600"/>
            <a:ext cx="34925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41-Singapore-logo-140x288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181600"/>
            <a:ext cx="2378075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</p:sldLayoutIdLst>
  <p:transition xmlns:p14="http://schemas.microsoft.com/office/powerpoint/2010/main" spd="slow">
    <p:fade/>
  </p:transition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0" charset="-128"/>
          <a:cs typeface="ＭＳ Ｐゴシック" pitchFamily="-110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0" descr="bkg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 descr="41-Singapore-logo-140x28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181600"/>
            <a:ext cx="2378075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</p:sldLayoutIdLst>
  <p:transition xmlns:p14="http://schemas.microsoft.com/office/powerpoint/2010/main" spd="slow">
    <p:fade/>
  </p:transition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0" charset="-128"/>
          <a:cs typeface="ＭＳ Ｐゴシック" pitchFamily="-110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6902F4A8-EB00-1A47-BD22-85FD362B078F}" type="datetime1">
              <a:rPr lang="en-US"/>
              <a:pPr/>
              <a:t>6/15/11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F7B59FC5-8D72-1D48-B610-30EAB6908F0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transition xmlns:p14="http://schemas.microsoft.com/office/powerpoint/2010/main" spd="slow">
    <p:fade/>
  </p:transition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0" charset="-128"/>
          <a:cs typeface="ＭＳ Ｐゴシック" pitchFamily="-110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cann.org/en/public-comment/public-comment-201107-en.htm%23whois-rt" TargetMode="External"/><Relationship Id="rId3" Type="http://schemas.openxmlformats.org/officeDocument/2006/relationships/hyperlink" Target="mailto:whoisrt-discussion-paper@icann.org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WHOIS Policy Review Team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675" name="Subtitle 2"/>
          <p:cNvSpPr>
            <a:spLocks noGrp="1"/>
          </p:cNvSpPr>
          <p:nvPr>
            <p:ph type="subTitle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Interaction with 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xxxx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ctrTitle"/>
          </p:nvPr>
        </p:nvSpPr>
        <p:spPr bwMode="auto">
          <a:xfrm>
            <a:off x="46926" y="-25439"/>
            <a:ext cx="8805863" cy="1241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latin typeface="Trebuchet MS" charset="0"/>
                <a:ea typeface="ＭＳ Ｐゴシック" charset="0"/>
                <a:cs typeface="Trebuchet MS" charset="0"/>
              </a:rPr>
              <a:t>WHOIS Review Team - Background</a:t>
            </a:r>
            <a:endParaRPr lang="en-US" dirty="0">
              <a:latin typeface="Trebuchet MS" charset="0"/>
              <a:ea typeface="ＭＳ Ｐゴシック" charset="0"/>
              <a:cs typeface="Trebuchet MS" charset="0"/>
            </a:endParaRPr>
          </a:p>
        </p:txBody>
      </p:sp>
      <p:sp>
        <p:nvSpPr>
          <p:cNvPr id="29699" name="Subtitle 2"/>
          <p:cNvSpPr>
            <a:spLocks noGrp="1"/>
          </p:cNvSpPr>
          <p:nvPr>
            <p:ph type="subTitle" idx="1"/>
          </p:nvPr>
        </p:nvSpPr>
        <p:spPr bwMode="auto">
          <a:xfrm>
            <a:off x="2680589" y="1600200"/>
            <a:ext cx="6172200" cy="1752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marL="342900" indent="-342900" algn="l" eaLnBrk="1" hangingPunct="1">
              <a:buFont typeface="Wingdings" charset="2"/>
              <a:buChar char="²"/>
            </a:pPr>
            <a:r>
              <a:rPr lang="en-US" sz="2400" i="0" dirty="0" err="1" smtClean="0">
                <a:latin typeface="Trebuchet MS" charset="0"/>
                <a:ea typeface="ＭＳ Ｐゴシック" charset="0"/>
                <a:cs typeface="Trebuchet MS" charset="0"/>
              </a:rPr>
              <a:t>AoC</a:t>
            </a:r>
            <a:r>
              <a:rPr lang="en-US" sz="2400" i="0" dirty="0" smtClean="0">
                <a:latin typeface="Trebuchet MS" charset="0"/>
                <a:ea typeface="ＭＳ Ｐゴシック" charset="0"/>
                <a:cs typeface="Trebuchet MS" charset="0"/>
              </a:rPr>
              <a:t> mandated</a:t>
            </a:r>
          </a:p>
          <a:p>
            <a:pPr marL="342900" indent="-342900" algn="l" eaLnBrk="1" hangingPunct="1">
              <a:buFont typeface="Wingdings" charset="2"/>
              <a:buChar char="²"/>
            </a:pPr>
            <a:endParaRPr lang="en-US" sz="2400" i="0" dirty="0" smtClean="0">
              <a:latin typeface="Trebuchet MS" charset="0"/>
              <a:ea typeface="ＭＳ Ｐゴシック" charset="0"/>
              <a:cs typeface="Trebuchet MS" charset="0"/>
            </a:endParaRPr>
          </a:p>
          <a:p>
            <a:pPr marL="342900" indent="-342900" algn="l" eaLnBrk="1" hangingPunct="1">
              <a:buFont typeface="Wingdings" charset="2"/>
              <a:buChar char="²"/>
            </a:pPr>
            <a:r>
              <a:rPr lang="en-US" sz="2400" i="0" dirty="0" smtClean="0">
                <a:latin typeface="Trebuchet MS" charset="0"/>
                <a:ea typeface="ＭＳ Ｐゴシック" charset="0"/>
                <a:cs typeface="Trebuchet MS" charset="0"/>
              </a:rPr>
              <a:t>Scope &amp; roadmap</a:t>
            </a:r>
          </a:p>
          <a:p>
            <a:pPr marL="342900" indent="-342900" algn="l" eaLnBrk="1" hangingPunct="1">
              <a:buFont typeface="Wingdings" charset="2"/>
              <a:buChar char="²"/>
            </a:pPr>
            <a:endParaRPr lang="en-US" sz="2400" i="0" dirty="0">
              <a:latin typeface="Trebuchet MS" charset="0"/>
              <a:ea typeface="ＭＳ Ｐゴシック" charset="0"/>
              <a:cs typeface="Trebuchet MS" charset="0"/>
            </a:endParaRPr>
          </a:p>
          <a:p>
            <a:pPr marL="342900" indent="-342900" algn="l" eaLnBrk="1" hangingPunct="1">
              <a:buFont typeface="Wingdings" charset="2"/>
              <a:buChar char="²"/>
            </a:pPr>
            <a:r>
              <a:rPr lang="en-US" sz="2400" i="0" dirty="0" smtClean="0">
                <a:latin typeface="Trebuchet MS" charset="0"/>
                <a:ea typeface="ＭＳ Ｐゴシック" charset="0"/>
                <a:cs typeface="Trebuchet MS" charset="0"/>
              </a:rPr>
              <a:t>Action and outreach program</a:t>
            </a:r>
          </a:p>
          <a:p>
            <a:pPr marL="342900" indent="-342900" algn="l" eaLnBrk="1" hangingPunct="1">
              <a:buFont typeface="Wingdings" charset="2"/>
              <a:buChar char="²"/>
            </a:pPr>
            <a:endParaRPr lang="en-US" sz="2400" i="0" dirty="0">
              <a:latin typeface="Trebuchet MS" charset="0"/>
              <a:ea typeface="ＭＳ Ｐゴシック" charset="0"/>
              <a:cs typeface="Trebuchet MS" charset="0"/>
            </a:endParaRPr>
          </a:p>
          <a:p>
            <a:pPr marL="342900" indent="-342900" algn="l" eaLnBrk="1" hangingPunct="1">
              <a:buFont typeface="Wingdings" charset="2"/>
              <a:buChar char="²"/>
            </a:pPr>
            <a:r>
              <a:rPr lang="en-US" sz="2400" i="0" dirty="0" smtClean="0">
                <a:latin typeface="Trebuchet MS" charset="0"/>
                <a:ea typeface="ＭＳ Ｐゴシック" charset="0"/>
                <a:cs typeface="Trebuchet MS" charset="0"/>
              </a:rPr>
              <a:t>Working definitions</a:t>
            </a: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D939EF0-71CE-4C4B-B5CD-37A8CE025CA6}" type="slidenum">
              <a:rPr lang="en-US" sz="1800">
                <a:solidFill>
                  <a:srgbClr val="FFFFFF"/>
                </a:solidFill>
                <a:latin typeface="Calibri" charset="0"/>
              </a:rPr>
              <a:pPr eaLnBrk="1" hangingPunct="1"/>
              <a:t>2</a:t>
            </a:fld>
            <a:endParaRPr lang="en-US" sz="1800">
              <a:solidFill>
                <a:srgbClr val="FFFFFF"/>
              </a:solidFill>
              <a:latin typeface="Calibri" charset="0"/>
            </a:endParaRPr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ctrTitle"/>
          </p:nvPr>
        </p:nvSpPr>
        <p:spPr bwMode="auto">
          <a:xfrm>
            <a:off x="-762000" y="-152400"/>
            <a:ext cx="6162675" cy="1241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latin typeface="Trebuchet MS" charset="0"/>
                <a:ea typeface="ＭＳ Ｐゴシック" charset="0"/>
                <a:cs typeface="Trebuchet MS" charset="0"/>
              </a:rPr>
              <a:t>Discussion Paper </a:t>
            </a:r>
            <a:endParaRPr lang="en-US" dirty="0">
              <a:latin typeface="Trebuchet MS" charset="0"/>
              <a:ea typeface="ＭＳ Ｐゴシック" charset="0"/>
              <a:cs typeface="Trebuchet MS" charset="0"/>
            </a:endParaRPr>
          </a:p>
        </p:txBody>
      </p:sp>
      <p:sp>
        <p:nvSpPr>
          <p:cNvPr id="29699" name="Subtitle 2"/>
          <p:cNvSpPr>
            <a:spLocks noGrp="1"/>
          </p:cNvSpPr>
          <p:nvPr>
            <p:ph type="subTitle" idx="1"/>
          </p:nvPr>
        </p:nvSpPr>
        <p:spPr bwMode="auto">
          <a:xfrm>
            <a:off x="2652497" y="1310151"/>
            <a:ext cx="6172200" cy="1752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marL="457200" indent="-457200" algn="l" eaLnBrk="1" hangingPunct="1">
              <a:buFont typeface="Arial"/>
              <a:buChar char="•"/>
            </a:pPr>
            <a:r>
              <a:rPr lang="en-US" sz="2800" i="0" dirty="0" smtClean="0">
                <a:latin typeface="Trebuchet MS" charset="0"/>
                <a:ea typeface="ＭＳ Ｐゴシック" charset="0"/>
                <a:cs typeface="Trebuchet MS" charset="0"/>
              </a:rPr>
              <a:t>Status: Out for public comment</a:t>
            </a:r>
          </a:p>
          <a:p>
            <a:pPr marL="457200" indent="-457200" algn="l" eaLnBrk="1" hangingPunct="1">
              <a:buFont typeface="Arial"/>
              <a:buChar char="•"/>
            </a:pPr>
            <a:r>
              <a:rPr lang="en-US" sz="2800" i="0" dirty="0" smtClean="0">
                <a:latin typeface="Trebuchet MS" charset="0"/>
                <a:ea typeface="ＭＳ Ｐゴシック" charset="0"/>
                <a:cs typeface="Trebuchet MS" charset="0"/>
              </a:rPr>
              <a:t>When: 9 June – 23 July 2011</a:t>
            </a:r>
          </a:p>
          <a:p>
            <a:pPr marL="457200" indent="-457200" algn="l" eaLnBrk="1" hangingPunct="1">
              <a:buFont typeface="Arial"/>
              <a:buChar char="•"/>
            </a:pPr>
            <a:r>
              <a:rPr lang="en-US" sz="2800" i="0" dirty="0">
                <a:latin typeface="Trebuchet MS" charset="0"/>
                <a:ea typeface="ＭＳ Ｐゴシック" charset="0"/>
                <a:cs typeface="Trebuchet MS" charset="0"/>
              </a:rPr>
              <a:t>Where? </a:t>
            </a:r>
            <a:r>
              <a:rPr lang="en-US" sz="2800" i="0" dirty="0">
                <a:latin typeface="Trebuchet MS" charset="0"/>
                <a:ea typeface="ＭＳ Ｐゴシック" charset="0"/>
                <a:cs typeface="Trebuchet MS" charset="0"/>
                <a:hlinkClick r:id="rId2"/>
              </a:rPr>
              <a:t>http://www.icann.org/en/public-comment/public-comment-201107-en.htm#whois-</a:t>
            </a:r>
            <a:r>
              <a:rPr lang="en-US" sz="2800" i="0" dirty="0" smtClean="0">
                <a:latin typeface="Trebuchet MS" charset="0"/>
                <a:ea typeface="ＭＳ Ｐゴシック" charset="0"/>
                <a:cs typeface="Trebuchet MS" charset="0"/>
                <a:hlinkClick r:id="rId2"/>
              </a:rPr>
              <a:t>rt</a:t>
            </a:r>
            <a:r>
              <a:rPr lang="en-US" sz="2800" i="0" dirty="0" smtClean="0">
                <a:latin typeface="Trebuchet MS" charset="0"/>
                <a:ea typeface="ＭＳ Ｐゴシック" charset="0"/>
                <a:cs typeface="Trebuchet MS" charset="0"/>
              </a:rPr>
              <a:t> </a:t>
            </a:r>
            <a:r>
              <a:rPr lang="en-US" sz="2800" i="0" dirty="0" err="1" smtClean="0">
                <a:latin typeface="Trebuchet MS" charset="0"/>
                <a:ea typeface="ＭＳ Ｐゴシック" charset="0"/>
                <a:cs typeface="Trebuchet MS" charset="0"/>
              </a:rPr>
              <a:t>and</a:t>
            </a:r>
            <a:r>
              <a:rPr lang="en-US" sz="2800" i="0" dirty="0" err="1" smtClean="0">
                <a:latin typeface="Trebuchet MS" charset="0"/>
                <a:ea typeface="ＭＳ Ｐゴシック" charset="0"/>
                <a:cs typeface="Trebuchet MS" charset="0"/>
                <a:hlinkClick r:id="rId3"/>
              </a:rPr>
              <a:t>whoisrt</a:t>
            </a:r>
            <a:r>
              <a:rPr lang="en-US" sz="2800" i="0" dirty="0" err="1">
                <a:latin typeface="Trebuchet MS" charset="0"/>
                <a:ea typeface="ＭＳ Ｐゴシック" charset="0"/>
                <a:cs typeface="Trebuchet MS" charset="0"/>
                <a:hlinkClick r:id="rId3"/>
              </a:rPr>
              <a:t>-discussion-paper@</a:t>
            </a:r>
            <a:r>
              <a:rPr lang="en-US" sz="2800" i="0" dirty="0" err="1" smtClean="0">
                <a:latin typeface="Trebuchet MS" charset="0"/>
                <a:ea typeface="ＭＳ Ｐゴシック" charset="0"/>
                <a:cs typeface="Trebuchet MS" charset="0"/>
                <a:hlinkClick r:id="rId3"/>
              </a:rPr>
              <a:t>icann.org</a:t>
            </a:r>
            <a:endParaRPr lang="en-US" sz="2800" i="0" dirty="0" smtClean="0">
              <a:latin typeface="Trebuchet MS" charset="0"/>
              <a:ea typeface="ＭＳ Ｐゴシック" charset="0"/>
              <a:cs typeface="Trebuchet MS" charset="0"/>
            </a:endParaRPr>
          </a:p>
          <a:p>
            <a:pPr algn="l" eaLnBrk="1" hangingPunct="1"/>
            <a:endParaRPr lang="en-US" i="0" dirty="0" smtClean="0">
              <a:latin typeface="Trebuchet MS" charset="0"/>
              <a:ea typeface="ＭＳ Ｐゴシック" charset="0"/>
              <a:cs typeface="Trebuchet MS" charset="0"/>
            </a:endParaRPr>
          </a:p>
          <a:p>
            <a:pPr algn="l" eaLnBrk="1" hangingPunct="1"/>
            <a:endParaRPr lang="en-US" sz="2400" i="0" dirty="0">
              <a:latin typeface="Trebuchet MS" charset="0"/>
              <a:ea typeface="ＭＳ Ｐゴシック" charset="0"/>
              <a:cs typeface="Trebuchet MS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D939EF0-71CE-4C4B-B5CD-37A8CE025CA6}" type="slidenum">
              <a:rPr lang="en-US" sz="1800">
                <a:solidFill>
                  <a:srgbClr val="FFFFFF"/>
                </a:solidFill>
                <a:latin typeface="Calibri" charset="0"/>
              </a:rPr>
              <a:pPr eaLnBrk="1" hangingPunct="1"/>
              <a:t>3</a:t>
            </a:fld>
            <a:endParaRPr lang="en-US" sz="1800">
              <a:solidFill>
                <a:srgbClr val="FFFFF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331475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solidFill>
                  <a:srgbClr val="7F7F7F"/>
                </a:solidFill>
                <a:latin typeface="Trebuchet MS" charset="0"/>
                <a:ea typeface="ＭＳ Ｐゴシック" charset="0"/>
                <a:cs typeface="Trebuchet MS" charset="0"/>
              </a:rPr>
              <a:t>Clarity of Existing Policy</a:t>
            </a:r>
            <a:endParaRPr lang="en-US" dirty="0">
              <a:solidFill>
                <a:srgbClr val="7F7F7F"/>
              </a:solidFill>
              <a:latin typeface="Trebuchet MS" charset="0"/>
              <a:ea typeface="ＭＳ Ｐゴシック" charset="0"/>
              <a:cs typeface="Trebuchet MS" charset="0"/>
            </a:endParaRPr>
          </a:p>
        </p:txBody>
      </p:sp>
      <p:sp>
        <p:nvSpPr>
          <p:cNvPr id="33795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533400" y="1626149"/>
            <a:ext cx="800100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spcAft>
                <a:spcPts val="1200"/>
              </a:spcAft>
              <a:buSzPct val="123000"/>
              <a:buNone/>
            </a:pPr>
            <a:r>
              <a:rPr lang="en-US" dirty="0" smtClean="0">
                <a:latin typeface="Calibri" charset="0"/>
                <a:ea typeface="ＭＳ Ｐゴシック" charset="0"/>
                <a:cs typeface="Trebuchet MS" charset="0"/>
              </a:rPr>
              <a:t>1. What measures should ICANN take to clarify its existing WHOIS Policy?</a:t>
            </a:r>
          </a:p>
          <a:p>
            <a:pPr marL="0" indent="0" eaLnBrk="1" hangingPunct="1">
              <a:spcAft>
                <a:spcPts val="1200"/>
              </a:spcAft>
              <a:buSzPct val="123000"/>
              <a:buNone/>
            </a:pPr>
            <a:endParaRPr lang="en-US" dirty="0" smtClean="0">
              <a:latin typeface="Calibri" charset="0"/>
              <a:ea typeface="ＭＳ Ｐゴシック" charset="0"/>
              <a:cs typeface="Trebuchet MS" charset="0"/>
            </a:endParaRPr>
          </a:p>
          <a:p>
            <a:pPr marL="0" indent="0" eaLnBrk="1" hangingPunct="1">
              <a:spcAft>
                <a:spcPts val="1200"/>
              </a:spcAft>
              <a:buSzPct val="123000"/>
              <a:buNone/>
            </a:pPr>
            <a:r>
              <a:rPr lang="en-US" dirty="0" smtClean="0">
                <a:latin typeface="Calibri" charset="0"/>
                <a:ea typeface="ＭＳ Ｐゴシック" charset="0"/>
                <a:cs typeface="Trebuchet MS" charset="0"/>
              </a:rPr>
              <a:t>2. How should ICANN clarify the status of the high level principles set out in the </a:t>
            </a:r>
            <a:r>
              <a:rPr lang="en-US" dirty="0" err="1" smtClean="0">
                <a:latin typeface="Calibri" charset="0"/>
                <a:ea typeface="ＭＳ Ｐゴシック" charset="0"/>
                <a:cs typeface="Trebuchet MS" charset="0"/>
              </a:rPr>
              <a:t>AoC</a:t>
            </a:r>
            <a:r>
              <a:rPr lang="en-US" dirty="0" smtClean="0">
                <a:latin typeface="Calibri" charset="0"/>
                <a:ea typeface="ＭＳ Ｐゴシック" charset="0"/>
                <a:cs typeface="Trebuchet MS" charset="0"/>
              </a:rPr>
              <a:t> and the GAC principles on WHOIS?</a:t>
            </a:r>
            <a:endParaRPr lang="en-US" dirty="0">
              <a:latin typeface="Calibri" charset="0"/>
              <a:ea typeface="ＭＳ Ｐゴシック" charset="0"/>
              <a:cs typeface="Trebuchet MS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AE4E9CC-775B-6C4D-9272-50D5C65F3966}" type="slidenum">
              <a:rPr lang="en-US" sz="1800">
                <a:solidFill>
                  <a:srgbClr val="FFFFFF"/>
                </a:solidFill>
                <a:latin typeface="Calibri" charset="0"/>
              </a:rPr>
              <a:pPr eaLnBrk="1" hangingPunct="1"/>
              <a:t>4</a:t>
            </a:fld>
            <a:endParaRPr lang="en-US" sz="1800">
              <a:solidFill>
                <a:srgbClr val="FFFFFF"/>
              </a:solidFill>
              <a:latin typeface="Calibri" charset="0"/>
            </a:endParaRPr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 bwMode="auto">
          <a:xfrm>
            <a:off x="304800" y="470430"/>
            <a:ext cx="83820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solidFill>
                  <a:srgbClr val="7F7F7F"/>
                </a:solidFill>
                <a:latin typeface="Trebuchet MS" charset="0"/>
                <a:ea typeface="ＭＳ Ｐゴシック" charset="0"/>
                <a:cs typeface="Trebuchet MS" charset="0"/>
              </a:rPr>
              <a:t>Applicable Laws, Privacy Issues &amp; Proxy/Privacy</a:t>
            </a:r>
            <a:endParaRPr lang="en-US" dirty="0">
              <a:solidFill>
                <a:srgbClr val="7F7F7F"/>
              </a:solidFill>
              <a:latin typeface="Trebuchet MS" charset="0"/>
              <a:ea typeface="ＭＳ Ｐゴシック" charset="0"/>
              <a:cs typeface="Trebuchet MS" charset="0"/>
            </a:endParaRPr>
          </a:p>
        </p:txBody>
      </p:sp>
      <p:sp>
        <p:nvSpPr>
          <p:cNvPr id="33795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304800" y="2133600"/>
            <a:ext cx="800100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spcAft>
                <a:spcPts val="1200"/>
              </a:spcAft>
              <a:buSzPct val="123000"/>
              <a:buNone/>
            </a:pPr>
            <a:r>
              <a:rPr lang="en-US" dirty="0" smtClean="0">
                <a:latin typeface="Calibri" charset="0"/>
                <a:ea typeface="ＭＳ Ｐゴシック" charset="0"/>
                <a:cs typeface="Trebuchet MS" charset="0"/>
              </a:rPr>
              <a:t>3. What insight can country code TLDs (</a:t>
            </a:r>
            <a:r>
              <a:rPr lang="en-US" dirty="0" err="1" smtClean="0">
                <a:latin typeface="Calibri" charset="0"/>
                <a:ea typeface="ＭＳ Ｐゴシック" charset="0"/>
                <a:cs typeface="Trebuchet MS" charset="0"/>
              </a:rPr>
              <a:t>ccTLDs</a:t>
            </a:r>
            <a:r>
              <a:rPr lang="en-US" dirty="0" smtClean="0">
                <a:latin typeface="Calibri" charset="0"/>
                <a:ea typeface="ＭＳ Ｐゴシック" charset="0"/>
                <a:cs typeface="Trebuchet MS" charset="0"/>
              </a:rPr>
              <a:t>) offer on their response to domestic laws and how they have or have not modified their </a:t>
            </a:r>
            <a:r>
              <a:rPr lang="en-US" dirty="0" err="1" smtClean="0">
                <a:latin typeface="Calibri" charset="0"/>
                <a:ea typeface="ＭＳ Ｐゴシック" charset="0"/>
                <a:cs typeface="Trebuchet MS" charset="0"/>
              </a:rPr>
              <a:t>ccTLD</a:t>
            </a:r>
            <a:r>
              <a:rPr lang="en-US" dirty="0" smtClean="0">
                <a:latin typeface="Calibri" charset="0"/>
                <a:ea typeface="ＭＳ Ｐゴシック" charset="0"/>
                <a:cs typeface="Trebuchet MS" charset="0"/>
              </a:rPr>
              <a:t> WHOIS policies?</a:t>
            </a:r>
            <a:endParaRPr lang="en-US" dirty="0">
              <a:latin typeface="Calibri" charset="0"/>
              <a:ea typeface="ＭＳ Ｐゴシック" charset="0"/>
              <a:cs typeface="Trebuchet MS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AE4E9CC-775B-6C4D-9272-50D5C65F3966}" type="slidenum">
              <a:rPr lang="en-US" sz="1800">
                <a:solidFill>
                  <a:srgbClr val="FFFFFF"/>
                </a:solidFill>
                <a:latin typeface="Calibri" charset="0"/>
              </a:rPr>
              <a:pPr eaLnBrk="1" hangingPunct="1"/>
              <a:t>5</a:t>
            </a:fld>
            <a:endParaRPr lang="en-US" sz="1800">
              <a:solidFill>
                <a:srgbClr val="FFFFF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789089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 bwMode="auto">
          <a:xfrm>
            <a:off x="304800" y="470430"/>
            <a:ext cx="83820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solidFill>
                  <a:srgbClr val="7F7F7F"/>
                </a:solidFill>
                <a:latin typeface="Trebuchet MS" charset="0"/>
                <a:ea typeface="ＭＳ Ｐゴシック" charset="0"/>
                <a:cs typeface="Trebuchet MS" charset="0"/>
              </a:rPr>
              <a:t>Applicable Laws, Privacy Issues &amp; Proxy/Privacy</a:t>
            </a:r>
            <a:endParaRPr lang="en-US" dirty="0">
              <a:solidFill>
                <a:srgbClr val="7F7F7F"/>
              </a:solidFill>
              <a:latin typeface="Trebuchet MS" charset="0"/>
              <a:ea typeface="ＭＳ Ｐゴシック" charset="0"/>
              <a:cs typeface="Trebuchet MS" charset="0"/>
            </a:endParaRPr>
          </a:p>
        </p:txBody>
      </p:sp>
      <p:sp>
        <p:nvSpPr>
          <p:cNvPr id="33795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304800" y="2273848"/>
            <a:ext cx="861060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spcAft>
                <a:spcPts val="1200"/>
              </a:spcAft>
              <a:buSzPct val="123000"/>
              <a:buNone/>
            </a:pPr>
            <a:r>
              <a:rPr lang="en-US" dirty="0" smtClean="0">
                <a:latin typeface="Calibri" charset="0"/>
                <a:ea typeface="ＭＳ Ｐゴシック" charset="0"/>
                <a:cs typeface="Trebuchet MS" charset="0"/>
              </a:rPr>
              <a:t>4. How can ICANN balance the privacy concerns of some registrants with its commitment to having accurate and complete WHOIS data publicly accessible without restriction?</a:t>
            </a:r>
          </a:p>
          <a:p>
            <a:pPr marL="0" indent="0" eaLnBrk="1" hangingPunct="1">
              <a:spcAft>
                <a:spcPts val="1200"/>
              </a:spcAft>
              <a:buSzPct val="123000"/>
              <a:buNone/>
            </a:pPr>
            <a:endParaRPr lang="en-US" dirty="0">
              <a:latin typeface="Calibri" charset="0"/>
              <a:ea typeface="ＭＳ Ｐゴシック" charset="0"/>
              <a:cs typeface="Trebuchet MS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AE4E9CC-775B-6C4D-9272-50D5C65F3966}" type="slidenum">
              <a:rPr lang="en-US" sz="1800">
                <a:solidFill>
                  <a:srgbClr val="FFFFFF"/>
                </a:solidFill>
                <a:latin typeface="Calibri" charset="0"/>
              </a:rPr>
              <a:pPr eaLnBrk="1" hangingPunct="1"/>
              <a:t>6</a:t>
            </a:fld>
            <a:endParaRPr lang="en-US" sz="1800">
              <a:solidFill>
                <a:srgbClr val="FFFFF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090713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 bwMode="auto">
          <a:xfrm>
            <a:off x="304800" y="470430"/>
            <a:ext cx="83820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solidFill>
                  <a:srgbClr val="7F7F7F"/>
                </a:solidFill>
                <a:latin typeface="Trebuchet MS" charset="0"/>
                <a:ea typeface="ＭＳ Ｐゴシック" charset="0"/>
                <a:cs typeface="Trebuchet MS" charset="0"/>
              </a:rPr>
              <a:t>Applicable Laws, Privacy Issues &amp; Proxy/Privacy</a:t>
            </a:r>
            <a:endParaRPr lang="en-US" dirty="0">
              <a:solidFill>
                <a:srgbClr val="7F7F7F"/>
              </a:solidFill>
              <a:latin typeface="Trebuchet MS" charset="0"/>
              <a:ea typeface="ＭＳ Ｐゴシック" charset="0"/>
              <a:cs typeface="Trebuchet MS" charset="0"/>
            </a:endParaRPr>
          </a:p>
        </p:txBody>
      </p:sp>
      <p:sp>
        <p:nvSpPr>
          <p:cNvPr id="33795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304800" y="2273848"/>
            <a:ext cx="861060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spcAft>
                <a:spcPts val="1200"/>
              </a:spcAft>
              <a:buSzPct val="123000"/>
              <a:buNone/>
            </a:pPr>
            <a:r>
              <a:rPr lang="en-US" dirty="0" smtClean="0">
                <a:latin typeface="Calibri" charset="0"/>
                <a:ea typeface="ＭＳ Ｐゴシック" charset="0"/>
                <a:cs typeface="Trebuchet MS" charset="0"/>
              </a:rPr>
              <a:t>5. How should ICANN address concerns about the use of privacy proxy services and their impact on the accuracy and availability of the WHOIS data?</a:t>
            </a:r>
            <a:endParaRPr lang="en-US" dirty="0">
              <a:latin typeface="Calibri" charset="0"/>
              <a:ea typeface="ＭＳ Ｐゴシック" charset="0"/>
              <a:cs typeface="Trebuchet MS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AE4E9CC-775B-6C4D-9272-50D5C65F3966}" type="slidenum">
              <a:rPr lang="en-US" sz="1800">
                <a:solidFill>
                  <a:srgbClr val="FFFFFF"/>
                </a:solidFill>
                <a:latin typeface="Calibri" charset="0"/>
              </a:rPr>
              <a:pPr eaLnBrk="1" hangingPunct="1"/>
              <a:t>7</a:t>
            </a:fld>
            <a:endParaRPr lang="en-US" sz="1800">
              <a:solidFill>
                <a:srgbClr val="FFFFF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8839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 bwMode="auto">
          <a:xfrm>
            <a:off x="304800" y="304800"/>
            <a:ext cx="83820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solidFill>
                  <a:srgbClr val="7F7F7F"/>
                </a:solidFill>
                <a:latin typeface="Trebuchet MS" charset="0"/>
                <a:ea typeface="ＭＳ Ｐゴシック" charset="0"/>
                <a:cs typeface="Trebuchet MS" charset="0"/>
              </a:rPr>
              <a:t>ICANN’s Compliance and Enforcement Activities</a:t>
            </a:r>
            <a:endParaRPr lang="en-US" dirty="0">
              <a:solidFill>
                <a:srgbClr val="7F7F7F"/>
              </a:solidFill>
              <a:latin typeface="Trebuchet MS" charset="0"/>
              <a:ea typeface="ＭＳ Ｐゴシック" charset="0"/>
              <a:cs typeface="Trebuchet MS" charset="0"/>
            </a:endParaRPr>
          </a:p>
        </p:txBody>
      </p:sp>
      <p:sp>
        <p:nvSpPr>
          <p:cNvPr id="33795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506944" y="1600200"/>
            <a:ext cx="800100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spcAft>
                <a:spcPts val="1200"/>
              </a:spcAft>
              <a:buSzPct val="123000"/>
              <a:buNone/>
            </a:pPr>
            <a:r>
              <a:rPr lang="en-US" dirty="0" smtClean="0">
                <a:latin typeface="Calibri" charset="0"/>
                <a:ea typeface="ＭＳ Ｐゴシック" charset="0"/>
                <a:cs typeface="Trebuchet MS" charset="0"/>
              </a:rPr>
              <a:t>6. How effective are ICANN’s current WHOIS related compliance activities?</a:t>
            </a:r>
          </a:p>
          <a:p>
            <a:pPr marL="0" indent="0" eaLnBrk="1" hangingPunct="1">
              <a:spcAft>
                <a:spcPts val="1200"/>
              </a:spcAft>
              <a:buSzPct val="123000"/>
              <a:buNone/>
            </a:pPr>
            <a:endParaRPr lang="en-US" dirty="0">
              <a:latin typeface="Calibri" charset="0"/>
              <a:ea typeface="ＭＳ Ｐゴシック" charset="0"/>
              <a:cs typeface="Trebuchet MS" charset="0"/>
            </a:endParaRPr>
          </a:p>
          <a:p>
            <a:pPr marL="0" indent="0" eaLnBrk="1" hangingPunct="1">
              <a:spcAft>
                <a:spcPts val="1200"/>
              </a:spcAft>
              <a:buSzPct val="123000"/>
              <a:buNone/>
            </a:pPr>
            <a:r>
              <a:rPr lang="en-US" dirty="0" smtClean="0">
                <a:latin typeface="Calibri" charset="0"/>
                <a:ea typeface="ＭＳ Ｐゴシック" charset="0"/>
                <a:cs typeface="Trebuchet MS" charset="0"/>
              </a:rPr>
              <a:t>7. Are there any aspects of ICANN’s WHOIS commitments that are not currently enforceable?</a:t>
            </a: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AE4E9CC-775B-6C4D-9272-50D5C65F3966}" type="slidenum">
              <a:rPr lang="en-US" sz="1800">
                <a:solidFill>
                  <a:srgbClr val="FFFFFF"/>
                </a:solidFill>
                <a:latin typeface="Calibri" charset="0"/>
              </a:rPr>
              <a:pPr eaLnBrk="1" hangingPunct="1"/>
              <a:t>8</a:t>
            </a:fld>
            <a:endParaRPr lang="en-US" sz="1800">
              <a:solidFill>
                <a:srgbClr val="FFFFF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547057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 bwMode="auto">
          <a:xfrm>
            <a:off x="304800" y="304800"/>
            <a:ext cx="83820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solidFill>
                  <a:srgbClr val="7F7F7F"/>
                </a:solidFill>
                <a:latin typeface="Trebuchet MS" charset="0"/>
                <a:ea typeface="ＭＳ Ｐゴシック" charset="0"/>
                <a:cs typeface="Trebuchet MS" charset="0"/>
              </a:rPr>
              <a:t>ICANN’s Compliance and Enforcement Activities</a:t>
            </a:r>
            <a:endParaRPr lang="en-US" dirty="0">
              <a:solidFill>
                <a:srgbClr val="7F7F7F"/>
              </a:solidFill>
              <a:latin typeface="Trebuchet MS" charset="0"/>
              <a:ea typeface="ＭＳ Ｐゴシック" charset="0"/>
              <a:cs typeface="Trebuchet MS" charset="0"/>
            </a:endParaRPr>
          </a:p>
        </p:txBody>
      </p:sp>
      <p:sp>
        <p:nvSpPr>
          <p:cNvPr id="33795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506944" y="1600200"/>
            <a:ext cx="800100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spcAft>
                <a:spcPts val="1200"/>
              </a:spcAft>
              <a:buSzPct val="123000"/>
              <a:buNone/>
            </a:pPr>
            <a:r>
              <a:rPr lang="en-US" dirty="0" smtClean="0">
                <a:latin typeface="Calibri" charset="0"/>
                <a:ea typeface="ＭＳ Ｐゴシック" charset="0"/>
                <a:cs typeface="Trebuchet MS" charset="0"/>
              </a:rPr>
              <a:t>8. What should ICANN do to ensure its WHOIS commitments are effectively enforced?</a:t>
            </a:r>
          </a:p>
          <a:p>
            <a:pPr marL="0" indent="0" eaLnBrk="1" hangingPunct="1">
              <a:spcAft>
                <a:spcPts val="1200"/>
              </a:spcAft>
              <a:buSzPct val="123000"/>
              <a:buNone/>
            </a:pPr>
            <a:endParaRPr lang="en-US" dirty="0">
              <a:latin typeface="Calibri" charset="0"/>
              <a:ea typeface="ＭＳ Ｐゴシック" charset="0"/>
              <a:cs typeface="Trebuchet MS" charset="0"/>
            </a:endParaRPr>
          </a:p>
          <a:p>
            <a:pPr marL="0" indent="0" eaLnBrk="1" hangingPunct="1">
              <a:spcAft>
                <a:spcPts val="1200"/>
              </a:spcAft>
              <a:buSzPct val="123000"/>
              <a:buNone/>
            </a:pPr>
            <a:r>
              <a:rPr lang="en-US" dirty="0" smtClean="0">
                <a:latin typeface="Calibri" charset="0"/>
                <a:ea typeface="ＭＳ Ｐゴシック" charset="0"/>
                <a:cs typeface="Trebuchet MS" charset="0"/>
              </a:rPr>
              <a:t>9. Does ICANN need any additional power and/or resources to effectively enforce its existing WHOIS commitments?</a:t>
            </a: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AE4E9CC-775B-6C4D-9272-50D5C65F3966}" type="slidenum">
              <a:rPr lang="en-US" sz="1800">
                <a:solidFill>
                  <a:srgbClr val="FFFFFF"/>
                </a:solidFill>
                <a:latin typeface="Calibri" charset="0"/>
              </a:rPr>
              <a:pPr eaLnBrk="1" hangingPunct="1"/>
              <a:t>9</a:t>
            </a:fld>
            <a:endParaRPr lang="en-US" sz="1800">
              <a:solidFill>
                <a:srgbClr val="FFFFF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414627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 bwMode="auto">
          <a:xfrm>
            <a:off x="304800" y="304800"/>
            <a:ext cx="83820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solidFill>
                  <a:srgbClr val="7F7F7F"/>
                </a:solidFill>
                <a:latin typeface="Trebuchet MS" charset="0"/>
                <a:ea typeface="ＭＳ Ｐゴシック" charset="0"/>
                <a:cs typeface="Trebuchet MS" charset="0"/>
              </a:rPr>
              <a:t>ICANN’s Compliance and Enforcement Activities</a:t>
            </a:r>
            <a:endParaRPr lang="en-US" dirty="0">
              <a:solidFill>
                <a:srgbClr val="7F7F7F"/>
              </a:solidFill>
              <a:latin typeface="Trebuchet MS" charset="0"/>
              <a:ea typeface="ＭＳ Ｐゴシック" charset="0"/>
              <a:cs typeface="Trebuchet MS" charset="0"/>
            </a:endParaRPr>
          </a:p>
        </p:txBody>
      </p:sp>
      <p:sp>
        <p:nvSpPr>
          <p:cNvPr id="33795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506944" y="1600200"/>
            <a:ext cx="800100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spcAft>
                <a:spcPts val="1200"/>
              </a:spcAft>
              <a:buSzPct val="123000"/>
              <a:buNone/>
            </a:pPr>
            <a:r>
              <a:rPr lang="en-US" dirty="0" smtClean="0">
                <a:latin typeface="Calibri" charset="0"/>
                <a:ea typeface="ＭＳ Ｐゴシック" charset="0"/>
                <a:cs typeface="Trebuchet MS" charset="0"/>
              </a:rPr>
              <a:t>10. How can ICANN improve the accuracy of WHOIS data?</a:t>
            </a:r>
          </a:p>
          <a:p>
            <a:pPr marL="0" indent="0" eaLnBrk="1" hangingPunct="1">
              <a:spcAft>
                <a:spcPts val="1200"/>
              </a:spcAft>
              <a:buSzPct val="123000"/>
              <a:buNone/>
            </a:pPr>
            <a:endParaRPr lang="en-US" dirty="0">
              <a:latin typeface="Calibri" charset="0"/>
              <a:ea typeface="ＭＳ Ｐゴシック" charset="0"/>
              <a:cs typeface="Trebuchet MS" charset="0"/>
            </a:endParaRPr>
          </a:p>
          <a:p>
            <a:pPr marL="0" indent="0" eaLnBrk="1" hangingPunct="1">
              <a:spcAft>
                <a:spcPts val="1200"/>
              </a:spcAft>
              <a:buSzPct val="123000"/>
              <a:buNone/>
            </a:pPr>
            <a:r>
              <a:rPr lang="en-US" dirty="0" smtClean="0">
                <a:latin typeface="Calibri" charset="0"/>
                <a:ea typeface="ＭＳ Ｐゴシック" charset="0"/>
                <a:cs typeface="Trebuchet MS" charset="0"/>
              </a:rPr>
              <a:t>11. What lessons can be learned from approaches taken by </a:t>
            </a:r>
            <a:r>
              <a:rPr lang="en-US" dirty="0" err="1" smtClean="0">
                <a:latin typeface="Calibri" charset="0"/>
                <a:ea typeface="ＭＳ Ｐゴシック" charset="0"/>
                <a:cs typeface="Trebuchet MS" charset="0"/>
              </a:rPr>
              <a:t>ccTLDs</a:t>
            </a:r>
            <a:r>
              <a:rPr lang="en-US" dirty="0" smtClean="0">
                <a:latin typeface="Calibri" charset="0"/>
                <a:ea typeface="ＭＳ Ｐゴシック" charset="0"/>
                <a:cs typeface="Trebuchet MS" charset="0"/>
              </a:rPr>
              <a:t> to the accuracy of WHOIS data?</a:t>
            </a: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AE4E9CC-775B-6C4D-9272-50D5C65F3966}" type="slidenum">
              <a:rPr lang="en-US" sz="1800">
                <a:solidFill>
                  <a:srgbClr val="FFFFFF"/>
                </a:solidFill>
                <a:latin typeface="Calibri" charset="0"/>
              </a:rPr>
              <a:pPr eaLnBrk="1" hangingPunct="1"/>
              <a:t>10</a:t>
            </a:fld>
            <a:endParaRPr lang="en-US" sz="1800">
              <a:solidFill>
                <a:srgbClr val="FFFFF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096786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 bwMode="auto">
          <a:xfrm>
            <a:off x="304800" y="304800"/>
            <a:ext cx="83820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solidFill>
                  <a:srgbClr val="7F7F7F"/>
                </a:solidFill>
                <a:latin typeface="Trebuchet MS" charset="0"/>
                <a:ea typeface="ＭＳ Ｐゴシック" charset="0"/>
                <a:cs typeface="Trebuchet MS" charset="0"/>
              </a:rPr>
              <a:t>ICANN’s Compliance and Enforcement Activities</a:t>
            </a:r>
            <a:endParaRPr lang="en-US" dirty="0">
              <a:solidFill>
                <a:srgbClr val="7F7F7F"/>
              </a:solidFill>
              <a:latin typeface="Trebuchet MS" charset="0"/>
              <a:ea typeface="ＭＳ Ｐゴシック" charset="0"/>
              <a:cs typeface="Trebuchet MS" charset="0"/>
            </a:endParaRPr>
          </a:p>
        </p:txBody>
      </p:sp>
      <p:sp>
        <p:nvSpPr>
          <p:cNvPr id="33795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506944" y="1600200"/>
            <a:ext cx="800100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spcAft>
                <a:spcPts val="1200"/>
              </a:spcAft>
              <a:buSzPct val="123000"/>
              <a:buNone/>
            </a:pPr>
            <a:r>
              <a:rPr lang="en-US" dirty="0" smtClean="0">
                <a:latin typeface="Calibri" charset="0"/>
                <a:ea typeface="ＭＳ Ｐゴシック" charset="0"/>
                <a:cs typeface="Trebuchet MS" charset="0"/>
              </a:rPr>
              <a:t>12. Are there barriers, cost or otherwise, to compliance with WHOIS policy?</a:t>
            </a:r>
          </a:p>
          <a:p>
            <a:pPr marL="0" indent="0" eaLnBrk="1" hangingPunct="1">
              <a:spcAft>
                <a:spcPts val="1200"/>
              </a:spcAft>
              <a:buSzPct val="123000"/>
              <a:buNone/>
            </a:pPr>
            <a:endParaRPr lang="en-US" dirty="0">
              <a:latin typeface="Calibri" charset="0"/>
              <a:ea typeface="ＭＳ Ｐゴシック" charset="0"/>
              <a:cs typeface="Trebuchet MS" charset="0"/>
            </a:endParaRPr>
          </a:p>
          <a:p>
            <a:pPr marL="0" indent="0" eaLnBrk="1" hangingPunct="1">
              <a:spcAft>
                <a:spcPts val="1200"/>
              </a:spcAft>
              <a:buSzPct val="123000"/>
              <a:buNone/>
            </a:pPr>
            <a:r>
              <a:rPr lang="en-US" dirty="0" smtClean="0">
                <a:latin typeface="Calibri" charset="0"/>
                <a:ea typeface="ＭＳ Ｐゴシック" charset="0"/>
                <a:cs typeface="Trebuchet MS" charset="0"/>
              </a:rPr>
              <a:t>13. What are the consequences or impacts of non-compliance with WHOIS policy?</a:t>
            </a: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AE4E9CC-775B-6C4D-9272-50D5C65F3966}" type="slidenum">
              <a:rPr lang="en-US" sz="1800">
                <a:solidFill>
                  <a:srgbClr val="FFFFFF"/>
                </a:solidFill>
                <a:latin typeface="Calibri" charset="0"/>
              </a:rPr>
              <a:pPr eaLnBrk="1" hangingPunct="1"/>
              <a:t>11</a:t>
            </a:fld>
            <a:endParaRPr lang="en-US" sz="1800">
              <a:solidFill>
                <a:srgbClr val="FFFFF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85987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 bwMode="auto">
          <a:xfrm>
            <a:off x="304800" y="304800"/>
            <a:ext cx="83820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solidFill>
                  <a:srgbClr val="7F7F7F"/>
                </a:solidFill>
                <a:latin typeface="Trebuchet MS" charset="0"/>
                <a:ea typeface="ＭＳ Ｐゴシック" charset="0"/>
                <a:cs typeface="Trebuchet MS" charset="0"/>
              </a:rPr>
              <a:t>Other Issues</a:t>
            </a:r>
            <a:endParaRPr lang="en-US" dirty="0">
              <a:solidFill>
                <a:srgbClr val="7F7F7F"/>
              </a:solidFill>
              <a:latin typeface="Trebuchet MS" charset="0"/>
              <a:ea typeface="ＭＳ Ｐゴシック" charset="0"/>
              <a:cs typeface="Trebuchet MS" charset="0"/>
            </a:endParaRPr>
          </a:p>
        </p:txBody>
      </p:sp>
      <p:sp>
        <p:nvSpPr>
          <p:cNvPr id="33795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485814" y="2133600"/>
            <a:ext cx="800100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spcAft>
                <a:spcPts val="1200"/>
              </a:spcAft>
              <a:buSzPct val="123000"/>
              <a:buNone/>
            </a:pPr>
            <a:r>
              <a:rPr lang="en-US" dirty="0" smtClean="0">
                <a:latin typeface="Calibri" charset="0"/>
                <a:ea typeface="ＭＳ Ｐゴシック" charset="0"/>
                <a:cs typeface="Trebuchet MS" charset="0"/>
              </a:rPr>
              <a:t>14. Are there any other relevant issues that the Review Team should be aware of? Please provide details.</a:t>
            </a: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AE4E9CC-775B-6C4D-9272-50D5C65F3966}" type="slidenum">
              <a:rPr lang="en-US" sz="1800">
                <a:solidFill>
                  <a:srgbClr val="FFFFFF"/>
                </a:solidFill>
                <a:latin typeface="Calibri" charset="0"/>
              </a:rPr>
              <a:pPr eaLnBrk="1" hangingPunct="1"/>
              <a:t>12</a:t>
            </a:fld>
            <a:endParaRPr lang="en-US" sz="1800">
              <a:solidFill>
                <a:srgbClr val="FFFFF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517748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ctrTitle"/>
          </p:nvPr>
        </p:nvSpPr>
        <p:spPr bwMode="auto">
          <a:xfrm>
            <a:off x="457200" y="685800"/>
            <a:ext cx="8077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latin typeface="Trebuchet MS" charset="0"/>
                <a:ea typeface="ＭＳ Ｐゴシック" charset="0"/>
                <a:cs typeface="Trebuchet MS" charset="0"/>
              </a:rPr>
              <a:t>Your input is essential to the success of the review!</a:t>
            </a:r>
            <a:br>
              <a:rPr lang="en-US" dirty="0" smtClean="0">
                <a:latin typeface="Trebuchet MS" charset="0"/>
                <a:ea typeface="ＭＳ Ｐゴシック" charset="0"/>
                <a:cs typeface="Trebuchet MS" charset="0"/>
              </a:rPr>
            </a:br>
            <a:r>
              <a:rPr lang="en-US" dirty="0">
                <a:latin typeface="Trebuchet MS" charset="0"/>
                <a:ea typeface="ＭＳ Ｐゴシック" charset="0"/>
                <a:cs typeface="Trebuchet MS" charset="0"/>
              </a:rPr>
              <a:t/>
            </a:r>
            <a:br>
              <a:rPr lang="en-US" dirty="0">
                <a:latin typeface="Trebuchet MS" charset="0"/>
                <a:ea typeface="ＭＳ Ｐゴシック" charset="0"/>
                <a:cs typeface="Trebuchet MS" charset="0"/>
              </a:rPr>
            </a:br>
            <a:r>
              <a:rPr lang="en-US" dirty="0" smtClean="0">
                <a:latin typeface="Trebuchet MS" charset="0"/>
                <a:ea typeface="ＭＳ Ｐゴシック" charset="0"/>
                <a:cs typeface="Trebuchet MS" charset="0"/>
              </a:rPr>
              <a:t>The Review Team also welcomes general comments…</a:t>
            </a:r>
            <a:endParaRPr lang="en-US" dirty="0">
              <a:latin typeface="Trebuchet MS" charset="0"/>
              <a:ea typeface="ＭＳ Ｐゴシック" charset="0"/>
              <a:cs typeface="Trebuchet MS" charset="0"/>
            </a:endParaRPr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ctrTitle"/>
          </p:nvPr>
        </p:nvSpPr>
        <p:spPr bwMode="auto">
          <a:xfrm>
            <a:off x="5029200" y="5410200"/>
            <a:ext cx="3276600" cy="1009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latin typeface="Trebuchet MS" charset="0"/>
                <a:ea typeface="ＭＳ Ｐゴシック" charset="0"/>
                <a:cs typeface="Trebuchet MS" charset="0"/>
              </a:rPr>
              <a:t>Thank </a:t>
            </a:r>
            <a:r>
              <a:rPr lang="en-US" dirty="0" smtClean="0">
                <a:latin typeface="Trebuchet MS" charset="0"/>
                <a:ea typeface="ＭＳ Ｐゴシック" charset="0"/>
                <a:cs typeface="Trebuchet MS" charset="0"/>
              </a:rPr>
              <a:t>You!</a:t>
            </a:r>
            <a:endParaRPr lang="en-US" dirty="0">
              <a:latin typeface="Trebuchet MS" charset="0"/>
              <a:ea typeface="ＭＳ Ｐゴシック" charset="0"/>
              <a:cs typeface="Trebuchet MS" charset="0"/>
            </a:endParaRPr>
          </a:p>
        </p:txBody>
      </p:sp>
      <p:pic>
        <p:nvPicPr>
          <p:cNvPr id="4" name="Picture 2" descr="PPT pictur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92" y="292081"/>
            <a:ext cx="8001000" cy="4362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795169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ingapore_template_fin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Singapore_template_final.pot</Template>
  <TotalTime>54</TotalTime>
  <Words>420</Words>
  <Application>Microsoft Macintosh PowerPoint</Application>
  <PresentationFormat>On-screen Show (4:3)</PresentationFormat>
  <Paragraphs>55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Singapore_template_final</vt:lpstr>
      <vt:lpstr>1_Office Theme</vt:lpstr>
      <vt:lpstr>2_Office Theme</vt:lpstr>
      <vt:lpstr>3_Office Theme</vt:lpstr>
      <vt:lpstr>4_Office Theme</vt:lpstr>
      <vt:lpstr>WHOIS Policy Review Team</vt:lpstr>
      <vt:lpstr>WHOIS Review Team - Background</vt:lpstr>
      <vt:lpstr>Discussion Paper </vt:lpstr>
      <vt:lpstr>Clarity of Existing Policy</vt:lpstr>
      <vt:lpstr>Applicable Laws, Privacy Issues &amp; Proxy/Privacy</vt:lpstr>
      <vt:lpstr>Applicable Laws, Privacy Issues &amp; Proxy/Privacy</vt:lpstr>
      <vt:lpstr>Applicable Laws, Privacy Issues &amp; Proxy/Privacy</vt:lpstr>
      <vt:lpstr>ICANN’s Compliance and Enforcement Activities</vt:lpstr>
      <vt:lpstr>ICANN’s Compliance and Enforcement Activities</vt:lpstr>
      <vt:lpstr>ICANN’s Compliance and Enforcement Activities</vt:lpstr>
      <vt:lpstr>ICANN’s Compliance and Enforcement Activities</vt:lpstr>
      <vt:lpstr>Other Issues</vt:lpstr>
      <vt:lpstr>Your input is essential to the success of the review!  The Review Team also welcomes general comments…</vt:lpstr>
      <vt:lpstr>Thank You!</vt:lpstr>
    </vt:vector>
  </TitlesOfParts>
  <Manager/>
  <Company>ICANN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subject/>
  <dc:creator>Lynn Lipinski</dc:creator>
  <cp:keywords/>
  <dc:description/>
  <cp:lastModifiedBy>Alice Jansen</cp:lastModifiedBy>
  <cp:revision>7</cp:revision>
  <dcterms:created xsi:type="dcterms:W3CDTF">2011-04-29T21:46:51Z</dcterms:created>
  <dcterms:modified xsi:type="dcterms:W3CDTF">2011-06-15T12:33:11Z</dcterms:modified>
  <cp:category/>
</cp:coreProperties>
</file>