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78" r:id="rId4"/>
    <p:sldId id="259" r:id="rId5"/>
    <p:sldId id="280" r:id="rId6"/>
    <p:sldId id="27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4" autoAdjust="0"/>
    <p:restoredTop sz="94661" autoAdjust="0"/>
  </p:normalViewPr>
  <p:slideViewPr>
    <p:cSldViewPr snapToGrid="0" snapToObjects="1">
      <p:cViewPr varScale="1">
        <p:scale>
          <a:sx n="134" d="100"/>
          <a:sy n="134" d="100"/>
        </p:scale>
        <p:origin x="-2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4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5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3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6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2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9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0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5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6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05/02/2012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7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05/02/2012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5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mmunity.icann.org/display/whoisreview/Scope+and+Roadmap+of+the+WHOIS+R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cann.org/en/public-comment/whois-rt-draft-final-report-05dec11-en.htm" TargetMode="External"/><Relationship Id="rId3" Type="http://schemas.openxmlformats.org/officeDocument/2006/relationships/hyperlink" Target="mailto:whois-rt-draft-final-report@icann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23546" y="1793725"/>
            <a:ext cx="7175351" cy="1793167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182880" indent="0" algn="ctr">
              <a:buNone/>
            </a:pPr>
            <a:r>
              <a:rPr lang="en-US" dirty="0" smtClean="0">
                <a:effectLst/>
                <a:latin typeface="+mj-lt"/>
                <a:cs typeface="Arial"/>
              </a:rPr>
              <a:t>WHOIS Policy Review Team Draft Report</a:t>
            </a:r>
            <a:endParaRPr lang="en-US" dirty="0">
              <a:effectLst/>
              <a:latin typeface="+mj-lt"/>
              <a:cs typeface="Arial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06681" y="5236469"/>
            <a:ext cx="5637010" cy="88211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/>
              <a:t>European High Level Internet Group</a:t>
            </a:r>
          </a:p>
          <a:p>
            <a:pPr algn="ctr"/>
            <a:r>
              <a:rPr lang="en-US" dirty="0" smtClean="0"/>
              <a:t>7 February </a:t>
            </a:r>
            <a:r>
              <a:rPr lang="en-US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24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/>
              <a:t>5</a:t>
            </a:r>
            <a:r>
              <a:rPr lang="en-US" sz="2800" dirty="0" smtClean="0"/>
              <a:t>. </a:t>
            </a:r>
            <a:r>
              <a:rPr lang="en-US" sz="2800" dirty="0"/>
              <a:t>A</a:t>
            </a:r>
            <a:r>
              <a:rPr lang="en-US" sz="2800" dirty="0" smtClean="0"/>
              <a:t>ppropriate </a:t>
            </a:r>
            <a:r>
              <a:rPr lang="en-US" sz="2800" dirty="0"/>
              <a:t>measures to reduce the number of unreachable WHOIS </a:t>
            </a:r>
            <a:r>
              <a:rPr lang="en-US" sz="2800" dirty="0" smtClean="0"/>
              <a:t>registrations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by </a:t>
            </a:r>
            <a:r>
              <a:rPr lang="en-US" sz="2800" dirty="0"/>
              <a:t>50% within 12 months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by </a:t>
            </a:r>
            <a:r>
              <a:rPr lang="en-US" sz="2800" dirty="0"/>
              <a:t>50% again over the following 12 months.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2800" dirty="0" smtClean="0"/>
          </a:p>
          <a:p>
            <a:pPr marL="45720" lvl="0" indent="0">
              <a:buClr>
                <a:schemeClr val="tx2"/>
              </a:buClr>
              <a:buNone/>
            </a:pPr>
            <a:r>
              <a:rPr lang="en-US" sz="2800" dirty="0" smtClean="0"/>
              <a:t>6. Accuracy report 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focused </a:t>
            </a:r>
            <a:r>
              <a:rPr lang="en-US" sz="2800" dirty="0"/>
              <a:t>on measured </a:t>
            </a:r>
            <a:r>
              <a:rPr lang="en-US" sz="2800" dirty="0" smtClean="0"/>
              <a:t>reduction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on </a:t>
            </a:r>
            <a:r>
              <a:rPr lang="en-US" sz="2800" dirty="0"/>
              <a:t>an annual basis. 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5091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273" y="1510176"/>
            <a:ext cx="8564723" cy="45991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7. Data accuracy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annual </a:t>
            </a:r>
            <a:r>
              <a:rPr lang="en-US" sz="2800" dirty="0"/>
              <a:t>status reports on </a:t>
            </a:r>
            <a:r>
              <a:rPr lang="en-US" sz="2800" dirty="0" smtClean="0"/>
              <a:t>progress </a:t>
            </a:r>
            <a:r>
              <a:rPr lang="en-US" sz="2800" dirty="0"/>
              <a:t>towards achieving the goals set out by this </a:t>
            </a:r>
            <a:r>
              <a:rPr lang="en-US" sz="2800" dirty="0" smtClean="0"/>
              <a:t>WHOIS RT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published </a:t>
            </a:r>
            <a:r>
              <a:rPr lang="en-US" sz="2800" dirty="0"/>
              <a:t>by the time the next WHOIS Review Team </a:t>
            </a:r>
            <a:r>
              <a:rPr lang="en-US" sz="2800" dirty="0" smtClean="0"/>
              <a:t>starts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include </a:t>
            </a:r>
            <a:r>
              <a:rPr lang="en-US" sz="2800" dirty="0"/>
              <a:t>tangible, reliable </a:t>
            </a:r>
            <a:r>
              <a:rPr lang="en-US" sz="2800" dirty="0" smtClean="0"/>
              <a:t>figures</a:t>
            </a:r>
            <a:endParaRPr lang="en-US" sz="2800" dirty="0"/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8908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61960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/>
              <a:t>8</a:t>
            </a:r>
            <a:r>
              <a:rPr lang="en-US" sz="2800" dirty="0" smtClean="0"/>
              <a:t>. Data accuracy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c</a:t>
            </a:r>
            <a:r>
              <a:rPr lang="en-US" sz="2800" dirty="0" smtClean="0"/>
              <a:t>lear and </a:t>
            </a:r>
            <a:r>
              <a:rPr lang="en-US" sz="2800" dirty="0"/>
              <a:t>enforceable chain of </a:t>
            </a:r>
            <a:r>
              <a:rPr lang="en-US" sz="2800" dirty="0" smtClean="0"/>
              <a:t>responsibility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require </a:t>
            </a:r>
            <a:r>
              <a:rPr lang="en-US" sz="2800" dirty="0"/>
              <a:t>the provision and maintenance of accurate WHOIS data.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clear</a:t>
            </a:r>
            <a:r>
              <a:rPr lang="en-US" sz="2800" dirty="0"/>
              <a:t>, enforceable and graduated </a:t>
            </a:r>
            <a:r>
              <a:rPr lang="en-US" sz="2800" dirty="0" smtClean="0"/>
              <a:t>sanctions for non-compliant registries and registrars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3905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indent="0">
              <a:buClr>
                <a:schemeClr val="tx2"/>
              </a:buClr>
              <a:buNone/>
            </a:pPr>
            <a:r>
              <a:rPr lang="en-US" sz="2800" dirty="0" smtClean="0"/>
              <a:t>9. Data accuracy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Requirements widely </a:t>
            </a:r>
            <a:r>
              <a:rPr lang="en-US" sz="2800" dirty="0"/>
              <a:t>and pro-actively communicated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Registrant </a:t>
            </a:r>
            <a:r>
              <a:rPr lang="en-US" sz="2800" dirty="0"/>
              <a:t>Rights and Responsibilities </a:t>
            </a:r>
            <a:r>
              <a:rPr lang="en-US" sz="2800" dirty="0" smtClean="0"/>
              <a:t>document pro</a:t>
            </a:r>
            <a:r>
              <a:rPr lang="en-US" sz="2800" dirty="0"/>
              <a:t>-actively and prominently </a:t>
            </a:r>
            <a:r>
              <a:rPr lang="en-US" sz="2800" dirty="0" smtClean="0"/>
              <a:t>circulated</a:t>
            </a:r>
            <a:endParaRPr lang="en-US" sz="2800" dirty="0"/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6781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258" y="252976"/>
            <a:ext cx="8307266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Privacy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947" y="1395976"/>
            <a:ext cx="8564723" cy="4888398"/>
          </a:xfrm>
        </p:spPr>
        <p:txBody>
          <a:bodyPr>
            <a:normAutofit fontScale="25000" lnSpcReduction="20000"/>
          </a:bodyPr>
          <a:lstStyle/>
          <a:p>
            <a:pPr marL="45720" lvl="0" indent="0">
              <a:buNone/>
            </a:pPr>
            <a:r>
              <a:rPr lang="en-US" sz="9600" dirty="0" smtClean="0"/>
              <a:t>10</a:t>
            </a:r>
            <a:r>
              <a:rPr lang="en-US" sz="5900" dirty="0" smtClean="0"/>
              <a:t>.</a:t>
            </a:r>
            <a:r>
              <a:rPr lang="en-US" sz="5900" dirty="0"/>
              <a:t> </a:t>
            </a:r>
            <a:r>
              <a:rPr lang="en-US" sz="9600" dirty="0" smtClean="0"/>
              <a:t>Data Access Privacy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clear, consistent and enforceable requirements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200" dirty="0" smtClean="0">
                <a:solidFill>
                  <a:schemeClr val="tx1"/>
                </a:solidFill>
              </a:rPr>
              <a:t>clearly </a:t>
            </a:r>
            <a:r>
              <a:rPr lang="en-US" sz="9200" dirty="0">
                <a:solidFill>
                  <a:schemeClr val="tx1"/>
                </a:solidFill>
              </a:rPr>
              <a:t>label </a:t>
            </a:r>
            <a:r>
              <a:rPr lang="en-US" sz="9200" dirty="0" smtClean="0">
                <a:solidFill>
                  <a:schemeClr val="tx1"/>
                </a:solidFill>
              </a:rPr>
              <a:t>WHOIS </a:t>
            </a:r>
            <a:r>
              <a:rPr lang="en-US" sz="9200" dirty="0" smtClean="0">
                <a:solidFill>
                  <a:schemeClr val="tx1"/>
                </a:solidFill>
              </a:rPr>
              <a:t>entry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full </a:t>
            </a:r>
            <a:r>
              <a:rPr lang="en-US" sz="9600" dirty="0">
                <a:solidFill>
                  <a:schemeClr val="tx1"/>
                </a:solidFill>
              </a:rPr>
              <a:t>contact details </a:t>
            </a:r>
            <a:endParaRPr lang="en-US" sz="9600" dirty="0" smtClean="0">
              <a:solidFill>
                <a:schemeClr val="tx1"/>
              </a:solidFill>
            </a:endParaRP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standardized </a:t>
            </a:r>
            <a:r>
              <a:rPr lang="en-US" sz="9600" dirty="0">
                <a:solidFill>
                  <a:schemeClr val="tx1"/>
                </a:solidFill>
              </a:rPr>
              <a:t>relay and reveal processes and </a:t>
            </a:r>
            <a:r>
              <a:rPr lang="en-US" sz="9600" dirty="0" smtClean="0">
                <a:solidFill>
                  <a:schemeClr val="tx1"/>
                </a:solidFill>
              </a:rPr>
              <a:t>timeframes</a:t>
            </a:r>
            <a:endParaRPr lang="en-US" sz="9600" dirty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rules </a:t>
            </a:r>
            <a:r>
              <a:rPr lang="en-US" sz="9600" dirty="0">
                <a:solidFill>
                  <a:schemeClr val="tx1"/>
                </a:solidFill>
              </a:rPr>
              <a:t>for the appropriate level of publicly available </a:t>
            </a:r>
            <a:r>
              <a:rPr lang="en-US" sz="9600" dirty="0" smtClean="0">
                <a:solidFill>
                  <a:schemeClr val="tx1"/>
                </a:solidFill>
              </a:rPr>
              <a:t>information</a:t>
            </a:r>
            <a:endParaRPr lang="en-US" sz="9600" dirty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maintenance </a:t>
            </a:r>
            <a:r>
              <a:rPr lang="en-US" sz="9600" dirty="0">
                <a:solidFill>
                  <a:schemeClr val="tx1"/>
                </a:solidFill>
              </a:rPr>
              <a:t>of a dedicated abuse point of </a:t>
            </a:r>
            <a:r>
              <a:rPr lang="en-US" sz="9600" dirty="0" smtClean="0">
                <a:solidFill>
                  <a:schemeClr val="tx1"/>
                </a:solidFill>
              </a:rPr>
              <a:t>contact</a:t>
            </a:r>
            <a:endParaRPr lang="en-US" sz="9600" dirty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periodic </a:t>
            </a:r>
            <a:r>
              <a:rPr lang="en-US" sz="9600" dirty="0">
                <a:solidFill>
                  <a:schemeClr val="tx1"/>
                </a:solidFill>
              </a:rPr>
              <a:t>due diligence checks on registrant contact </a:t>
            </a:r>
            <a:r>
              <a:rPr lang="en-US" sz="9600" dirty="0" smtClean="0">
                <a:solidFill>
                  <a:schemeClr val="tx1"/>
                </a:solidFill>
              </a:rPr>
              <a:t>information</a:t>
            </a:r>
            <a:endParaRPr lang="en-US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20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257" y="252976"/>
            <a:ext cx="82386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Privacy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784" y="1426375"/>
            <a:ext cx="8564723" cy="425987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11. Data access – privacy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d</a:t>
            </a:r>
            <a:r>
              <a:rPr lang="en-US" sz="2800" dirty="0" smtClean="0"/>
              <a:t>evelop graduated </a:t>
            </a:r>
            <a:r>
              <a:rPr lang="en-US" sz="2800" dirty="0"/>
              <a:t>and enforceable series of penalties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clear </a:t>
            </a:r>
            <a:r>
              <a:rPr lang="en-US" sz="2800" dirty="0"/>
              <a:t>path to de-accreditation for repeat, serial or otherwise serious breaches.</a:t>
            </a:r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1402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252976"/>
            <a:ext cx="7517732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Proxy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443536"/>
            <a:ext cx="8564723" cy="4259873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 smtClean="0"/>
              <a:t>12. Data Access – Proxy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facilitate the review of existing practices by reaching out to proxy providers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Identify current </a:t>
            </a:r>
            <a:r>
              <a:rPr lang="en-US" sz="2800" dirty="0" smtClean="0"/>
              <a:t>processes</a:t>
            </a:r>
          </a:p>
          <a:p>
            <a:pPr marL="45720" lvl="0" indent="0">
              <a:buNone/>
            </a:pPr>
            <a:endParaRPr lang="en-US" sz="2800" dirty="0"/>
          </a:p>
          <a:p>
            <a:pPr marL="45720" lvl="0" indent="0">
              <a:buNone/>
            </a:pPr>
            <a:r>
              <a:rPr lang="en-US" sz="2800" dirty="0" smtClean="0"/>
              <a:t>13. Data Access – Proxy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Registrars required </a:t>
            </a:r>
            <a:r>
              <a:rPr lang="en-US" sz="2800" dirty="0"/>
              <a:t>to disclosure their relationship with any Affiliated Retail proxy service provider to ICANN.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8388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252976"/>
            <a:ext cx="7517732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Proxy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186119"/>
            <a:ext cx="8564723" cy="5352256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400" dirty="0" smtClean="0"/>
              <a:t>14</a:t>
            </a:r>
            <a:r>
              <a:rPr lang="en-US" sz="2000" dirty="0" smtClean="0"/>
              <a:t>. </a:t>
            </a:r>
            <a:r>
              <a:rPr lang="en-US" sz="2400" dirty="0" smtClean="0"/>
              <a:t>Data Access – Proxy Services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voluntary </a:t>
            </a:r>
            <a:r>
              <a:rPr lang="en-US" sz="2400" dirty="0"/>
              <a:t>best practice </a:t>
            </a:r>
            <a:r>
              <a:rPr lang="en-US" sz="2400" dirty="0" smtClean="0"/>
              <a:t>guidelines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appropriate </a:t>
            </a:r>
            <a:r>
              <a:rPr lang="en-US" sz="2400" dirty="0"/>
              <a:t>balance </a:t>
            </a:r>
            <a:endParaRPr lang="en-US" sz="2400" dirty="0" smtClean="0"/>
          </a:p>
          <a:p>
            <a:pPr marL="45720" indent="0">
              <a:buNone/>
            </a:pPr>
            <a:endParaRPr lang="en-US" sz="2400" dirty="0" smtClean="0"/>
          </a:p>
          <a:p>
            <a:pPr marL="45720" indent="0">
              <a:buNone/>
            </a:pPr>
            <a:r>
              <a:rPr lang="en-US" sz="2400" dirty="0" smtClean="0"/>
              <a:t>Such </a:t>
            </a:r>
            <a:r>
              <a:rPr lang="en-US" sz="2400" dirty="0"/>
              <a:t>voluntary guidelines may include:</a:t>
            </a: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/>
              <a:t>F</a:t>
            </a:r>
            <a:r>
              <a:rPr lang="en-US" sz="2400" dirty="0" smtClean="0"/>
              <a:t>ull contact details </a:t>
            </a: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 smtClean="0"/>
              <a:t>Publication of process </a:t>
            </a:r>
            <a:r>
              <a:rPr lang="en-US" sz="2400" dirty="0"/>
              <a:t>for revealing and relaying </a:t>
            </a:r>
            <a:r>
              <a:rPr lang="en-US" sz="2400" dirty="0" smtClean="0"/>
              <a:t>information;</a:t>
            </a:r>
            <a:endParaRPr lang="en-US" sz="2400" dirty="0"/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/>
              <a:t>Standardization of reveal and relay processes and timeframes, consistent with national </a:t>
            </a:r>
            <a:r>
              <a:rPr lang="en-US" sz="2400" dirty="0" smtClean="0"/>
              <a:t>laws;</a:t>
            </a:r>
            <a:endParaRPr lang="en-US" sz="2400" dirty="0"/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/>
              <a:t>Maintenance of a dedicated abuse point of </a:t>
            </a:r>
            <a:r>
              <a:rPr lang="en-US" sz="2400" dirty="0" smtClean="0"/>
              <a:t>contact</a:t>
            </a:r>
            <a:endParaRPr lang="en-US" sz="2400" dirty="0"/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 smtClean="0"/>
              <a:t>Due diligence checks on licensee contact information.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25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252976"/>
            <a:ext cx="7517732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Proxy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944" y="1121399"/>
            <a:ext cx="8564723" cy="3510092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400" dirty="0" smtClean="0"/>
              <a:t>15. Data Access – Proxy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encourage </a:t>
            </a:r>
            <a:r>
              <a:rPr lang="en-US" sz="2400" dirty="0"/>
              <a:t>and incentivize registrars to interact with the retail service providers that adopt the best practices</a:t>
            </a:r>
            <a:r>
              <a:rPr lang="en-US" sz="2400" dirty="0" smtClean="0"/>
              <a:t>.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2400" dirty="0" smtClean="0"/>
          </a:p>
          <a:p>
            <a:pPr marL="45720" lvl="0" indent="0">
              <a:buClr>
                <a:schemeClr val="tx2"/>
              </a:buClr>
              <a:buNone/>
            </a:pPr>
            <a:r>
              <a:rPr lang="en-US" sz="2400" dirty="0"/>
              <a:t>16. </a:t>
            </a:r>
            <a:r>
              <a:rPr lang="en-US" sz="2400" dirty="0" smtClean="0"/>
              <a:t>WHOIS Policy, referred to in Rec.1 above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include </a:t>
            </a:r>
            <a:r>
              <a:rPr lang="en-US" sz="2400" dirty="0"/>
              <a:t>an affirmative statement that </a:t>
            </a:r>
            <a:r>
              <a:rPr lang="en-US" sz="2400" dirty="0" smtClean="0"/>
              <a:t>clarifies </a:t>
            </a:r>
            <a:r>
              <a:rPr lang="en-US" sz="2400" dirty="0"/>
              <a:t>that a proxy means a relationship in which the Registrant is acting on behalf of another.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WHOIS </a:t>
            </a:r>
            <a:r>
              <a:rPr lang="en-US" sz="2400" dirty="0"/>
              <a:t>data is that of the agent, and the agent alone obtains all rights and assumes all responsibility for the domain </a:t>
            </a:r>
            <a:r>
              <a:rPr lang="en-US" sz="2400" dirty="0" smtClean="0"/>
              <a:t>name</a:t>
            </a:r>
            <a:endParaRPr lang="en-US" sz="2400" dirty="0"/>
          </a:p>
          <a:p>
            <a:pPr>
              <a:buFont typeface="Wingdings" charset="2"/>
              <a:buChar char="§"/>
            </a:pPr>
            <a:endParaRPr lang="en-US" sz="2800" dirty="0" smtClean="0"/>
          </a:p>
          <a:p>
            <a:pPr>
              <a:buFont typeface="Wingdings" charset="2"/>
              <a:buChar char="§"/>
            </a:pPr>
            <a:endParaRPr lang="en-US" sz="2800" dirty="0"/>
          </a:p>
          <a:p>
            <a:pPr marL="45720" indent="0">
              <a:buNone/>
            </a:pPr>
            <a:endParaRPr lang="en-US" sz="2800" dirty="0" smtClean="0"/>
          </a:p>
          <a:p>
            <a:pPr marL="4572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59739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Common Interface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600" dirty="0" smtClean="0"/>
              <a:t>17. To improve </a:t>
            </a:r>
            <a:r>
              <a:rPr lang="en-US" sz="2600" dirty="0"/>
              <a:t>access to the </a:t>
            </a:r>
            <a:r>
              <a:rPr lang="en-US" sz="2600" dirty="0" err="1"/>
              <a:t>Whois</a:t>
            </a:r>
            <a:r>
              <a:rPr lang="en-US" sz="2600" dirty="0"/>
              <a:t> data of .COM and .NET </a:t>
            </a:r>
            <a:r>
              <a:rPr lang="en-US" sz="2600" dirty="0" err="1"/>
              <a:t>gTLDs</a:t>
            </a:r>
            <a:r>
              <a:rPr lang="en-US" sz="2600" dirty="0"/>
              <a:t>, the only remaining Thin Registries, ICANN should set up a dedicated, multilingual interface website to provide thick WHOIS data for them.</a:t>
            </a:r>
          </a:p>
          <a:p>
            <a:pPr marL="45720" indent="0">
              <a:buNone/>
            </a:pPr>
            <a:r>
              <a:rPr lang="en-US" sz="2600" dirty="0"/>
              <a:t> </a:t>
            </a:r>
          </a:p>
          <a:p>
            <a:pPr marL="45720" indent="0">
              <a:buNone/>
            </a:pPr>
            <a:r>
              <a:rPr lang="en-US" sz="2600" b="1" dirty="0"/>
              <a:t>ALTERNATIVE for public comment:</a:t>
            </a:r>
            <a:endParaRPr lang="en-US" sz="2600" dirty="0"/>
          </a:p>
          <a:p>
            <a:pPr marL="45720" indent="0">
              <a:buNone/>
            </a:pPr>
            <a:r>
              <a:rPr lang="en-US" sz="2600" dirty="0"/>
              <a:t>To make WHOIS data more accessible for consumers, ICANN should set up a dedicated, multilingual interface website to allow  "unrestricted and public access to accurate and complete WHOIS information". </a:t>
            </a:r>
            <a:r>
              <a:rPr lang="en-US" sz="2600" dirty="0" smtClean="0"/>
              <a:t>Such </a:t>
            </a:r>
            <a:r>
              <a:rPr lang="en-US" sz="2600" dirty="0"/>
              <a:t>interface should provide thick WHOIS data for all </a:t>
            </a:r>
            <a:r>
              <a:rPr lang="en-US" sz="2600" dirty="0" err="1"/>
              <a:t>gTLD</a:t>
            </a:r>
            <a:r>
              <a:rPr lang="en-US" sz="2600" dirty="0"/>
              <a:t> domain names.</a:t>
            </a:r>
          </a:p>
          <a:p>
            <a:pPr marL="45720" lv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8415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WHOIS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tx2"/>
              </a:buClr>
            </a:pPr>
            <a:r>
              <a:rPr lang="en-US" sz="3600" dirty="0" smtClean="0"/>
              <a:t>Affirmation of Commitments (</a:t>
            </a:r>
            <a:r>
              <a:rPr lang="en-US" sz="3600" dirty="0" err="1" smtClean="0"/>
              <a:t>AoC</a:t>
            </a:r>
            <a:r>
              <a:rPr lang="en-US" sz="3600" dirty="0" smtClean="0"/>
              <a:t>) review</a:t>
            </a:r>
            <a:endParaRPr lang="en-US" sz="3400" dirty="0" smtClean="0"/>
          </a:p>
          <a:p>
            <a:pPr>
              <a:buClr>
                <a:schemeClr val="tx2"/>
              </a:buClr>
            </a:pPr>
            <a:endParaRPr lang="en-US" sz="36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Mandate began in October 2010</a:t>
            </a:r>
            <a:endParaRPr lang="en-US" sz="3400" dirty="0" smtClean="0"/>
          </a:p>
          <a:p>
            <a:pPr marL="365760" lvl="1" indent="0">
              <a:buClr>
                <a:schemeClr val="tx2"/>
              </a:buClr>
              <a:buNone/>
            </a:pPr>
            <a:endParaRPr lang="en-US" sz="34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Cross-community composition, law enforcement (LE) representative &amp; independent experts</a:t>
            </a:r>
          </a:p>
          <a:p>
            <a:pPr>
              <a:buClr>
                <a:schemeClr val="tx2"/>
              </a:buClr>
            </a:pPr>
            <a:endParaRPr lang="en-US" sz="3600" dirty="0"/>
          </a:p>
          <a:p>
            <a:pPr>
              <a:buClr>
                <a:schemeClr val="tx2"/>
              </a:buClr>
            </a:pPr>
            <a:r>
              <a:rPr lang="en-US" sz="3600" dirty="0" smtClean="0"/>
              <a:t>Scope of work &amp; Roadmap </a:t>
            </a:r>
            <a:r>
              <a:rPr lang="en-US" sz="3600" dirty="0"/>
              <a:t>(January 2011) </a:t>
            </a:r>
            <a:r>
              <a:rPr lang="en-US" sz="3600" dirty="0">
                <a:hlinkClick r:id="rId2"/>
              </a:rPr>
              <a:t>https://community.icann.org/display/whoisreview/Scope+and+Roadmap+of+the+WHOIS+</a:t>
            </a:r>
            <a:r>
              <a:rPr lang="en-US" sz="3600" dirty="0" smtClean="0">
                <a:hlinkClick r:id="rId2"/>
              </a:rPr>
              <a:t>RT</a:t>
            </a:r>
            <a:r>
              <a:rPr lang="en-US" sz="3600" dirty="0" smtClean="0"/>
              <a:t> </a:t>
            </a:r>
          </a:p>
          <a:p>
            <a:endParaRPr lang="en-US" sz="3600" dirty="0" smtClean="0"/>
          </a:p>
          <a:p>
            <a:pPr lvl="1">
              <a:buFont typeface="Wingdings" charset="2"/>
              <a:buChar char="§"/>
            </a:pPr>
            <a:endParaRPr lang="en-US" sz="3400" dirty="0" smtClean="0"/>
          </a:p>
          <a:p>
            <a:pPr marL="365760" lvl="1" indent="0">
              <a:buNone/>
            </a:pPr>
            <a:endParaRPr lang="en-US" sz="3400" dirty="0"/>
          </a:p>
          <a:p>
            <a:pPr marL="1207008" lvl="4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5347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Internationalized Domain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 smtClean="0"/>
              <a:t>18. </a:t>
            </a:r>
            <a:r>
              <a:rPr lang="en-US" sz="2800" dirty="0" smtClean="0"/>
              <a:t>Task </a:t>
            </a:r>
            <a:r>
              <a:rPr lang="en-US" sz="2800" dirty="0"/>
              <a:t>a working group </a:t>
            </a:r>
            <a:r>
              <a:rPr lang="en-US" sz="2800" dirty="0" smtClean="0"/>
              <a:t>(WG) within </a:t>
            </a:r>
            <a:r>
              <a:rPr lang="en-US" sz="2800" dirty="0"/>
              <a:t>6 months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to </a:t>
            </a:r>
            <a:r>
              <a:rPr lang="en-US" sz="2800" dirty="0"/>
              <a:t>finalize </a:t>
            </a:r>
            <a:r>
              <a:rPr lang="en-US" sz="2800" dirty="0" smtClean="0"/>
              <a:t>encoding</a:t>
            </a:r>
            <a:r>
              <a:rPr lang="en-US" sz="2800" dirty="0"/>
              <a:t>, </a:t>
            </a:r>
            <a:r>
              <a:rPr lang="en-US" sz="2800" dirty="0" smtClean="0"/>
              <a:t>data </a:t>
            </a:r>
            <a:r>
              <a:rPr lang="en-US" sz="2800" dirty="0"/>
              <a:t>model, and </a:t>
            </a:r>
            <a:r>
              <a:rPr lang="en-US" sz="2800" dirty="0" smtClean="0"/>
              <a:t>services</a:t>
            </a:r>
            <a:r>
              <a:rPr lang="en-US" sz="2800" dirty="0" smtClean="0"/>
              <a:t>, </a:t>
            </a:r>
            <a:r>
              <a:rPr lang="en-US" sz="2800" dirty="0" smtClean="0"/>
              <a:t>for internationalized </a:t>
            </a:r>
            <a:r>
              <a:rPr lang="en-US" sz="2800" dirty="0"/>
              <a:t>registration data.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r</a:t>
            </a:r>
            <a:r>
              <a:rPr lang="en-US" sz="2800" dirty="0" smtClean="0"/>
              <a:t>eport </a:t>
            </a:r>
            <a:r>
              <a:rPr lang="en-US" sz="2800" dirty="0"/>
              <a:t>no later than one year from </a:t>
            </a:r>
            <a:r>
              <a:rPr lang="en-US" sz="2800" dirty="0" smtClean="0"/>
              <a:t>formation.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aim </a:t>
            </a:r>
            <a:r>
              <a:rPr lang="en-US" sz="2800" dirty="0"/>
              <a:t>for consistency of approach across the </a:t>
            </a:r>
            <a:r>
              <a:rPr lang="en-US" sz="2800" dirty="0" err="1"/>
              <a:t>gTLD</a:t>
            </a:r>
            <a:r>
              <a:rPr lang="en-US" sz="2800" dirty="0"/>
              <a:t> and – on a voluntary basis – the </a:t>
            </a:r>
            <a:r>
              <a:rPr lang="en-US" sz="2800" dirty="0" err="1"/>
              <a:t>ccTLD</a:t>
            </a:r>
            <a:r>
              <a:rPr lang="en-US" sz="2800" dirty="0"/>
              <a:t> space.</a:t>
            </a:r>
          </a:p>
          <a:p>
            <a:pPr marL="45720" lvl="0" indent="0">
              <a:buClr>
                <a:schemeClr val="tx2"/>
              </a:buCl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93069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Internationalized Domain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600" dirty="0" smtClean="0"/>
              <a:t>19. </a:t>
            </a:r>
            <a:r>
              <a:rPr lang="en-US" sz="2800" dirty="0"/>
              <a:t>The final data model and </a:t>
            </a:r>
            <a:r>
              <a:rPr lang="en-US" sz="2800" dirty="0" smtClean="0"/>
              <a:t>services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incorporated </a:t>
            </a:r>
            <a:r>
              <a:rPr lang="en-US" sz="2800" dirty="0"/>
              <a:t>and reflected in Registrar and Registry agreements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Or </a:t>
            </a:r>
            <a:r>
              <a:rPr lang="en-US" sz="2800" dirty="0"/>
              <a:t>explicit placeholders </a:t>
            </a:r>
            <a:r>
              <a:rPr lang="en-US" sz="2800" dirty="0" smtClean="0"/>
              <a:t>in </a:t>
            </a:r>
            <a:r>
              <a:rPr lang="en-US" sz="2800" dirty="0"/>
              <a:t>the agreements for the new </a:t>
            </a:r>
            <a:r>
              <a:rPr lang="en-US" sz="2800" dirty="0" err="1"/>
              <a:t>gTLD</a:t>
            </a:r>
            <a:r>
              <a:rPr lang="en-US" sz="2800" dirty="0"/>
              <a:t> </a:t>
            </a:r>
            <a:r>
              <a:rPr lang="en-US" sz="2800" dirty="0" smtClean="0"/>
              <a:t>program.  </a:t>
            </a:r>
            <a:endParaRPr lang="en-US" sz="2800" dirty="0"/>
          </a:p>
          <a:p>
            <a:pPr marL="45720" indent="0">
              <a:buClr>
                <a:schemeClr val="tx2"/>
              </a:buCl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54795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Internationalized Domain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 smtClean="0"/>
              <a:t>20. Internationalized Domain Names: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r</a:t>
            </a:r>
            <a:r>
              <a:rPr lang="en-US" sz="2800" dirty="0" smtClean="0"/>
              <a:t>equirements </a:t>
            </a:r>
            <a:r>
              <a:rPr lang="en-US" sz="2800" dirty="0"/>
              <a:t>for registration data accuracy and availability in local </a:t>
            </a:r>
            <a:r>
              <a:rPr lang="en-US" sz="2800" dirty="0" smtClean="0"/>
              <a:t>languages.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m</a:t>
            </a:r>
            <a:r>
              <a:rPr lang="en-US" sz="2800" dirty="0" smtClean="0"/>
              <a:t>etrics to </a:t>
            </a:r>
            <a:r>
              <a:rPr lang="en-US" sz="2800" dirty="0"/>
              <a:t>measure accuracy and availability of data in local languages and (if needed) corresponding data in </a:t>
            </a:r>
            <a:r>
              <a:rPr lang="en-US" sz="2800" dirty="0" smtClean="0"/>
              <a:t>ASCII</a:t>
            </a:r>
            <a:endParaRPr lang="en-US" sz="2800" dirty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c</a:t>
            </a:r>
            <a:r>
              <a:rPr lang="en-US" sz="2800" dirty="0" smtClean="0"/>
              <a:t>ompliance </a:t>
            </a:r>
            <a:r>
              <a:rPr lang="en-US" sz="2800" dirty="0"/>
              <a:t>methods and </a:t>
            </a:r>
            <a:r>
              <a:rPr lang="en-US" sz="2800" dirty="0" smtClean="0"/>
              <a:t>targets.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77662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60" y="463349"/>
            <a:ext cx="7998318" cy="5972059"/>
          </a:xfrm>
        </p:spPr>
        <p:txBody>
          <a:bodyPr>
            <a:normAutofit/>
          </a:bodyPr>
          <a:lstStyle/>
          <a:p>
            <a:pPr marL="45720" indent="0">
              <a:buClr>
                <a:schemeClr val="tx2"/>
              </a:buClr>
              <a:buNone/>
            </a:pPr>
            <a:endParaRPr lang="en-US" sz="2800" dirty="0"/>
          </a:p>
          <a:p>
            <a:pPr>
              <a:buClr>
                <a:schemeClr val="tx2"/>
              </a:buClr>
            </a:pPr>
            <a:endParaRPr lang="en-US" sz="3000" dirty="0"/>
          </a:p>
          <a:p>
            <a:pPr>
              <a:buClr>
                <a:schemeClr val="tx2"/>
              </a:buClr>
            </a:pPr>
            <a:r>
              <a:rPr lang="en-US" sz="2600" dirty="0" smtClean="0"/>
              <a:t>Timeframes </a:t>
            </a:r>
            <a:r>
              <a:rPr lang="en-US" sz="2600" dirty="0" smtClean="0"/>
              <a:t>for </a:t>
            </a:r>
            <a:r>
              <a:rPr lang="en-US" sz="2600" dirty="0" smtClean="0"/>
              <a:t>implementation</a:t>
            </a:r>
          </a:p>
          <a:p>
            <a:pPr>
              <a:buClr>
                <a:schemeClr val="tx2"/>
              </a:buClr>
            </a:pPr>
            <a:r>
              <a:rPr lang="en-US" sz="2600" dirty="0" smtClean="0"/>
              <a:t>Identify who should be tasked</a:t>
            </a:r>
            <a:endParaRPr lang="en-US" sz="2600" dirty="0"/>
          </a:p>
          <a:p>
            <a:pPr>
              <a:buClr>
                <a:schemeClr val="tx2"/>
              </a:buClr>
            </a:pPr>
            <a:r>
              <a:rPr lang="en-US" sz="2600" dirty="0"/>
              <a:t>Input on all </a:t>
            </a:r>
            <a:r>
              <a:rPr lang="en-US" sz="2600" dirty="0" smtClean="0"/>
              <a:t>recommendations, especially 17 (alternatives put forward for comment)</a:t>
            </a:r>
            <a:endParaRPr lang="en-US" sz="2600" dirty="0" smtClean="0"/>
          </a:p>
          <a:p>
            <a:pPr>
              <a:buClr>
                <a:schemeClr val="tx2"/>
              </a:buClr>
            </a:pPr>
            <a:r>
              <a:rPr lang="en-US" sz="2600" dirty="0" smtClean="0"/>
              <a:t>How to monitor progress between now and the next Review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Specific feedback requested: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100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160" y="309131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Links and dates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125" y="1452131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Link to public comment period:</a:t>
            </a:r>
          </a:p>
          <a:p>
            <a:r>
              <a:rPr lang="en-US" sz="2400" dirty="0">
                <a:hlinkClick r:id="rId2"/>
              </a:rPr>
              <a:t>http://www.icann.org/en/public-comment/whois-rt-draft-final-report-05dec11-</a:t>
            </a:r>
            <a:r>
              <a:rPr lang="en-US" sz="2400" dirty="0" smtClean="0">
                <a:hlinkClick r:id="rId2"/>
              </a:rPr>
              <a:t>en.htm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r>
              <a:rPr lang="en-US" sz="2400" dirty="0" smtClean="0"/>
              <a:t>Public </a:t>
            </a:r>
            <a:r>
              <a:rPr lang="en-US" sz="2400" dirty="0" smtClean="0"/>
              <a:t>comment email address:</a:t>
            </a:r>
          </a:p>
          <a:p>
            <a:r>
              <a:rPr lang="en-US" sz="2400" dirty="0">
                <a:hlinkClick r:id="rId3"/>
              </a:rPr>
              <a:t>whois-rt-draft-final-report@</a:t>
            </a:r>
            <a:r>
              <a:rPr lang="en-US" sz="2400" dirty="0" smtClean="0">
                <a:hlinkClick r:id="rId3"/>
              </a:rPr>
              <a:t>icann.org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Interaction with Community, Costa Rica, Monday 14:00-15:30</a:t>
            </a:r>
          </a:p>
          <a:p>
            <a:endParaRPr lang="en-US" sz="2400" dirty="0" smtClean="0"/>
          </a:p>
          <a:p>
            <a:r>
              <a:rPr lang="en-US" sz="2400" dirty="0" smtClean="0"/>
              <a:t>Meeting with GAC , Tuesday 11:00-12:00</a:t>
            </a:r>
          </a:p>
          <a:p>
            <a:endParaRPr lang="en-US" sz="2400" dirty="0" smtClean="0"/>
          </a:p>
          <a:p>
            <a:r>
              <a:rPr lang="en-US" sz="2400" dirty="0" smtClean="0"/>
              <a:t>Public </a:t>
            </a:r>
            <a:r>
              <a:rPr lang="en-US" sz="2400" dirty="0" smtClean="0"/>
              <a:t>comment close date: 18 March 2012</a:t>
            </a:r>
          </a:p>
          <a:p>
            <a:r>
              <a:rPr lang="en-US" sz="2400" dirty="0" smtClean="0"/>
              <a:t>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0114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report –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Clr>
                <a:schemeClr val="tx2"/>
              </a:buClr>
            </a:pPr>
            <a:r>
              <a:rPr lang="en-US" sz="3600" dirty="0" smtClean="0"/>
              <a:t>Draft Report published on 5 Dec 2011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36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Appendices: </a:t>
            </a:r>
            <a:endParaRPr lang="en-US" sz="3600" dirty="0" smtClean="0"/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 smtClean="0"/>
              <a:t>letter to ICANN compliance;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/>
              <a:t>M</a:t>
            </a:r>
            <a:r>
              <a:rPr lang="en-US" sz="3400" dirty="0" smtClean="0"/>
              <a:t>ethodology &amp; Outreach;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 smtClean="0"/>
              <a:t>Background &amp; Glossary;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 smtClean="0"/>
              <a:t>User Insight Video.</a:t>
            </a:r>
          </a:p>
          <a:p>
            <a:pPr>
              <a:buClr>
                <a:schemeClr val="tx2"/>
              </a:buClr>
            </a:pPr>
            <a:endParaRPr lang="en-US" sz="36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Public comment period open</a:t>
            </a:r>
          </a:p>
          <a:p>
            <a:pPr marL="365760" lvl="1" indent="0">
              <a:buClr>
                <a:schemeClr val="tx2"/>
              </a:buClr>
              <a:buNone/>
            </a:pPr>
            <a:endParaRPr lang="en-US" sz="34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Final Report target date: 30 April 2012</a:t>
            </a:r>
          </a:p>
          <a:p>
            <a:pPr marL="365760" lvl="1" indent="0">
              <a:buNone/>
            </a:pPr>
            <a:endParaRPr lang="en-US" sz="3400" dirty="0"/>
          </a:p>
          <a:p>
            <a:pPr marL="1207008" lvl="4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2279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26" y="262987"/>
            <a:ext cx="6512511" cy="955450"/>
          </a:xfrm>
        </p:spPr>
        <p:txBody>
          <a:bodyPr/>
          <a:lstStyle/>
          <a:p>
            <a:pPr algn="ctr"/>
            <a:r>
              <a:rPr lang="en-US" sz="4000" dirty="0" smtClean="0"/>
              <a:t>Findings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8" y="1218436"/>
            <a:ext cx="8341594" cy="530277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No clear WHOIS Policy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Policy &amp; implementation have not kept pace with </a:t>
            </a:r>
            <a:r>
              <a:rPr lang="en-US" sz="2800" dirty="0" smtClean="0"/>
              <a:t>real </a:t>
            </a:r>
            <a:r>
              <a:rPr lang="en-US" sz="2800" dirty="0" smtClean="0"/>
              <a:t>world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Over </a:t>
            </a:r>
            <a:r>
              <a:rPr lang="en-US" sz="2800" dirty="0"/>
              <a:t>20% of </a:t>
            </a:r>
            <a:r>
              <a:rPr lang="en-US" sz="2800" dirty="0" err="1"/>
              <a:t>gTLD</a:t>
            </a:r>
            <a:r>
              <a:rPr lang="en-US" sz="2800" dirty="0"/>
              <a:t> WHOIS data </a:t>
            </a:r>
            <a:r>
              <a:rPr lang="en-US" sz="2800" dirty="0" smtClean="0"/>
              <a:t>so </a:t>
            </a:r>
            <a:r>
              <a:rPr lang="en-US" sz="2800" dirty="0"/>
              <a:t>inaccurate that </a:t>
            </a:r>
            <a:r>
              <a:rPr lang="en-US" sz="2800" dirty="0" smtClean="0"/>
              <a:t>impossible </a:t>
            </a:r>
            <a:r>
              <a:rPr lang="en-US" sz="2800" dirty="0"/>
              <a:t>to reach the registrant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Users </a:t>
            </a:r>
            <a:r>
              <a:rPr lang="en-US" sz="2800" dirty="0"/>
              <a:t>of </a:t>
            </a:r>
            <a:r>
              <a:rPr lang="en-US" sz="2800" dirty="0" smtClean="0"/>
              <a:t>WHOIS have </a:t>
            </a:r>
            <a:r>
              <a:rPr lang="en-US" sz="2800" dirty="0"/>
              <a:t>difficulty finding those responsible for websites.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2078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26" y="262987"/>
            <a:ext cx="6512511" cy="955450"/>
          </a:xfrm>
        </p:spPr>
        <p:txBody>
          <a:bodyPr/>
          <a:lstStyle/>
          <a:p>
            <a:pPr algn="ctr"/>
            <a:r>
              <a:rPr lang="en-US" sz="4000" dirty="0" smtClean="0"/>
              <a:t>Findings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8" y="1218436"/>
            <a:ext cx="8341594" cy="530277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Policy gap: privacy </a:t>
            </a:r>
            <a:r>
              <a:rPr lang="en-US" sz="2800" dirty="0"/>
              <a:t>and proxy </a:t>
            </a:r>
            <a:r>
              <a:rPr lang="en-US" sz="2800" dirty="0" smtClean="0"/>
              <a:t>services</a:t>
            </a:r>
            <a:endParaRPr lang="en-US" sz="2800" dirty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Current </a:t>
            </a:r>
            <a:r>
              <a:rPr lang="en-US" sz="2800" dirty="0"/>
              <a:t>implementation of WHOIS services does not help to build consumer trust, </a:t>
            </a:r>
            <a:r>
              <a:rPr lang="en-US" sz="2800" dirty="0" smtClean="0"/>
              <a:t>need to </a:t>
            </a:r>
            <a:r>
              <a:rPr lang="en-US" sz="2800" dirty="0"/>
              <a:t>raise awareness </a:t>
            </a:r>
            <a:r>
              <a:rPr lang="en-US" sz="2800" dirty="0" smtClean="0"/>
              <a:t>and </a:t>
            </a:r>
            <a:r>
              <a:rPr lang="en-US" sz="2800" dirty="0"/>
              <a:t>improve </a:t>
            </a:r>
            <a:r>
              <a:rPr lang="en-US" sz="2800" dirty="0" smtClean="0"/>
              <a:t>user</a:t>
            </a:r>
            <a:r>
              <a:rPr lang="en-US" sz="2800" dirty="0"/>
              <a:t>-friendliness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Concerns re ICANN </a:t>
            </a:r>
            <a:r>
              <a:rPr lang="en-US" sz="2800" dirty="0" smtClean="0"/>
              <a:t>Compliance </a:t>
            </a:r>
            <a:r>
              <a:rPr lang="en-US" sz="2800" dirty="0" smtClean="0">
                <a:sym typeface="Wingdings"/>
              </a:rPr>
              <a:t> </a:t>
            </a:r>
            <a:r>
              <a:rPr lang="en-US" sz="2800" dirty="0" smtClean="0">
                <a:sym typeface="Wingdings"/>
              </a:rPr>
              <a:t>letter (Appendices – Part I)</a:t>
            </a:r>
            <a:endParaRPr lang="en-US" sz="2800" dirty="0"/>
          </a:p>
          <a:p>
            <a:pPr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381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26" y="451759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Single WHOIS Policy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404" y="1732048"/>
            <a:ext cx="8341594" cy="472052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1</a:t>
            </a:r>
            <a:r>
              <a:rPr lang="en-US" sz="2800" dirty="0" smtClean="0"/>
              <a:t>. Single </a:t>
            </a:r>
            <a:r>
              <a:rPr lang="en-US" sz="2800" dirty="0" smtClean="0"/>
              <a:t>WHOIS Policy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to </a:t>
            </a:r>
            <a:r>
              <a:rPr lang="en-US" sz="2800" dirty="0" smtClean="0"/>
              <a:t>be referenced in agreements with contracted parties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r</a:t>
            </a:r>
            <a:r>
              <a:rPr lang="en-US" sz="2800" dirty="0" smtClean="0"/>
              <a:t>epository of current policy, including consensus policies.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53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0668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Policy Review – WHOIS Data Reminder Policy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2. </a:t>
            </a:r>
            <a:r>
              <a:rPr lang="en-US" sz="2800" dirty="0" smtClean="0"/>
              <a:t>WHOIS Data Reminder Policy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m</a:t>
            </a:r>
            <a:r>
              <a:rPr lang="en-US" sz="2800" dirty="0" smtClean="0"/>
              <a:t>etrics to track the impact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metrics </a:t>
            </a:r>
            <a:r>
              <a:rPr lang="en-US" sz="2800" dirty="0" smtClean="0"/>
              <a:t>and targets for improvement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i</a:t>
            </a:r>
            <a:r>
              <a:rPr lang="en-US" sz="2800" dirty="0" smtClean="0"/>
              <a:t>f not feasible under current system, develop an alternative to improve data quality</a:t>
            </a:r>
            <a:endParaRPr lang="en-US" sz="2800" dirty="0"/>
          </a:p>
          <a:p>
            <a:pPr>
              <a:buClr>
                <a:schemeClr val="tx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55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Strategic Priority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/>
              <a:t>3</a:t>
            </a:r>
            <a:r>
              <a:rPr lang="en-US" sz="2800" dirty="0" smtClean="0"/>
              <a:t>. WHOIS </a:t>
            </a:r>
            <a:r>
              <a:rPr lang="en-US" sz="2800" dirty="0"/>
              <a:t>a strategic </a:t>
            </a:r>
            <a:r>
              <a:rPr lang="en-US" sz="2800" dirty="0" smtClean="0"/>
              <a:t>priority.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a</a:t>
            </a:r>
            <a:r>
              <a:rPr lang="en-US" sz="2800" dirty="0" smtClean="0"/>
              <a:t>llocate sufficient resources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ICANN compliance staff fully resourced 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proactive regulatory role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encourage </a:t>
            </a:r>
            <a:r>
              <a:rPr lang="en-US" sz="2800" dirty="0"/>
              <a:t>a culture of </a:t>
            </a:r>
            <a:r>
              <a:rPr lang="en-US" sz="2800" dirty="0" smtClean="0"/>
              <a:t>compliance 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Board to </a:t>
            </a:r>
            <a:r>
              <a:rPr lang="en-US" sz="2800" dirty="0"/>
              <a:t>ensure that a senior </a:t>
            </a:r>
            <a:r>
              <a:rPr lang="en-US" sz="2800" dirty="0" smtClean="0"/>
              <a:t>executive </a:t>
            </a:r>
            <a:r>
              <a:rPr lang="en-US" sz="2800" dirty="0"/>
              <a:t>is responsible for overseeing WHOIS compliance. </a:t>
            </a:r>
          </a:p>
        </p:txBody>
      </p:sp>
    </p:spTree>
    <p:extLst>
      <p:ext uri="{BB962C8B-B14F-4D97-AF65-F5344CB8AC3E}">
        <p14:creationId xmlns:p14="http://schemas.microsoft.com/office/powerpoint/2010/main" val="1820030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Outreach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4.</a:t>
            </a:r>
            <a:r>
              <a:rPr lang="en-US" sz="2800" dirty="0"/>
              <a:t> </a:t>
            </a:r>
            <a:r>
              <a:rPr lang="en-US" sz="2800" dirty="0" smtClean="0"/>
              <a:t>WHOIS </a:t>
            </a:r>
            <a:r>
              <a:rPr lang="en-US" sz="2800" dirty="0"/>
              <a:t>policy </a:t>
            </a:r>
            <a:r>
              <a:rPr lang="en-US" sz="2800" dirty="0" smtClean="0"/>
              <a:t>issues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accompanied </a:t>
            </a:r>
            <a:r>
              <a:rPr lang="en-US" sz="2800" dirty="0"/>
              <a:t>by cross-community </a:t>
            </a:r>
            <a:r>
              <a:rPr lang="en-US" sz="2800" dirty="0" smtClean="0"/>
              <a:t>outreach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i</a:t>
            </a:r>
            <a:r>
              <a:rPr lang="en-US" sz="2800" dirty="0" smtClean="0"/>
              <a:t>ncluding relevant stakeholders outside </a:t>
            </a:r>
            <a:r>
              <a:rPr lang="en-US" sz="2800" dirty="0"/>
              <a:t>of </a:t>
            </a:r>
            <a:r>
              <a:rPr lang="en-US" sz="2800" dirty="0" smtClean="0"/>
              <a:t>ICANN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an </a:t>
            </a:r>
            <a:r>
              <a:rPr lang="en-US" sz="2800" dirty="0"/>
              <a:t>ongoing program for consumer awareness.</a:t>
            </a:r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9012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1061</Words>
  <Application>Microsoft Macintosh PowerPoint</Application>
  <PresentationFormat>On-screen Show (4:3)</PresentationFormat>
  <Paragraphs>156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WHOIS Policy Review Team Draft Report</vt:lpstr>
      <vt:lpstr>About the WHOIS Review</vt:lpstr>
      <vt:lpstr>Draft report – key features</vt:lpstr>
      <vt:lpstr>Findings</vt:lpstr>
      <vt:lpstr>Findings</vt:lpstr>
      <vt:lpstr>Single WHOIS Policy</vt:lpstr>
      <vt:lpstr>Policy Review – WHOIS Data Reminder Policy</vt:lpstr>
      <vt:lpstr>Strategic Priority</vt:lpstr>
      <vt:lpstr>Outreach</vt:lpstr>
      <vt:lpstr>Data Accuracy</vt:lpstr>
      <vt:lpstr>Data Accuracy</vt:lpstr>
      <vt:lpstr>Data Accuracy</vt:lpstr>
      <vt:lpstr>Data Accuracy</vt:lpstr>
      <vt:lpstr>Data Access – Privacy Services</vt:lpstr>
      <vt:lpstr>Data Access – Privacy Services</vt:lpstr>
      <vt:lpstr>Data Access – Proxy Services</vt:lpstr>
      <vt:lpstr>Data Access – Proxy Services</vt:lpstr>
      <vt:lpstr>Data Access – Proxy Services</vt:lpstr>
      <vt:lpstr>Data Access – Common Interface</vt:lpstr>
      <vt:lpstr>Internationalized Domain Names</vt:lpstr>
      <vt:lpstr>Internationalized Domain Names</vt:lpstr>
      <vt:lpstr>Internationalized Domain Names</vt:lpstr>
      <vt:lpstr>Specific feedback requested:</vt:lpstr>
      <vt:lpstr>Links and dates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WHOIS Policy Review Team Draft Report</dc:title>
  <dc:creator>Alice Jansen</dc:creator>
  <cp:lastModifiedBy>Emily Taylor</cp:lastModifiedBy>
  <cp:revision>62</cp:revision>
  <dcterms:created xsi:type="dcterms:W3CDTF">2012-01-17T09:36:23Z</dcterms:created>
  <dcterms:modified xsi:type="dcterms:W3CDTF">2012-02-05T13:18:19Z</dcterms:modified>
</cp:coreProperties>
</file>