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89" r:id="rId2"/>
    <p:sldId id="381" r:id="rId3"/>
    <p:sldId id="577" r:id="rId4"/>
    <p:sldId id="401" r:id="rId5"/>
    <p:sldId id="578" r:id="rId6"/>
    <p:sldId id="579" r:id="rId7"/>
    <p:sldId id="580" r:id="rId8"/>
    <p:sldId id="39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20" autoAdjust="0"/>
    <p:restoredTop sz="94088" autoAdjust="0"/>
  </p:normalViewPr>
  <p:slideViewPr>
    <p:cSldViewPr snapToGrid="0" snapToObjects="1">
      <p:cViewPr varScale="1">
        <p:scale>
          <a:sx n="109" d="100"/>
          <a:sy n="109" d="100"/>
        </p:scale>
        <p:origin x="2144" y="184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2/13/19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2/13/19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 for volunteers: https://</a:t>
            </a:r>
            <a:r>
              <a:rPr lang="en-US" dirty="0" err="1"/>
              <a:t>www.icann.org</a:t>
            </a:r>
            <a:r>
              <a:rPr lang="en-US" dirty="0"/>
              <a:t>/news/announcement-2018-02-08-en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14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81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slide can be used for text, graphics or any other elements.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918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21" Type="http://schemas.openxmlformats.org/officeDocument/2006/relationships/hyperlink" Target="https://www.instagram.com/icannorg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20.emf"/><Relationship Id="rId16" Type="http://schemas.openxmlformats.org/officeDocument/2006/relationships/image" Target="../media/image25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6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4.png"/><Relationship Id="rId22" Type="http://schemas.openxmlformats.org/officeDocument/2006/relationships/image" Target="../media/image27.tiff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4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4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4" y="4544352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4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92500" lnSpcReduction="10000"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2543489" y="3169143"/>
            <a:ext cx="6809361" cy="2600048"/>
            <a:chOff x="2543489" y="3169143"/>
            <a:chExt cx="6809361" cy="2600048"/>
          </a:xfrm>
        </p:grpSpPr>
        <p:grpSp>
          <p:nvGrpSpPr>
            <p:cNvPr id="54" name="Group 53"/>
            <p:cNvGrpSpPr/>
            <p:nvPr/>
          </p:nvGrpSpPr>
          <p:grpSpPr>
            <a:xfrm>
              <a:off x="2543489" y="5403431"/>
              <a:ext cx="3416667" cy="365760"/>
              <a:chOff x="5325979" y="4715893"/>
              <a:chExt cx="3416667" cy="365760"/>
            </a:xfrm>
          </p:grpSpPr>
          <p:sp>
            <p:nvSpPr>
              <p:cNvPr id="76" name="Text Placeholder 32"/>
              <p:cNvSpPr txBox="1">
                <a:spLocks/>
              </p:cNvSpPr>
              <p:nvPr/>
            </p:nvSpPr>
            <p:spPr>
              <a:xfrm>
                <a:off x="5793339" y="4734885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flickr.com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7" name="Picture 76" descr="1420947842_social_style_3_flikr-128.png">
                <a:hlinkClick r:id="rId4" action="ppaction://hlinkfile"/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471589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5716248" y="3169143"/>
              <a:ext cx="3636602" cy="365760"/>
              <a:chOff x="1235726" y="5571713"/>
              <a:chExt cx="3636602" cy="365760"/>
            </a:xfrm>
          </p:grpSpPr>
          <p:sp>
            <p:nvSpPr>
              <p:cNvPr id="74" name="Text Placeholder 32"/>
              <p:cNvSpPr txBox="1">
                <a:spLocks/>
              </p:cNvSpPr>
              <p:nvPr/>
            </p:nvSpPr>
            <p:spPr>
              <a:xfrm>
                <a:off x="1703086" y="5592033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linkedin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/company/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5" name="Picture 7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2543489" y="3169143"/>
              <a:ext cx="2809587" cy="365760"/>
              <a:chOff x="1235726" y="3073176"/>
              <a:chExt cx="2809587" cy="365760"/>
            </a:xfrm>
          </p:grpSpPr>
          <p:sp>
            <p:nvSpPr>
              <p:cNvPr id="72" name="Text Placeholder 32"/>
              <p:cNvSpPr txBox="1">
                <a:spLocks/>
              </p:cNvSpPr>
              <p:nvPr/>
            </p:nvSpPr>
            <p:spPr>
              <a:xfrm>
                <a:off x="1703087" y="3093496"/>
                <a:ext cx="2342226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9"/>
                  </a:rPr>
                  <a:t>@icann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3" name="Picture 72" descr="1420948433_social_style_3_twiter-128.png">
                <a:hlinkClick r:id="rId10" action="ppaction://hlinkfile"/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2543489" y="3913906"/>
              <a:ext cx="3730320" cy="365760"/>
              <a:chOff x="1235727" y="3892739"/>
              <a:chExt cx="3730320" cy="365760"/>
            </a:xfrm>
          </p:grpSpPr>
          <p:sp>
            <p:nvSpPr>
              <p:cNvPr id="70" name="Text Placeholder 32"/>
              <p:cNvSpPr txBox="1">
                <a:spLocks/>
              </p:cNvSpPr>
              <p:nvPr/>
            </p:nvSpPr>
            <p:spPr>
              <a:xfrm>
                <a:off x="1703086" y="3913059"/>
                <a:ext cx="3262961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facebook.com/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icannorg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 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1" name="Picture 70" descr="1420948141_social_style_3_facebook-128.png">
                <a:hlinkClick r:id="rId13" action="ppaction://hlinkfile"/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7" y="3892739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2543489" y="4658669"/>
              <a:ext cx="3636602" cy="365760"/>
              <a:chOff x="1235726" y="4721075"/>
              <a:chExt cx="3636602" cy="365760"/>
            </a:xfrm>
          </p:grpSpPr>
          <p:pic>
            <p:nvPicPr>
              <p:cNvPr id="68" name="Picture 67" descr="1420948149_social_style_3_youtube-128.png">
                <a:hlinkClick r:id="rId15" action="ppaction://hlinkfile"/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4721075"/>
                <a:ext cx="365760" cy="365760"/>
              </a:xfrm>
              <a:prstGeom prst="rect">
                <a:avLst/>
              </a:prstGeom>
            </p:spPr>
          </p:pic>
          <p:sp>
            <p:nvSpPr>
              <p:cNvPr id="69" name="Text Placeholder 32"/>
              <p:cNvSpPr txBox="1">
                <a:spLocks/>
              </p:cNvSpPr>
              <p:nvPr/>
            </p:nvSpPr>
            <p:spPr>
              <a:xfrm>
                <a:off x="1703086" y="4734885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youtube.com/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icannnews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716248" y="4658669"/>
              <a:ext cx="2586167" cy="365760"/>
              <a:chOff x="5325979" y="3073176"/>
              <a:chExt cx="2586167" cy="365760"/>
            </a:xfrm>
          </p:grpSpPr>
          <p:sp>
            <p:nvSpPr>
              <p:cNvPr id="66" name="Text Placeholder 32"/>
              <p:cNvSpPr txBox="1">
                <a:spLocks/>
              </p:cNvSpPr>
              <p:nvPr/>
            </p:nvSpPr>
            <p:spPr>
              <a:xfrm>
                <a:off x="5793339" y="3093496"/>
                <a:ext cx="21188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soundcloud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5716248" y="3913906"/>
              <a:ext cx="3416667" cy="365760"/>
              <a:chOff x="5325979" y="5571713"/>
              <a:chExt cx="3416667" cy="365760"/>
            </a:xfrm>
          </p:grpSpPr>
          <p:sp>
            <p:nvSpPr>
              <p:cNvPr id="64" name="Text Placeholder 32"/>
              <p:cNvSpPr txBox="1">
                <a:spLocks/>
              </p:cNvSpPr>
              <p:nvPr/>
            </p:nvSpPr>
            <p:spPr>
              <a:xfrm>
                <a:off x="5793339" y="5592033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slideshare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icannpresentations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5" name="Picture 6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5716248" y="5403431"/>
              <a:ext cx="3416667" cy="358717"/>
              <a:chOff x="6434703" y="4228306"/>
              <a:chExt cx="3416667" cy="358717"/>
            </a:xfrm>
          </p:grpSpPr>
          <p:sp>
            <p:nvSpPr>
              <p:cNvPr id="62" name="Text Placeholder 32"/>
              <p:cNvSpPr txBox="1">
                <a:spLocks/>
              </p:cNvSpPr>
              <p:nvPr/>
            </p:nvSpPr>
            <p:spPr>
              <a:xfrm>
                <a:off x="6902063" y="4247298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1"/>
                  </a:rPr>
                  <a:t>instagram.com/icannorg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34703" y="4228306"/>
                <a:ext cx="358717" cy="3587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188569" y="3214997"/>
            <a:ext cx="6160437" cy="2426437"/>
            <a:chOff x="2188569" y="3214997"/>
            <a:chExt cx="6160437" cy="242643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5245434"/>
              <a:ext cx="2365413" cy="396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216852"/>
              <a:ext cx="2310353" cy="396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893046"/>
              <a:ext cx="2786823" cy="396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4569240"/>
              <a:ext cx="1893176" cy="396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08" y="3891809"/>
              <a:ext cx="2291295" cy="396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4568621"/>
              <a:ext cx="2344236" cy="396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5245434"/>
              <a:ext cx="1717413" cy="396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10" y="3214997"/>
              <a:ext cx="1145646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Zone LGR Study Group Update at ICANN64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1376595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/>
              <a:t> Background</a:t>
            </a:r>
          </a:p>
          <a:p>
            <a:r>
              <a:rPr lang="en-US" sz="2400" dirty="0"/>
              <a:t> Scope of Work </a:t>
            </a:r>
          </a:p>
          <a:p>
            <a:r>
              <a:rPr lang="en-US" sz="2400" dirty="0"/>
              <a:t> Current status</a:t>
            </a:r>
          </a:p>
          <a:p>
            <a:r>
              <a:rPr lang="en-US" sz="2400" dirty="0"/>
              <a:t> Next Steps</a:t>
            </a:r>
          </a:p>
        </p:txBody>
      </p:sp>
    </p:spTree>
    <p:extLst>
      <p:ext uri="{BB962C8B-B14F-4D97-AF65-F5344CB8AC3E}">
        <p14:creationId xmlns:p14="http://schemas.microsoft.com/office/powerpoint/2010/main" val="2477147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1800" dirty="0"/>
              <a:t>RZ-LGR available through the LGR Procedure</a:t>
            </a:r>
          </a:p>
          <a:p>
            <a:pPr lvl="1"/>
            <a:r>
              <a:rPr lang="en-US" sz="1800" dirty="0"/>
              <a:t>Several scripts already integrated; many others in-progress</a:t>
            </a:r>
          </a:p>
          <a:p>
            <a:r>
              <a:rPr lang="en-US" sz="1800" dirty="0"/>
              <a:t>Need of a harmonized way to use the RZ-LGR for ccTLDs and </a:t>
            </a:r>
            <a:r>
              <a:rPr lang="en-US" sz="1800" dirty="0" err="1"/>
              <a:t>gTLDs</a:t>
            </a:r>
            <a:endParaRPr lang="en-US" sz="1800" dirty="0"/>
          </a:p>
          <a:p>
            <a:pPr lvl="1"/>
            <a:r>
              <a:rPr lang="en-US" sz="1800" dirty="0"/>
              <a:t>Single source to validate top-level labels and calculate variant labels</a:t>
            </a:r>
          </a:p>
          <a:p>
            <a:r>
              <a:rPr lang="en-US" sz="1800" dirty="0"/>
              <a:t>Need for a technical assessment of the implementation of the RZ-LGR</a:t>
            </a:r>
          </a:p>
          <a:p>
            <a:pPr lvl="1"/>
            <a:r>
              <a:rPr lang="en-US" sz="1800" dirty="0"/>
              <a:t>Technical considerations for subsequent policy</a:t>
            </a:r>
          </a:p>
          <a:p>
            <a:pPr lvl="1"/>
            <a:endParaRPr lang="en-US" sz="1800" dirty="0"/>
          </a:p>
          <a:p>
            <a:endParaRPr lang="en-US" sz="1800" dirty="0"/>
          </a:p>
          <a:p>
            <a:pPr lvl="1"/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00C24A-CFAA-7840-AFB9-F8B45DB98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378" y="3909961"/>
            <a:ext cx="4683917" cy="213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43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863DA-19AC-854E-ABEC-038308A7F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 – Study Group Members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99258D-0B93-C64C-9EB5-EC56E860B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367812"/>
              </p:ext>
            </p:extLst>
          </p:nvPr>
        </p:nvGraphicFramePr>
        <p:xfrm>
          <a:off x="679938" y="872783"/>
          <a:ext cx="7807570" cy="4880610"/>
        </p:xfrm>
        <a:graphic>
          <a:graphicData uri="http://schemas.openxmlformats.org/drawingml/2006/table">
            <a:tbl>
              <a:tblPr/>
              <a:tblGrid>
                <a:gridCol w="614463">
                  <a:extLst>
                    <a:ext uri="{9D8B030D-6E8A-4147-A177-3AD203B41FA5}">
                      <a16:colId xmlns:a16="http://schemas.microsoft.com/office/drawing/2014/main" val="4127299411"/>
                    </a:ext>
                  </a:extLst>
                </a:gridCol>
                <a:gridCol w="2286221">
                  <a:extLst>
                    <a:ext uri="{9D8B030D-6E8A-4147-A177-3AD203B41FA5}">
                      <a16:colId xmlns:a16="http://schemas.microsoft.com/office/drawing/2014/main" val="3490698561"/>
                    </a:ext>
                  </a:extLst>
                </a:gridCol>
                <a:gridCol w="3160147">
                  <a:extLst>
                    <a:ext uri="{9D8B030D-6E8A-4147-A177-3AD203B41FA5}">
                      <a16:colId xmlns:a16="http://schemas.microsoft.com/office/drawing/2014/main" val="3731137224"/>
                    </a:ext>
                  </a:extLst>
                </a:gridCol>
                <a:gridCol w="1746739">
                  <a:extLst>
                    <a:ext uri="{9D8B030D-6E8A-4147-A177-3AD203B41FA5}">
                      <a16:colId xmlns:a16="http://schemas.microsoft.com/office/drawing/2014/main" val="15584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br>
                        <a:rPr lang="en-US" sz="1600" b="1" dirty="0">
                          <a:solidFill>
                            <a:srgbClr val="172B4D"/>
                          </a:solidFill>
                          <a:effectLst/>
                        </a:rPr>
                      </a:br>
                      <a:endParaRPr lang="en-US" sz="1600" b="1" dirty="0">
                        <a:solidFill>
                          <a:srgbClr val="172B4D"/>
                        </a:solidFill>
                        <a:effectLst/>
                      </a:endParaRPr>
                    </a:p>
                  </a:txBody>
                  <a:tcPr marL="95250" marR="1428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solidFill>
                            <a:srgbClr val="172B4D"/>
                          </a:solidFill>
                          <a:effectLst/>
                        </a:rPr>
                        <a:t>Name</a:t>
                      </a:r>
                    </a:p>
                  </a:txBody>
                  <a:tcPr marL="95250" marR="1428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solidFill>
                            <a:srgbClr val="172B4D"/>
                          </a:solidFill>
                          <a:effectLst/>
                        </a:rPr>
                        <a:t>Organization</a:t>
                      </a:r>
                    </a:p>
                  </a:txBody>
                  <a:tcPr marL="95250" marR="1428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solidFill>
                            <a:srgbClr val="172B4D"/>
                          </a:solidFill>
                          <a:effectLst/>
                        </a:rPr>
                        <a:t>Sponsoring Organization</a:t>
                      </a:r>
                    </a:p>
                  </a:txBody>
                  <a:tcPr marL="95250" marR="1428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084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1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Mirjana </a:t>
                      </a:r>
                      <a:r>
                        <a:rPr lang="en-US" sz="1600" dirty="0" err="1">
                          <a:effectLst/>
                        </a:rPr>
                        <a:t>Tasic</a:t>
                      </a:r>
                      <a:endParaRPr lang="en-US" sz="1600" dirty="0">
                        <a:effectLst/>
                      </a:endParaRP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.</a:t>
                      </a:r>
                      <a:r>
                        <a:rPr lang="en-US" sz="1600" dirty="0" err="1">
                          <a:effectLst/>
                        </a:rPr>
                        <a:t>rs</a:t>
                      </a:r>
                      <a:r>
                        <a:rPr lang="en-US" sz="1600" dirty="0">
                          <a:effectLst/>
                        </a:rPr>
                        <a:t> and .</a:t>
                      </a:r>
                      <a:r>
                        <a:rPr lang="az-Cyrl-AZ" sz="1600" dirty="0">
                          <a:effectLst/>
                        </a:rPr>
                        <a:t>срб 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>
                          <a:effectLst/>
                        </a:rPr>
                        <a:t>ccNSO</a:t>
                      </a:r>
                      <a:endParaRPr lang="en-US" sz="1600" dirty="0">
                        <a:effectLst/>
                      </a:endParaRP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98961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2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 err="1">
                          <a:effectLst/>
                        </a:rPr>
                        <a:t>Edmon</a:t>
                      </a:r>
                      <a:r>
                        <a:rPr lang="en-US" sz="1600" dirty="0">
                          <a:effectLst/>
                        </a:rPr>
                        <a:t> Chung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.</a:t>
                      </a:r>
                      <a:r>
                        <a:rPr lang="en-US" sz="1600" dirty="0" err="1">
                          <a:effectLst/>
                        </a:rPr>
                        <a:t>asia</a:t>
                      </a:r>
                      <a:endParaRPr lang="en-US" sz="1600" dirty="0">
                        <a:effectLst/>
                      </a:endParaRP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GNSO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9321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3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Gaurav Vedi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Dominion Registries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GNSO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1515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4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Dusan Stojicevic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 err="1">
                          <a:effectLst/>
                        </a:rPr>
                        <a:t>Gransy</a:t>
                      </a:r>
                      <a:endParaRPr lang="en-US" sz="1600" dirty="0">
                        <a:effectLst/>
                      </a:endParaRP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GNSO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8247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5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Dennis Tan Tanaka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Verisign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GNSO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5857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6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Wei Wang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KNET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GNSO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530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7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Ajay Data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XGENPLUS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GNSO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3647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8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Alireza Saleh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IRNIC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IAB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6412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dirty="0" err="1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Dessalegn</a:t>
                      </a:r>
                      <a:r>
                        <a:rPr lang="en-US" sz="1600" b="0" i="0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Yehuala</a:t>
                      </a:r>
                      <a:r>
                        <a:rPr lang="en-US" sz="1600" b="0" i="0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Addis Ababa Univ. and Ethiopic Generation Panel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427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Harsha </a:t>
                      </a:r>
                      <a:r>
                        <a:rPr lang="en-US" sz="1600" b="0" i="0" dirty="0" err="1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Wijayawardhana</a:t>
                      </a:r>
                      <a:endParaRPr lang="en-US" sz="1600" b="0" i="0" dirty="0">
                        <a:solidFill>
                          <a:srgbClr val="172B4D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600" b="0" i="0" dirty="0">
                        <a:solidFill>
                          <a:srgbClr val="172B4D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916495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8A956C0-62FD-AE4C-B1AD-4A9D77D7F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22" y="15351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402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Scope of Work</a:t>
            </a:r>
          </a:p>
        </p:txBody>
      </p:sp>
      <p:grpSp>
        <p:nvGrpSpPr>
          <p:cNvPr id="6" name="Group 1"/>
          <p:cNvGrpSpPr/>
          <p:nvPr/>
        </p:nvGrpSpPr>
        <p:grpSpPr>
          <a:xfrm>
            <a:off x="636995" y="863191"/>
            <a:ext cx="3694988" cy="1393630"/>
            <a:chOff x="366700" y="1106827"/>
            <a:chExt cx="4141800" cy="1858171"/>
          </a:xfrm>
        </p:grpSpPr>
        <p:grpSp>
          <p:nvGrpSpPr>
            <p:cNvPr id="5" name="Group 4"/>
            <p:cNvGrpSpPr/>
            <p:nvPr/>
          </p:nvGrpSpPr>
          <p:grpSpPr>
            <a:xfrm>
              <a:off x="1772542" y="1106827"/>
              <a:ext cx="2735958" cy="1858171"/>
              <a:chOff x="3238331" y="1142680"/>
              <a:chExt cx="3116958" cy="1858171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3238331" y="1142680"/>
                <a:ext cx="2697370" cy="381642"/>
              </a:xfrm>
              <a:prstGeom prst="rect">
                <a:avLst/>
              </a:prstGeom>
              <a:noFill/>
            </p:spPr>
            <p:txBody>
              <a:bodyPr wrap="square" lIns="20250" rIns="20250" anchor="ctr">
                <a:spAutoFit/>
              </a:bodyPr>
              <a:lstStyle/>
              <a:p>
                <a:pPr defTabSz="342812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AU" sz="1400" b="1" dirty="0">
                    <a:solidFill>
                      <a:srgbClr val="1A87C9"/>
                    </a:solidFill>
                    <a:ea typeface="Segoe UI" panose="020B0502040204020203" pitchFamily="34" charset="0"/>
                    <a:cs typeface="Arial"/>
                  </a:rPr>
                  <a:t>WHO will use it?</a:t>
                </a:r>
              </a:p>
            </p:txBody>
          </p:sp>
          <p:sp>
            <p:nvSpPr>
              <p:cNvPr id="34" name="TextBox 33"/>
              <p:cNvSpPr txBox="1">
                <a:spLocks noChangeArrowheads="1"/>
              </p:cNvSpPr>
              <p:nvPr/>
            </p:nvSpPr>
            <p:spPr bwMode="auto">
              <a:xfrm>
                <a:off x="3244680" y="1441452"/>
                <a:ext cx="3110609" cy="1559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0250" rIns="202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cs typeface="Arial"/>
                  </a:rPr>
                  <a:t>TLD applicant (ccTLD, gTLD)</a:t>
                </a:r>
              </a:p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cs typeface="Arial"/>
                  </a:rPr>
                  <a:t>Generation and Integration Panels</a:t>
                </a:r>
              </a:p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cs typeface="Arial"/>
                  </a:rPr>
                  <a:t>Other stakeholders  </a:t>
                </a:r>
                <a:endParaRPr lang="id-ID" sz="1400" dirty="0">
                  <a:solidFill>
                    <a:srgbClr val="0A304B"/>
                  </a:solidFill>
                  <a:latin typeface="+mn-lt"/>
                  <a:cs typeface="Arial"/>
                </a:endParaRPr>
              </a:p>
            </p:txBody>
          </p:sp>
        </p:grpSp>
        <p:sp>
          <p:nvSpPr>
            <p:cNvPr id="50" name="Chevron 49"/>
            <p:cNvSpPr/>
            <p:nvPr/>
          </p:nvSpPr>
          <p:spPr>
            <a:xfrm>
              <a:off x="366700" y="1267488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rgbClr val="1A87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marL="76200" algn="ctr">
                <a:lnSpc>
                  <a:spcPts val="1785"/>
                </a:lnSpc>
                <a:defRPr/>
              </a:pPr>
              <a:r>
                <a:rPr lang="en-AU" sz="1600" dirty="0">
                  <a:solidFill>
                    <a:prstClr val="white"/>
                  </a:solidFill>
                  <a:cs typeface="Arial"/>
                </a:rPr>
                <a:t>1</a:t>
              </a:r>
              <a:endParaRPr lang="en-US" sz="1600" dirty="0">
                <a:solidFill>
                  <a:prstClr val="white"/>
                </a:solidFill>
                <a:cs typeface="Arial"/>
              </a:endParaRPr>
            </a:p>
          </p:txBody>
        </p:sp>
      </p:grpSp>
      <p:grpSp>
        <p:nvGrpSpPr>
          <p:cNvPr id="10" name="Group 2"/>
          <p:cNvGrpSpPr/>
          <p:nvPr/>
        </p:nvGrpSpPr>
        <p:grpSpPr>
          <a:xfrm>
            <a:off x="636995" y="2505418"/>
            <a:ext cx="3696466" cy="1393630"/>
            <a:chOff x="364730" y="2709405"/>
            <a:chExt cx="4143769" cy="1858173"/>
          </a:xfrm>
        </p:grpSpPr>
        <p:sp>
          <p:nvSpPr>
            <p:cNvPr id="51" name="Chevron 50"/>
            <p:cNvSpPr/>
            <p:nvPr/>
          </p:nvSpPr>
          <p:spPr>
            <a:xfrm>
              <a:off x="364730" y="2883730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marL="76200" algn="ctr">
                <a:lnSpc>
                  <a:spcPts val="1785"/>
                </a:lnSpc>
                <a:defRPr/>
              </a:pPr>
              <a:r>
                <a:rPr lang="en-US" sz="1600">
                  <a:solidFill>
                    <a:prstClr val="white"/>
                  </a:solidFill>
                  <a:cs typeface="Arial"/>
                </a:rPr>
                <a:t>2</a:t>
              </a: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772540" y="2709405"/>
              <a:ext cx="2735959" cy="1858173"/>
              <a:chOff x="3238329" y="1142680"/>
              <a:chExt cx="3116959" cy="1858173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3238329" y="1142680"/>
                <a:ext cx="2931980" cy="381643"/>
              </a:xfrm>
              <a:prstGeom prst="rect">
                <a:avLst/>
              </a:prstGeom>
              <a:noFill/>
            </p:spPr>
            <p:txBody>
              <a:bodyPr wrap="square" lIns="20250" rIns="20250" anchor="ctr">
                <a:spAutoFit/>
              </a:bodyPr>
              <a:lstStyle/>
              <a:p>
                <a:pPr defTabSz="342812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AU" sz="1400" b="1" dirty="0">
                    <a:solidFill>
                      <a:schemeClr val="accent3"/>
                    </a:solidFill>
                    <a:ea typeface="Segoe UI" panose="020B0502040204020203" pitchFamily="34" charset="0"/>
                    <a:cs typeface="Arial"/>
                  </a:rPr>
                  <a:t>WHAT does it do?</a:t>
                </a:r>
              </a:p>
            </p:txBody>
          </p:sp>
          <p:sp>
            <p:nvSpPr>
              <p:cNvPr id="56" name="TextBox 55"/>
              <p:cNvSpPr txBox="1">
                <a:spLocks noChangeArrowheads="1"/>
              </p:cNvSpPr>
              <p:nvPr/>
            </p:nvSpPr>
            <p:spPr bwMode="auto">
              <a:xfrm>
                <a:off x="3244680" y="1441451"/>
                <a:ext cx="3110608" cy="1559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0250" rIns="202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cs typeface="Arial"/>
                  </a:rPr>
                  <a:t>Syntax validation</a:t>
                </a:r>
              </a:p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cs typeface="Arial"/>
                  </a:rPr>
                  <a:t>Calculation of variant labels and disposition values</a:t>
                </a:r>
              </a:p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cs typeface="Arial"/>
                  </a:rPr>
                  <a:t>What if RZ-LGR calculation is not accepted?</a:t>
                </a:r>
                <a:endParaRPr lang="id-ID" sz="1400" dirty="0">
                  <a:solidFill>
                    <a:srgbClr val="0A304B"/>
                  </a:solidFill>
                  <a:latin typeface="+mn-lt"/>
                  <a:cs typeface="Arial"/>
                </a:endParaRPr>
              </a:p>
            </p:txBody>
          </p:sp>
        </p:grpSp>
      </p:grpSp>
      <p:grpSp>
        <p:nvGrpSpPr>
          <p:cNvPr id="11" name="Group 3"/>
          <p:cNvGrpSpPr/>
          <p:nvPr/>
        </p:nvGrpSpPr>
        <p:grpSpPr>
          <a:xfrm>
            <a:off x="636995" y="4158683"/>
            <a:ext cx="3920275" cy="2039960"/>
            <a:chOff x="364730" y="4286793"/>
            <a:chExt cx="4429636" cy="2719950"/>
          </a:xfrm>
        </p:grpSpPr>
        <p:sp>
          <p:nvSpPr>
            <p:cNvPr id="52" name="Chevron 51"/>
            <p:cNvSpPr/>
            <p:nvPr/>
          </p:nvSpPr>
          <p:spPr>
            <a:xfrm>
              <a:off x="364730" y="4453163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marL="76200" algn="ctr">
                <a:lnSpc>
                  <a:spcPts val="1785"/>
                </a:lnSpc>
                <a:defRPr/>
              </a:pPr>
              <a:r>
                <a:rPr lang="en-AU" sz="1600">
                  <a:solidFill>
                    <a:prstClr val="white"/>
                  </a:solidFill>
                  <a:cs typeface="Arial"/>
                </a:rPr>
                <a:t>3</a:t>
              </a:r>
              <a:endParaRPr lang="en-US" sz="1600">
                <a:solidFill>
                  <a:prstClr val="white"/>
                </a:solidFill>
                <a:cs typeface="Arial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1772539" y="4286793"/>
              <a:ext cx="3021827" cy="2719950"/>
              <a:chOff x="3238328" y="1142680"/>
              <a:chExt cx="3442636" cy="2719950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3238328" y="1142680"/>
                <a:ext cx="3442636" cy="381643"/>
              </a:xfrm>
              <a:prstGeom prst="rect">
                <a:avLst/>
              </a:prstGeom>
              <a:noFill/>
            </p:spPr>
            <p:txBody>
              <a:bodyPr wrap="square" lIns="20250" rIns="20250" anchor="ctr">
                <a:spAutoFit/>
              </a:bodyPr>
              <a:lstStyle/>
              <a:p>
                <a:pPr defTabSz="342812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AU" sz="1400" b="1">
                    <a:solidFill>
                      <a:schemeClr val="accent4"/>
                    </a:solidFill>
                    <a:ea typeface="Segoe UI" panose="020B0502040204020203" pitchFamily="34" charset="0"/>
                    <a:cs typeface="Arial"/>
                  </a:rPr>
                  <a:t>WHY is it important?</a:t>
                </a:r>
              </a:p>
            </p:txBody>
          </p:sp>
          <p:sp>
            <p:nvSpPr>
              <p:cNvPr id="59" name="TextBox 58"/>
              <p:cNvSpPr txBox="1">
                <a:spLocks noChangeArrowheads="1"/>
              </p:cNvSpPr>
              <p:nvPr/>
            </p:nvSpPr>
            <p:spPr bwMode="auto">
              <a:xfrm>
                <a:off x="3244679" y="1441451"/>
                <a:ext cx="3110608" cy="2421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0250" rIns="202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cs typeface="Arial"/>
                  </a:rPr>
                  <a:t>Single source and/or repository, for consistency and predictable results</a:t>
                </a:r>
              </a:p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cs typeface="Arial"/>
                  </a:rPr>
                  <a:t>But, what about scripts not yet integrated in the LGR? What are the technical issues subsequent policy would need to address</a:t>
                </a:r>
                <a:endParaRPr lang="id-ID" sz="1400" dirty="0">
                  <a:solidFill>
                    <a:srgbClr val="0A304B"/>
                  </a:solidFill>
                  <a:latin typeface="+mn-lt"/>
                  <a:cs typeface="Arial"/>
                </a:endParaRPr>
              </a:p>
            </p:txBody>
          </p:sp>
        </p:grpSp>
      </p:grpSp>
      <p:grpSp>
        <p:nvGrpSpPr>
          <p:cNvPr id="4" name="Group 4"/>
          <p:cNvGrpSpPr/>
          <p:nvPr/>
        </p:nvGrpSpPr>
        <p:grpSpPr>
          <a:xfrm>
            <a:off x="4861295" y="849590"/>
            <a:ext cx="3880565" cy="1604312"/>
            <a:chOff x="4592318" y="1100475"/>
            <a:chExt cx="4383100" cy="2139084"/>
          </a:xfrm>
        </p:grpSpPr>
        <p:sp>
          <p:nvSpPr>
            <p:cNvPr id="53" name="Chevron 52"/>
            <p:cNvSpPr/>
            <p:nvPr/>
          </p:nvSpPr>
          <p:spPr>
            <a:xfrm>
              <a:off x="4592318" y="1267488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marL="76200" algn="ctr">
                <a:lnSpc>
                  <a:spcPts val="1785"/>
                </a:lnSpc>
                <a:defRPr/>
              </a:pPr>
              <a:r>
                <a:rPr lang="en-AU" sz="1600">
                  <a:solidFill>
                    <a:prstClr val="white"/>
                  </a:solidFill>
                  <a:cs typeface="Arial"/>
                </a:rPr>
                <a:t>4</a:t>
              </a:r>
              <a:endParaRPr lang="en-US" sz="1600">
                <a:solidFill>
                  <a:prstClr val="white"/>
                </a:solidFill>
                <a:cs typeface="Arial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6006480" y="1100475"/>
              <a:ext cx="2968938" cy="2139084"/>
              <a:chOff x="3238331" y="1149028"/>
              <a:chExt cx="2968938" cy="2139084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3238331" y="1149028"/>
                <a:ext cx="2968938" cy="381643"/>
              </a:xfrm>
              <a:prstGeom prst="rect">
                <a:avLst/>
              </a:prstGeom>
              <a:noFill/>
            </p:spPr>
            <p:txBody>
              <a:bodyPr wrap="square" lIns="20250" rIns="20250" anchor="ctr">
                <a:spAutoFit/>
              </a:bodyPr>
              <a:lstStyle/>
              <a:p>
                <a:pPr defTabSz="342812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AU" sz="1400" b="1" dirty="0">
                    <a:solidFill>
                      <a:schemeClr val="accent5"/>
                    </a:solidFill>
                    <a:ea typeface="Segoe UI" panose="020B0502040204020203" pitchFamily="34" charset="0"/>
                    <a:cs typeface="Arial"/>
                  </a:rPr>
                  <a:t>WHEN do you apply it?</a:t>
                </a:r>
              </a:p>
            </p:txBody>
          </p:sp>
          <p:sp>
            <p:nvSpPr>
              <p:cNvPr id="62" name="TextBox 61"/>
              <p:cNvSpPr txBox="1">
                <a:spLocks noChangeArrowheads="1"/>
              </p:cNvSpPr>
              <p:nvPr/>
            </p:nvSpPr>
            <p:spPr bwMode="auto">
              <a:xfrm>
                <a:off x="3244682" y="1441451"/>
                <a:ext cx="2826371" cy="1846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0250" rIns="202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cs typeface="Arial"/>
                  </a:rPr>
                  <a:t>Existing TLDs and new TLD applications</a:t>
                </a:r>
              </a:p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cs typeface="Arial"/>
                  </a:rPr>
                  <a:t>gTLDs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cs typeface="Arial"/>
                  </a:rPr>
                  <a:t>: application window</a:t>
                </a:r>
              </a:p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cs typeface="Arial"/>
                  </a:rPr>
                  <a:t>ccTLDs: Fast Track process (rolling)</a:t>
                </a:r>
              </a:p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cs typeface="Arial"/>
                  </a:rPr>
                  <a:t>Reserved TLD labels</a:t>
                </a:r>
              </a:p>
            </p:txBody>
          </p:sp>
        </p:grpSp>
      </p:grpSp>
      <p:grpSp>
        <p:nvGrpSpPr>
          <p:cNvPr id="3" name="Group 5"/>
          <p:cNvGrpSpPr/>
          <p:nvPr/>
        </p:nvGrpSpPr>
        <p:grpSpPr>
          <a:xfrm>
            <a:off x="4861295" y="2602943"/>
            <a:ext cx="4158861" cy="1824516"/>
            <a:chOff x="4592318" y="2671305"/>
            <a:chExt cx="4821483" cy="2432689"/>
          </a:xfrm>
        </p:grpSpPr>
        <p:sp>
          <p:nvSpPr>
            <p:cNvPr id="20" name="Chevron 19"/>
            <p:cNvSpPr/>
            <p:nvPr/>
          </p:nvSpPr>
          <p:spPr>
            <a:xfrm>
              <a:off x="4592318" y="2883730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rgbClr val="0D43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marL="76200" algn="ctr">
                <a:lnSpc>
                  <a:spcPts val="1785"/>
                </a:lnSpc>
                <a:defRPr/>
              </a:pPr>
              <a:r>
                <a:rPr lang="en-AU" sz="1600">
                  <a:solidFill>
                    <a:prstClr val="white"/>
                  </a:solidFill>
                  <a:cs typeface="Arial"/>
                </a:rPr>
                <a:t>5</a:t>
              </a:r>
              <a:endParaRPr lang="en-US" sz="1600">
                <a:solidFill>
                  <a:prstClr val="white"/>
                </a:solidFill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06480" y="2671305"/>
              <a:ext cx="3407321" cy="381643"/>
            </a:xfrm>
            <a:prstGeom prst="rect">
              <a:avLst/>
            </a:prstGeom>
            <a:noFill/>
          </p:spPr>
          <p:txBody>
            <a:bodyPr wrap="square" lIns="20250" rIns="20250" anchor="ctr">
              <a:spAutoFit/>
            </a:bodyPr>
            <a:lstStyle/>
            <a:p>
              <a:pPr defTabSz="342812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AU" sz="1400" b="1">
                  <a:solidFill>
                    <a:srgbClr val="0D436C"/>
                  </a:solidFill>
                  <a:ea typeface="Segoe UI" panose="020B0502040204020203" pitchFamily="34" charset="0"/>
                  <a:cs typeface="Arial"/>
                </a:rPr>
                <a:t>WHERE do you find it?</a:t>
              </a:r>
            </a:p>
          </p:txBody>
        </p: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6009327" y="2970076"/>
              <a:ext cx="2829873" cy="2133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0250" rIns="202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171450" indent="-171450" eaLnBrk="1" hangingPunct="1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cs typeface="Arial"/>
                </a:rPr>
                <a:t>Implementation (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cs typeface="Arial"/>
                </a:rPr>
                <a:t>i.e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cs typeface="Arial"/>
                </a:rPr>
                <a:t>, specs, test cases)  </a:t>
              </a:r>
            </a:p>
            <a:p>
              <a:pPr marL="171450" indent="-171450" eaLnBrk="1" hangingPunct="1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cs typeface="Arial"/>
                </a:rPr>
                <a:t>Maintenance (e.g., update to repertoire, variant rules, etc.)</a:t>
              </a:r>
            </a:p>
            <a:p>
              <a:pPr marL="171450" indent="-171450" eaLnBrk="1" hangingPunct="1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cs typeface="Arial"/>
                </a:rPr>
                <a:t>Repository of normative XML</a:t>
              </a:r>
            </a:p>
          </p:txBody>
        </p:sp>
      </p:grpSp>
      <p:grpSp>
        <p:nvGrpSpPr>
          <p:cNvPr id="12" name="Group 6"/>
          <p:cNvGrpSpPr/>
          <p:nvPr/>
        </p:nvGrpSpPr>
        <p:grpSpPr>
          <a:xfrm>
            <a:off x="4879122" y="4454848"/>
            <a:ext cx="3880564" cy="1824516"/>
            <a:chOff x="4592318" y="4286793"/>
            <a:chExt cx="4246882" cy="2432689"/>
          </a:xfrm>
        </p:grpSpPr>
        <p:sp>
          <p:nvSpPr>
            <p:cNvPr id="30" name="Chevron 29"/>
            <p:cNvSpPr/>
            <p:nvPr/>
          </p:nvSpPr>
          <p:spPr>
            <a:xfrm>
              <a:off x="4592318" y="4453163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marL="76200" algn="ctr">
                <a:lnSpc>
                  <a:spcPts val="1785"/>
                </a:lnSpc>
                <a:defRPr/>
              </a:pPr>
              <a:r>
                <a:rPr lang="en-AU" sz="1400" dirty="0">
                  <a:solidFill>
                    <a:prstClr val="white"/>
                  </a:solidFill>
                  <a:cs typeface="Arial"/>
                </a:rPr>
                <a:t>6</a:t>
              </a:r>
              <a:endParaRPr lang="en-US" sz="1400" dirty="0">
                <a:solidFill>
                  <a:prstClr val="white"/>
                </a:solidFill>
                <a:cs typeface="Arial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06480" y="4286793"/>
              <a:ext cx="2832720" cy="381643"/>
            </a:xfrm>
            <a:prstGeom prst="rect">
              <a:avLst/>
            </a:prstGeom>
            <a:noFill/>
          </p:spPr>
          <p:txBody>
            <a:bodyPr wrap="square" lIns="20250" rIns="20250" anchor="ctr">
              <a:spAutoFit/>
            </a:bodyPr>
            <a:lstStyle/>
            <a:p>
              <a:pPr defTabSz="342812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AU" sz="1400" b="1" dirty="0">
                  <a:solidFill>
                    <a:schemeClr val="accent6"/>
                  </a:solidFill>
                  <a:ea typeface="Segoe UI" panose="020B0502040204020203" pitchFamily="34" charset="0"/>
                  <a:cs typeface="Arial"/>
                </a:rPr>
                <a:t>Other Considerations</a:t>
              </a:r>
            </a:p>
          </p:txBody>
        </p: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6009327" y="4585564"/>
              <a:ext cx="2829873" cy="213391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20250" rIns="202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171450" indent="-171450" eaLnBrk="1" hangingPunct="1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cs typeface="Arial"/>
                </a:rPr>
                <a:t>Variant states and transition among states</a:t>
              </a:r>
            </a:p>
            <a:p>
              <a:pPr marL="171450" indent="-171450" eaLnBrk="1" hangingPunct="1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cs typeface="Arial"/>
                </a:rPr>
                <a:t>Limits on 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cs typeface="Arial"/>
                </a:rPr>
                <a:t>allocatable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cs typeface="Arial"/>
                </a:rPr>
                <a:t> variant labels</a:t>
              </a:r>
            </a:p>
            <a:p>
              <a:pPr marL="171450" indent="-171450" eaLnBrk="1" hangingPunct="1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cs typeface="Arial"/>
                </a:rPr>
                <a:t>Other security and stability considerations (e.g., single character IDN TLDs)</a:t>
              </a:r>
              <a:endParaRPr lang="id-ID" sz="1400" dirty="0">
                <a:solidFill>
                  <a:srgbClr val="0A304B"/>
                </a:solidFill>
                <a:latin typeface="+mn-lt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3699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 in Scope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53D356-2FD1-6140-A601-EBDF1D172F8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1800" dirty="0"/>
              <a:t>Semantic validation</a:t>
            </a:r>
          </a:p>
          <a:p>
            <a:pPr lvl="1"/>
            <a:r>
              <a:rPr lang="en-US" sz="1800" dirty="0"/>
              <a:t>IDN ccTLD, Geo-Names, Brand, Community, etc.</a:t>
            </a:r>
          </a:p>
          <a:p>
            <a:r>
              <a:rPr lang="en-US" sz="1800" dirty="0"/>
              <a:t>Limiting number of </a:t>
            </a:r>
            <a:r>
              <a:rPr lang="en-US" sz="1800" dirty="0" err="1"/>
              <a:t>allocatable</a:t>
            </a:r>
            <a:r>
              <a:rPr lang="en-US" sz="1800" dirty="0"/>
              <a:t> variant TLDs</a:t>
            </a:r>
          </a:p>
          <a:p>
            <a:r>
              <a:rPr lang="en-US" sz="1800" dirty="0"/>
              <a:t>How to process TLD applications whose script is not yet supported by the Root Zone LGR.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15097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Proposed recommendations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RZ-LGR is meant for all forms of top-level domain names (u-labels, a-labels and </a:t>
            </a:r>
            <a:r>
              <a:rPr lang="en-US" dirty="0" err="1"/>
              <a:t>ldh</a:t>
            </a:r>
            <a:r>
              <a:rPr lang="en-US" dirty="0"/>
              <a:t> labels)</a:t>
            </a:r>
          </a:p>
          <a:p>
            <a:pPr lvl="1"/>
            <a:r>
              <a:rPr lang="en-US" dirty="0"/>
              <a:t>ASCII set (a-z) is a subset of Latin script; possible existence of cross-script variants in Cyrillic, Greek or Armenian scripts.</a:t>
            </a:r>
          </a:p>
          <a:p>
            <a:r>
              <a:rPr lang="en-US" dirty="0"/>
              <a:t>For scripts or writing systems integrated into the RZ-LGR, the RZ-LGR is the sole authoritative source to validate top-level domain labels and to calculate variant labels and disposition values.</a:t>
            </a:r>
          </a:p>
          <a:p>
            <a:r>
              <a:rPr lang="en-US" dirty="0"/>
              <a:t>Policy alone cannot should not overturn calculations of the RZ-LGR; doing so would invalidate the entire RZ-LGR.</a:t>
            </a:r>
          </a:p>
          <a:p>
            <a:r>
              <a:rPr lang="en-US" dirty="0"/>
              <a:t>For scripts not yet incorporated into the RZ-LGR, the SG defers to a policy development process to determine whether it is advisable to delegate an applied-for label which was not processed by the RZ-LGR.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274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Proposed recommendations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Changes to the repertoire, variant code points or whole label evaluation rules should not affect existing top-level domains.</a:t>
            </a:r>
          </a:p>
          <a:p>
            <a:pPr lvl="1"/>
            <a:r>
              <a:rPr lang="en-US" dirty="0"/>
              <a:t>Changes must conform to the LGR Procedure</a:t>
            </a:r>
          </a:p>
          <a:p>
            <a:r>
              <a:rPr lang="en-US" dirty="0"/>
              <a:t>There should be one and only one authoritative source for the RZ-LGR (e.g. IANA)</a:t>
            </a:r>
          </a:p>
          <a:p>
            <a:r>
              <a:rPr lang="en-US" dirty="0"/>
              <a:t>ICANN should make available a non-authoritative implementation of the RZ-LGR as a community service</a:t>
            </a:r>
          </a:p>
          <a:p>
            <a:r>
              <a:rPr lang="en-US" dirty="0"/>
              <a:t>Number of </a:t>
            </a:r>
            <a:r>
              <a:rPr lang="en-US" dirty="0" err="1"/>
              <a:t>allocatable</a:t>
            </a:r>
            <a:r>
              <a:rPr lang="en-US" dirty="0"/>
              <a:t> variant labels should be as small as possible</a:t>
            </a:r>
          </a:p>
          <a:p>
            <a:r>
              <a:rPr lang="en-US" dirty="0"/>
              <a:t>ICANN and the relevant SOs needs to develop a process to resolve cases when a TLD applicant does not agree with the calculations of the RZ-LGR</a:t>
            </a:r>
          </a:p>
          <a:p>
            <a:pPr lvl="1"/>
            <a:r>
              <a:rPr lang="en-US" dirty="0"/>
              <a:t>Any resolution that requires changes to the RZ-LGR must conform to the LGR Procedure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19435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0EB056D1-DF82-ED43-A75A-15472DCA2F45}" vid="{0BDCD195-BFED-5145-8A5D-0651D729DA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ICANNPPT_Arial_4x3_June 2017_potx</Template>
  <TotalTime>119</TotalTime>
  <Words>646</Words>
  <Application>Microsoft Macintosh PowerPoint</Application>
  <PresentationFormat>On-screen Show (4:3)</PresentationFormat>
  <Paragraphs>117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Segoe UI</vt:lpstr>
      <vt:lpstr>Arial</vt:lpstr>
      <vt:lpstr>Calibri</vt:lpstr>
      <vt:lpstr>Wingdings</vt:lpstr>
      <vt:lpstr>ICANNPPT_Arial_4x3_June 2017_potx</vt:lpstr>
      <vt:lpstr>Root Zone LGR Study Group Update at ICANN64</vt:lpstr>
      <vt:lpstr>Agenda</vt:lpstr>
      <vt:lpstr>Background</vt:lpstr>
      <vt:lpstr>Background – Study Group Members</vt:lpstr>
      <vt:lpstr>Scope of Work</vt:lpstr>
      <vt:lpstr>Not in Scope</vt:lpstr>
      <vt:lpstr>Proposed recommendations (1/2)</vt:lpstr>
      <vt:lpstr>Proposed recommendations (2/2)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Pitinan Kooarmornpatana</dc:creator>
  <cp:lastModifiedBy>Dennis Tan</cp:lastModifiedBy>
  <cp:revision>11</cp:revision>
  <cp:lastPrinted>2018-03-02T16:33:35Z</cp:lastPrinted>
  <dcterms:created xsi:type="dcterms:W3CDTF">2019-01-14T02:29:43Z</dcterms:created>
  <dcterms:modified xsi:type="dcterms:W3CDTF">2019-02-13T21:00:44Z</dcterms:modified>
</cp:coreProperties>
</file>