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89" r:id="rId2"/>
    <p:sldId id="381" r:id="rId3"/>
    <p:sldId id="398" r:id="rId4"/>
    <p:sldId id="401" r:id="rId5"/>
    <p:sldId id="295" r:id="rId6"/>
    <p:sldId id="349" r:id="rId7"/>
    <p:sldId id="296" r:id="rId8"/>
    <p:sldId id="400" r:id="rId9"/>
    <p:sldId id="40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EDEDE"/>
    <a:srgbClr val="002B49"/>
    <a:srgbClr val="9C240F"/>
    <a:srgbClr val="CB460F"/>
    <a:srgbClr val="FA5B36"/>
    <a:srgbClr val="0E4B91"/>
    <a:srgbClr val="18548A"/>
    <a:srgbClr val="155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1" autoAdjust="0"/>
    <p:restoredTop sz="88200" autoAdjust="0"/>
  </p:normalViewPr>
  <p:slideViewPr>
    <p:cSldViewPr snapToGrid="0" snapToObjects="1">
      <p:cViewPr varScale="1">
        <p:scale>
          <a:sx n="96" d="100"/>
          <a:sy n="96" d="100"/>
        </p:scale>
        <p:origin x="2392" y="16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68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9/27/18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9/27/18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Call for volunteers: https://</a:t>
            </a:r>
            <a:r>
              <a:rPr lang="en-US" err="1"/>
              <a:t>www.icann.org</a:t>
            </a:r>
            <a:r>
              <a:rPr lang="en-US"/>
              <a:t>/news/announcement-2018-02-08-en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9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slide can be used for text, graphics or any other elements.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9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 adjust the length and width of the arrow, click on the arrow, grab a corner, and lengthen or shorten, depending on your preference.  </a:t>
            </a:r>
          </a:p>
          <a:p>
            <a:endParaRPr lang="en-US" baseline="0" dirty="0"/>
          </a:p>
          <a:p>
            <a:r>
              <a:rPr lang="en-US" baseline="0" dirty="0"/>
              <a:t>To add a bubble, click on the bubble, ensure it is fully highlighted, COPY and PASTE.  Then drag the bubble to your preferred placement.  </a:t>
            </a:r>
          </a:p>
          <a:p>
            <a:endParaRPr lang="en-US" baseline="0" dirty="0"/>
          </a:p>
          <a:p>
            <a:r>
              <a:rPr lang="en-US" baseline="0" dirty="0"/>
              <a:t>To delete a bubble, click on the bubble, ensuring it is highlighted and click DELETE.  If you make a mistake, go to your top bar on PP and click EDIT, UNDO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0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8.emf"/><Relationship Id="rId16" Type="http://schemas.openxmlformats.org/officeDocument/2006/relationships/image" Target="../media/image23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4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69" y="46181"/>
            <a:ext cx="8103791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4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425">
                <a:solidFill>
                  <a:srgbClr val="000000"/>
                </a:solidFill>
              </a:defRPr>
            </a:lvl1pPr>
            <a:lvl2pPr marL="598885" indent="-255985">
              <a:spcBef>
                <a:spcPts val="375"/>
              </a:spcBef>
              <a:buSzPct val="75000"/>
              <a:buFont typeface="Wingdings" panose="05000000000000000000" pitchFamily="2" charset="2"/>
              <a:buChar char=""/>
              <a:defRPr sz="1425">
                <a:solidFill>
                  <a:srgbClr val="000000"/>
                </a:solidFill>
              </a:defRPr>
            </a:lvl2pPr>
            <a:lvl3pPr marL="941785" indent="-255985">
              <a:spcBef>
                <a:spcPts val="375"/>
              </a:spcBef>
              <a:buFont typeface="Arial" panose="020B0604020202020204" pitchFamily="34" charset="0"/>
              <a:buChar char="•"/>
              <a:defRPr sz="1425">
                <a:solidFill>
                  <a:srgbClr val="000000"/>
                </a:solidFill>
              </a:defRPr>
            </a:lvl3pPr>
            <a:lvl4pPr marL="1028700" indent="0">
              <a:buNone/>
              <a:defRPr sz="1425">
                <a:solidFill>
                  <a:srgbClr val="000000"/>
                </a:solidFill>
              </a:defRPr>
            </a:lvl4pPr>
            <a:lvl5pPr>
              <a:defRPr sz="14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10075" b="8780"/>
          <a:stretch/>
        </p:blipFill>
        <p:spPr>
          <a:xfrm>
            <a:off x="0" y="683492"/>
            <a:ext cx="9144000" cy="556490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790814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315468" y="48278"/>
            <a:ext cx="813534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8972" b="7826"/>
          <a:stretch/>
        </p:blipFill>
        <p:spPr>
          <a:xfrm>
            <a:off x="0" y="654426"/>
            <a:ext cx="9144000" cy="5620869"/>
          </a:xfrm>
          <a:prstGeom prst="rect">
            <a:avLst/>
          </a:prstGeom>
        </p:spPr>
      </p:pic>
      <p:sp>
        <p:nvSpPr>
          <p:cNvPr id="28" name="Title 19"/>
          <p:cNvSpPr>
            <a:spLocks noGrp="1"/>
          </p:cNvSpPr>
          <p:nvPr>
            <p:ph type="title" hasCustomPrompt="1"/>
          </p:nvPr>
        </p:nvSpPr>
        <p:spPr>
          <a:xfrm>
            <a:off x="315468" y="48278"/>
            <a:ext cx="813534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3038"/>
            <a:ext cx="9144000" cy="569686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315468" y="48278"/>
            <a:ext cx="7656168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0" y="6464809"/>
            <a:ext cx="293101" cy="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6464808"/>
            <a:ext cx="27432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617604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 flipH="1">
            <a:off x="8714737" y="264975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0" name="Straight Connector 39"/>
          <p:cNvCxnSpPr>
            <a:endCxn id="41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 userDrawn="1"/>
        </p:nvSpPr>
        <p:spPr>
          <a:xfrm rot="16200000">
            <a:off x="402044" y="2689833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462492" y="2673528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48" name="Oval 4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2289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4808"/>
            <a:ext cx="27432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617604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402044" y="2689833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462492" y="2673528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 userDrawn="1"/>
        </p:nvSpPr>
        <p:spPr>
          <a:xfrm flipH="1">
            <a:off x="8714737" y="264975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18" name="Oval 1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4808"/>
            <a:ext cx="27432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402044" y="2689833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462492" y="2673528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 userDrawn="1"/>
        </p:nvSpPr>
        <p:spPr>
          <a:xfrm flipH="1">
            <a:off x="8714737" y="264975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20" name="Oval 19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6464808"/>
            <a:ext cx="27432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402044" y="2689833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462492" y="2673528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 userDrawn="1"/>
        </p:nvSpPr>
        <p:spPr>
          <a:xfrm flipH="1">
            <a:off x="8714737" y="264975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18" name="Oval 1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4808"/>
            <a:ext cx="27432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402044" y="2689833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462492" y="2673528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 userDrawn="1"/>
        </p:nvSpPr>
        <p:spPr>
          <a:xfrm flipH="1">
            <a:off x="8714737" y="264975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18" name="Oval 1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4808"/>
            <a:ext cx="27432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402044" y="2689833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462492" y="2673528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 userDrawn="1"/>
        </p:nvSpPr>
        <p:spPr>
          <a:xfrm flipH="1">
            <a:off x="8714737" y="264975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18" name="Oval 1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" y="1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9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1" y="3030399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25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8" y="1308849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2625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0" y="6464809"/>
            <a:ext cx="293101" cy="31264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4812" y="1"/>
            <a:ext cx="809124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27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25196" y="3553576"/>
            <a:ext cx="809124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5196" y="4279393"/>
            <a:ext cx="809124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25196" y="4553713"/>
            <a:ext cx="809124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697" y="5193793"/>
            <a:ext cx="892372" cy="951863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79" y="2837138"/>
            <a:ext cx="810615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9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1" y="3030399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25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8" y="1308849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2625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0" y="6464809"/>
            <a:ext cx="2931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57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9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1" y="3030399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25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8" y="1308849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2625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0" y="6464809"/>
            <a:ext cx="2931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30" y="42394"/>
            <a:ext cx="7862461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4808"/>
            <a:ext cx="27432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63390" y="95350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63390" y="276437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72636" y="976836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2636" y="2787703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72636" y="1390295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72636" y="3192198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8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63390" y="4580278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72636" y="460361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72636" y="5008110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916228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4808"/>
            <a:ext cx="27432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63390" y="95350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63390" y="276437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72636" y="976836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2636" y="2787703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72636" y="1390295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72636" y="3192198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63390" y="4580278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72636" y="460361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72636" y="5008110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4808"/>
            <a:ext cx="27432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63390" y="95350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63390" y="276437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72636" y="976836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2636" y="2787703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72636" y="1390295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72636" y="3192198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63390" y="4580278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72636" y="460361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72636" y="5008110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63390" y="95350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63390" y="276437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72636" y="976836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2636" y="2787703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72636" y="1390295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72636" y="3192198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63390" y="4580278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72636" y="460361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72636" y="5008110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63390" y="95350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63390" y="276437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72636" y="976836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2636" y="2787703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72636" y="1390295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72636" y="3192198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63390" y="4580278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72636" y="460361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72636" y="5008110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63390" y="95350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63390" y="276437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72636" y="976836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2636" y="2787703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72636" y="1390295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72636" y="3192198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63390" y="4580278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72636" y="460361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72636" y="5008110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63390" y="95350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63390" y="276437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72636" y="976836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2636" y="2787703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72636" y="1390295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72636" y="3192198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63390" y="4580278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72636" y="460361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72636" y="5008110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63390" y="95350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63390" y="2764377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72636" y="976836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2636" y="2787703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72636" y="1390295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72636" y="3192198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63390" y="4580278"/>
            <a:ext cx="966978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72636" y="460361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72636" y="5008110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3147" y="2"/>
            <a:ext cx="810379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3147" y="3553574"/>
            <a:ext cx="810379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147" y="4279393"/>
            <a:ext cx="810379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13147" y="4553416"/>
            <a:ext cx="810379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13" y="5193792"/>
            <a:ext cx="895350" cy="952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" y="2837138"/>
            <a:ext cx="810615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56" name="Arc 55"/>
          <p:cNvSpPr/>
          <p:nvPr userDrawn="1"/>
        </p:nvSpPr>
        <p:spPr>
          <a:xfrm rot="16200000">
            <a:off x="402044" y="1891972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462492" y="187566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304" y="2088493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85803" y="3514162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58084" y="1951274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58084" y="3385623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58084" y="2364733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58084" y="379011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7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5803" y="4948515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658084" y="481997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58084" y="522447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617604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>
            <a:endCxn id="56" idx="0"/>
          </p:cNvCxnSpPr>
          <p:nvPr userDrawn="1"/>
        </p:nvCxnSpPr>
        <p:spPr>
          <a:xfrm flipV="1">
            <a:off x="418349" y="1936550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31" name="Oval 30"/>
          <p:cNvSpPr/>
          <p:nvPr userDrawn="1"/>
        </p:nvSpPr>
        <p:spPr>
          <a:xfrm flipH="1">
            <a:off x="8714737" y="1852832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32" name="Oval 31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3"/>
            <a:ext cx="9162289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7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8617775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Arc 37"/>
          <p:cNvSpPr/>
          <p:nvPr userDrawn="1"/>
        </p:nvSpPr>
        <p:spPr>
          <a:xfrm rot="16200000">
            <a:off x="402044" y="1891972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462492" y="187566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304" y="2088493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85803" y="3514162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58084" y="1951274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58084" y="3385623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58084" y="2364733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58084" y="379011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5803" y="4948515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658084" y="481997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58084" y="522447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59" name="Straight Connector 58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418349" y="1936550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26" name="Oval 25"/>
          <p:cNvSpPr/>
          <p:nvPr userDrawn="1"/>
        </p:nvSpPr>
        <p:spPr>
          <a:xfrm flipH="1">
            <a:off x="8714737" y="1852832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7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402044" y="1891972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462492" y="187566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304" y="2088493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85803" y="3514162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58084" y="1951274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58084" y="3385623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58084" y="2364733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58084" y="379011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5803" y="4948515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658084" y="481997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58084" y="522447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418349" y="1936550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26" name="Oval 25"/>
          <p:cNvSpPr/>
          <p:nvPr userDrawn="1"/>
        </p:nvSpPr>
        <p:spPr>
          <a:xfrm flipH="1">
            <a:off x="8714737" y="1852832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7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402044" y="1891972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462492" y="187566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304" y="2088493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85803" y="3514162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58084" y="1951274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58084" y="3385623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58084" y="2364733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58084" y="379011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5803" y="4948515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658084" y="481997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58084" y="522447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418349" y="1936550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26" name="Oval 25"/>
          <p:cNvSpPr/>
          <p:nvPr userDrawn="1"/>
        </p:nvSpPr>
        <p:spPr>
          <a:xfrm flipH="1">
            <a:off x="8714737" y="1852832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7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402044" y="1891972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462492" y="187566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304" y="2088493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85803" y="3514162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58084" y="1951274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58084" y="3385623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58084" y="2364733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58084" y="379011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5803" y="4948515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658084" y="481997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58084" y="522447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418349" y="1936550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26" name="Oval 25"/>
          <p:cNvSpPr/>
          <p:nvPr userDrawn="1"/>
        </p:nvSpPr>
        <p:spPr>
          <a:xfrm flipH="1">
            <a:off x="8714737" y="1852832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7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402044" y="1891972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462492" y="187566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304" y="2088493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85803" y="3514162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58084" y="1951274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58084" y="3385623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58084" y="2364733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58084" y="379011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5803" y="4948515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658084" y="481997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58084" y="522447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418349" y="1936550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26" name="Oval 25"/>
          <p:cNvSpPr/>
          <p:nvPr userDrawn="1"/>
        </p:nvSpPr>
        <p:spPr>
          <a:xfrm flipH="1">
            <a:off x="8714737" y="1852832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7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402044" y="1891972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462492" y="187566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304" y="2088493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85803" y="3514162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58084" y="1951274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58084" y="3385623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58084" y="2364733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58084" y="379011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5803" y="4948515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658084" y="481997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58084" y="522447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418349" y="1936550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26" name="Oval 25"/>
          <p:cNvSpPr/>
          <p:nvPr userDrawn="1"/>
        </p:nvSpPr>
        <p:spPr>
          <a:xfrm flipH="1">
            <a:off x="8714737" y="1852832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28" name="Oval 2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1"/>
            <a:ext cx="9144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7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862331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402044" y="1891972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462492" y="187566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304" y="2088493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85803" y="3514162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58084" y="1951274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58084" y="3385623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58084" y="2364733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58084" y="379011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5803" y="4948515"/>
            <a:ext cx="713232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658084" y="481997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58084" y="522447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6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418349" y="1936550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402634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26" name="Oval 25"/>
          <p:cNvSpPr/>
          <p:nvPr userDrawn="1"/>
        </p:nvSpPr>
        <p:spPr>
          <a:xfrm flipH="1">
            <a:off x="8714737" y="1852832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 userDrawn="1"/>
        </p:nvSpPr>
        <p:spPr>
          <a:xfrm flipH="1">
            <a:off x="8710951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8" y="131478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8" y="2784996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8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8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8" y="422831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8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916228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8" y="131478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8" y="2784996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8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8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8" y="422831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8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1671359" y="2020824"/>
            <a:ext cx="6974586" cy="13258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27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359" y="4617720"/>
            <a:ext cx="6974586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71359" y="5199657"/>
            <a:ext cx="6974586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671359" y="5602568"/>
            <a:ext cx="697458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97" y="4874481"/>
            <a:ext cx="892372" cy="951863"/>
          </a:xfrm>
          <a:prstGeom prst="rect">
            <a:avLst/>
          </a:prstGeom>
        </p:spPr>
      </p:pic>
      <p:sp>
        <p:nvSpPr>
          <p:cNvPr id="48" name="Oval 47"/>
          <p:cNvSpPr/>
          <p:nvPr userDrawn="1"/>
        </p:nvSpPr>
        <p:spPr>
          <a:xfrm>
            <a:off x="1368782" y="6101651"/>
            <a:ext cx="3429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0" y="6124669"/>
            <a:ext cx="134540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419551" y="6124511"/>
            <a:ext cx="7290586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 flipH="1">
            <a:off x="8731561" y="6101651"/>
            <a:ext cx="3429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52" name="Oval 51"/>
          <p:cNvSpPr/>
          <p:nvPr userDrawn="1"/>
        </p:nvSpPr>
        <p:spPr>
          <a:xfrm flipH="1">
            <a:off x="8731561" y="3470373"/>
            <a:ext cx="3429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386879" y="3552826"/>
            <a:ext cx="0" cy="25299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 userDrawn="1"/>
        </p:nvSpPr>
        <p:spPr>
          <a:xfrm rot="16200000">
            <a:off x="1370574" y="3510449"/>
            <a:ext cx="121764" cy="8915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1424312" y="3494144"/>
            <a:ext cx="728582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71359" y="3666744"/>
            <a:ext cx="6974586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8" y="131478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8" y="2784996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8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8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8" y="422831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8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8" y="131478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8" y="2784996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8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8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8" y="422831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8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8" y="131478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8" y="2784996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8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8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8" y="422831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8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8" y="131478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8" y="2784996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8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8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8" y="422831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8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9" y="6462763"/>
            <a:ext cx="27432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8" y="131478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8" y="2784996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8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8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8" y="422831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8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1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2229" y="42394"/>
            <a:ext cx="7910513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6462763"/>
            <a:ext cx="27432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8" y="131478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8" y="2784996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8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8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8" y="422831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8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6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90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90" y="1049146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025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685226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90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342900" indent="0"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685800" indent="0"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028700" indent="0"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371600" indent="0">
              <a:buFontTx/>
              <a:buNone/>
              <a:defRPr lang="en-US" sz="15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15468" y="42394"/>
            <a:ext cx="7910513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44" y="856105"/>
            <a:ext cx="1471870" cy="1523172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2551602" y="4228306"/>
            <a:ext cx="2562500" cy="365760"/>
            <a:chOff x="5325979" y="4715893"/>
            <a:chExt cx="3416667" cy="365760"/>
          </a:xfrm>
        </p:grpSpPr>
        <p:sp>
          <p:nvSpPr>
            <p:cNvPr id="55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05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05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05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6" name="Picture 55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2551601" y="4726326"/>
            <a:ext cx="2727452" cy="365760"/>
            <a:chOff x="1235726" y="5571713"/>
            <a:chExt cx="3636602" cy="365760"/>
          </a:xfrm>
        </p:grpSpPr>
        <p:sp>
          <p:nvSpPr>
            <p:cNvPr id="58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05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05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05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9" name="Picture 58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 userDrawn="1"/>
        </p:nvGrpSpPr>
        <p:grpSpPr>
          <a:xfrm>
            <a:off x="2551602" y="2734246"/>
            <a:ext cx="2107190" cy="365760"/>
            <a:chOff x="1235726" y="3073176"/>
            <a:chExt cx="2809587" cy="365760"/>
          </a:xfrm>
        </p:grpSpPr>
        <p:sp>
          <p:nvSpPr>
            <p:cNvPr id="61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05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2" name="Picture 61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 userDrawn="1"/>
        </p:nvGrpSpPr>
        <p:grpSpPr>
          <a:xfrm>
            <a:off x="2551601" y="3232266"/>
            <a:ext cx="2797740" cy="365760"/>
            <a:chOff x="1235727" y="3892739"/>
            <a:chExt cx="3730320" cy="365760"/>
          </a:xfrm>
        </p:grpSpPr>
        <p:sp>
          <p:nvSpPr>
            <p:cNvPr id="64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05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05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05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5" name="Picture 64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 userDrawn="1"/>
        </p:nvGrpSpPr>
        <p:grpSpPr>
          <a:xfrm>
            <a:off x="2551601" y="3730286"/>
            <a:ext cx="2727452" cy="365760"/>
            <a:chOff x="1235726" y="4721075"/>
            <a:chExt cx="3636602" cy="365760"/>
          </a:xfrm>
        </p:grpSpPr>
        <p:pic>
          <p:nvPicPr>
            <p:cNvPr id="67" name="Picture 66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68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05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05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2551602" y="5722367"/>
            <a:ext cx="1939625" cy="365760"/>
            <a:chOff x="5325979" y="3073176"/>
            <a:chExt cx="2586167" cy="365760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05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05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05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 userDrawn="1"/>
        </p:nvGrpSpPr>
        <p:grpSpPr>
          <a:xfrm>
            <a:off x="2551602" y="5224346"/>
            <a:ext cx="2562500" cy="365760"/>
            <a:chOff x="5325979" y="5571713"/>
            <a:chExt cx="3416667" cy="365760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05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05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05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05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4" name="Picture 73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1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125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125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125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3" y="862603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025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1816457" y="6297593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79936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711393" y="6297593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7659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18249" y="2236754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78697" y="2220449"/>
            <a:ext cx="679936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775748" y="6320453"/>
            <a:ext cx="37063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15468" y="42394"/>
            <a:ext cx="8856010" cy="5313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0199" y="1039938"/>
            <a:ext cx="3215662" cy="7606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9782" y="2853692"/>
            <a:ext cx="2361922" cy="3236708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val 50"/>
          <p:cNvSpPr/>
          <p:nvPr userDrawn="1"/>
        </p:nvSpPr>
        <p:spPr>
          <a:xfrm flipH="1">
            <a:off x="8711393" y="2196678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2" name="Straight Connector 51"/>
          <p:cNvCxnSpPr/>
          <p:nvPr userDrawn="1"/>
        </p:nvCxnSpPr>
        <p:spPr>
          <a:xfrm flipH="1">
            <a:off x="8775748" y="2219538"/>
            <a:ext cx="37063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2573" y="616645"/>
            <a:ext cx="9169146" cy="56967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315468" y="48278"/>
            <a:ext cx="813534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64809"/>
            <a:ext cx="2931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60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359" y="4617720"/>
            <a:ext cx="6971625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71359" y="5199657"/>
            <a:ext cx="6971625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671359" y="5602568"/>
            <a:ext cx="697458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533" y="4878445"/>
            <a:ext cx="895350" cy="952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1368782" y="6101651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124669"/>
            <a:ext cx="134540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419551" y="6124511"/>
            <a:ext cx="7290586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 flipH="1">
            <a:off x="8731561" y="6101651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sp>
        <p:nvSpPr>
          <p:cNvPr id="17" name="Oval 16"/>
          <p:cNvSpPr/>
          <p:nvPr userDrawn="1"/>
        </p:nvSpPr>
        <p:spPr>
          <a:xfrm flipH="1">
            <a:off x="8731561" y="3470373"/>
            <a:ext cx="3429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386879" y="3552826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 userDrawn="1"/>
        </p:nvSpPr>
        <p:spPr>
          <a:xfrm rot="16200000">
            <a:off x="1370574" y="3510449"/>
            <a:ext cx="121764" cy="8915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35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424312" y="3494144"/>
            <a:ext cx="728582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1671359" y="2020825"/>
            <a:ext cx="6971625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71359" y="3666744"/>
            <a:ext cx="6974586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68" y="46181"/>
            <a:ext cx="8135342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16645"/>
            <a:ext cx="9144000" cy="5696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315468" y="48278"/>
            <a:ext cx="813534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64809"/>
            <a:ext cx="2931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315468" y="48278"/>
            <a:ext cx="813534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64809"/>
            <a:ext cx="2931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24" y="614512"/>
            <a:ext cx="3491388" cy="56967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64809"/>
            <a:ext cx="293101" cy="312641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315468" y="48278"/>
            <a:ext cx="813534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612841" y="6445467"/>
            <a:ext cx="531159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9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90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74320" y="6464809"/>
            <a:ext cx="293101" cy="312641"/>
          </a:xfrm>
          <a:prstGeom prst="rect">
            <a:avLst/>
          </a:prstGeom>
        </p:spPr>
      </p:pic>
      <p:sp>
        <p:nvSpPr>
          <p:cNvPr id="31" name="Oval 30"/>
          <p:cNvSpPr/>
          <p:nvPr userDrawn="1"/>
        </p:nvSpPr>
        <p:spPr>
          <a:xfrm>
            <a:off x="400253" y="585223"/>
            <a:ext cx="3429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3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400253" y="6297687"/>
            <a:ext cx="3429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2423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62492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 flipH="1">
            <a:off x="8705212" y="6297687"/>
            <a:ext cx="3429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877221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14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  <p:sldLayoutId id="2147483751" r:id="rId48"/>
  </p:sldLayoutIdLst>
  <p:hf hdr="0" ftr="0" dt="0"/>
  <p:txStyles>
    <p:titleStyle>
      <a:lvl1pPr marL="0" indent="0" algn="l" defTabSz="342900" rtl="0" eaLnBrk="1" latinLnBrk="0" hangingPunct="1">
        <a:spcBef>
          <a:spcPct val="0"/>
        </a:spcBef>
        <a:buNone/>
        <a:defRPr lang="en-US" sz="21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pos="5493" userDrawn="1">
          <p15:clr>
            <a:srgbClr val="F26B43"/>
          </p15:clr>
        </p15:guide>
        <p15:guide id="7" orient="horz" pos="4105" userDrawn="1">
          <p15:clr>
            <a:srgbClr val="F26B43"/>
          </p15:clr>
        </p15:guide>
        <p15:guide id="8" orient="horz" pos="384" userDrawn="1">
          <p15:clr>
            <a:srgbClr val="F26B43"/>
          </p15:clr>
        </p15:guide>
        <p15:guide id="9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m.icann.org/pipermail/rz-lgr-sg/" TargetMode="External"/><Relationship Id="rId2" Type="http://schemas.openxmlformats.org/officeDocument/2006/relationships/hyperlink" Target="https://community.icann.org/display/croscomlgrprocedure/Study+Group+on+Technical+Use+of+RZ-LG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Zone LGR Study Group Update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72252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/>
              <a:t> Background</a:t>
            </a:r>
          </a:p>
          <a:p>
            <a:r>
              <a:rPr lang="en-US" sz="2400" dirty="0"/>
              <a:t> Scope of Work </a:t>
            </a:r>
          </a:p>
          <a:p>
            <a:r>
              <a:rPr lang="en-US" sz="2400" dirty="0"/>
              <a:t> Current status</a:t>
            </a:r>
          </a:p>
          <a:p>
            <a:r>
              <a:rPr lang="en-US" sz="2400" dirty="0"/>
              <a:t> Next Steps</a:t>
            </a:r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/>
              <a:t>RZ-LGR available through the LGR Procedure</a:t>
            </a:r>
          </a:p>
          <a:p>
            <a:pPr lvl="1"/>
            <a:r>
              <a:rPr lang="en-US" sz="1800" dirty="0"/>
              <a:t>Several scripts already integrated; many others in-progress</a:t>
            </a:r>
          </a:p>
          <a:p>
            <a:r>
              <a:rPr lang="en-US" sz="1800" dirty="0"/>
              <a:t>Need of a harmonized way to use the RZ-LGR for ccTLDs and </a:t>
            </a:r>
            <a:r>
              <a:rPr lang="en-US" sz="1800" dirty="0" err="1"/>
              <a:t>gTLDs</a:t>
            </a:r>
            <a:endParaRPr lang="en-US" sz="1800" dirty="0"/>
          </a:p>
          <a:p>
            <a:pPr lvl="1"/>
            <a:r>
              <a:rPr lang="en-US" sz="1800" dirty="0"/>
              <a:t>Single source to validate top-level labels and calculate variant labels</a:t>
            </a:r>
          </a:p>
          <a:p>
            <a:r>
              <a:rPr lang="en-US" sz="1800" dirty="0"/>
              <a:t>Need for a technical assessment of the implementation of the RZ-LGR</a:t>
            </a:r>
          </a:p>
          <a:p>
            <a:pPr lvl="1"/>
            <a:r>
              <a:rPr lang="en-US" sz="1800" dirty="0"/>
              <a:t>Operational considerations for subsequent policy</a:t>
            </a:r>
          </a:p>
          <a:p>
            <a:pPr lvl="1"/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0C24A-CFAA-7840-AFB9-F8B45DB98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78" y="3909961"/>
            <a:ext cx="4683917" cy="213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63DA-19AC-854E-ABEC-038308A7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Study Group Members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99258D-0B93-C64C-9EB5-EC56E860B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638406"/>
              </p:ext>
            </p:extLst>
          </p:nvPr>
        </p:nvGraphicFramePr>
        <p:xfrm>
          <a:off x="1543352" y="1336379"/>
          <a:ext cx="5965302" cy="4008120"/>
        </p:xfrm>
        <a:graphic>
          <a:graphicData uri="http://schemas.openxmlformats.org/drawingml/2006/table">
            <a:tbl>
              <a:tblPr/>
              <a:tblGrid>
                <a:gridCol w="469475">
                  <a:extLst>
                    <a:ext uri="{9D8B030D-6E8A-4147-A177-3AD203B41FA5}">
                      <a16:colId xmlns:a16="http://schemas.microsoft.com/office/drawing/2014/main" val="4127299411"/>
                    </a:ext>
                  </a:extLst>
                </a:gridCol>
                <a:gridCol w="1960775">
                  <a:extLst>
                    <a:ext uri="{9D8B030D-6E8A-4147-A177-3AD203B41FA5}">
                      <a16:colId xmlns:a16="http://schemas.microsoft.com/office/drawing/2014/main" val="3490698561"/>
                    </a:ext>
                  </a:extLst>
                </a:gridCol>
                <a:gridCol w="2205872">
                  <a:extLst>
                    <a:ext uri="{9D8B030D-6E8A-4147-A177-3AD203B41FA5}">
                      <a16:colId xmlns:a16="http://schemas.microsoft.com/office/drawing/2014/main" val="3731137224"/>
                    </a:ext>
                  </a:extLst>
                </a:gridCol>
                <a:gridCol w="1329180">
                  <a:extLst>
                    <a:ext uri="{9D8B030D-6E8A-4147-A177-3AD203B41FA5}">
                      <a16:colId xmlns:a16="http://schemas.microsoft.com/office/drawing/2014/main" val="15584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br>
                        <a:rPr lang="en-US" b="1">
                          <a:solidFill>
                            <a:srgbClr val="172B4D"/>
                          </a:solidFill>
                          <a:effectLst/>
                        </a:rPr>
                      </a:br>
                      <a:endParaRPr lang="en-US" b="1">
                        <a:solidFill>
                          <a:srgbClr val="172B4D"/>
                        </a:solidFill>
                        <a:effectLst/>
                      </a:endParaRPr>
                    </a:p>
                  </a:txBody>
                  <a:tcPr marL="95250" marR="142875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solidFill>
                            <a:srgbClr val="172B4D"/>
                          </a:solidFill>
                          <a:effectLst/>
                        </a:rPr>
                        <a:t>Name</a:t>
                      </a:r>
                    </a:p>
                  </a:txBody>
                  <a:tcPr marL="95250" marR="142875" marT="66675" marB="66675" anchor="ctr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solidFill>
                            <a:srgbClr val="172B4D"/>
                          </a:solidFill>
                          <a:effectLst/>
                        </a:rPr>
                        <a:t>Organization</a:t>
                      </a:r>
                    </a:p>
                  </a:txBody>
                  <a:tcPr marL="95250" marR="142875" marT="66675" marB="66675" anchor="ctr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solidFill>
                            <a:srgbClr val="172B4D"/>
                          </a:solidFill>
                          <a:effectLst/>
                        </a:rPr>
                        <a:t>Sponsoring Organization</a:t>
                      </a:r>
                    </a:p>
                  </a:txBody>
                  <a:tcPr marL="95250" marR="142875" marT="66675" marB="66675" anchor="ctr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084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Mirjana </a:t>
                      </a:r>
                      <a:r>
                        <a:rPr lang="en-US" dirty="0" err="1">
                          <a:effectLst/>
                        </a:rPr>
                        <a:t>Tasic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.</a:t>
                      </a:r>
                      <a:r>
                        <a:rPr lang="en-US" dirty="0" err="1">
                          <a:effectLst/>
                        </a:rPr>
                        <a:t>rs</a:t>
                      </a:r>
                      <a:r>
                        <a:rPr lang="en-US" dirty="0">
                          <a:effectLst/>
                        </a:rPr>
                        <a:t> and .</a:t>
                      </a:r>
                      <a:r>
                        <a:rPr lang="az-Cyrl-AZ" dirty="0">
                          <a:effectLst/>
                        </a:rPr>
                        <a:t>срб 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err="1">
                          <a:effectLst/>
                        </a:rPr>
                        <a:t>ccNSO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896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2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effectLst/>
                        </a:rPr>
                        <a:t>Edmon</a:t>
                      </a:r>
                      <a:r>
                        <a:rPr lang="en-US" dirty="0">
                          <a:effectLst/>
                        </a:rPr>
                        <a:t> Chung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.asia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321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3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Gaurav Vedi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Dominion Registries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15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4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Dusan Stojicevic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Gransy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247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5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Dennis Tan Tanaka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Verisign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857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6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Wei Wang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KNET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30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7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Ajay Data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XGENPLUS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647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8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Alireza Saleh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IRNIC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IAB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412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dirty="0" err="1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Dessalegn</a:t>
                      </a:r>
                      <a:r>
                        <a:rPr lang="en-US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Yehuala</a:t>
                      </a:r>
                      <a:r>
                        <a:rPr lang="en-US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Addis Ababa Univ. and Ethiopic Generation Panel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442764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8A956C0-62FD-AE4C-B1AD-4A9D77D7F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22" y="15351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0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of Work</a:t>
            </a:r>
          </a:p>
        </p:txBody>
      </p:sp>
      <p:grpSp>
        <p:nvGrpSpPr>
          <p:cNvPr id="6" name="Group 1"/>
          <p:cNvGrpSpPr/>
          <p:nvPr/>
        </p:nvGrpSpPr>
        <p:grpSpPr>
          <a:xfrm>
            <a:off x="638473" y="1245314"/>
            <a:ext cx="3694988" cy="1225891"/>
            <a:chOff x="366700" y="1125294"/>
            <a:chExt cx="4141800" cy="1634519"/>
          </a:xfrm>
        </p:grpSpPr>
        <p:grpSp>
          <p:nvGrpSpPr>
            <p:cNvPr id="5" name="Group 4"/>
            <p:cNvGrpSpPr/>
            <p:nvPr/>
          </p:nvGrpSpPr>
          <p:grpSpPr>
            <a:xfrm>
              <a:off x="1772542" y="1125294"/>
              <a:ext cx="2735958" cy="1634519"/>
              <a:chOff x="3238331" y="1161147"/>
              <a:chExt cx="3116958" cy="1634519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238331" y="1161147"/>
                <a:ext cx="2697370" cy="344709"/>
              </a:xfrm>
              <a:prstGeom prst="rect">
                <a:avLst/>
              </a:prstGeom>
              <a:noFill/>
            </p:spPr>
            <p:txBody>
              <a:bodyPr wrap="square" lIns="20250" rIns="20250" anchor="ctr">
                <a:spAutoFit/>
              </a:bodyPr>
              <a:lstStyle/>
              <a:p>
                <a:pPr defTabSz="34281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sz="1200" b="1">
                    <a:solidFill>
                      <a:srgbClr val="1A87C9"/>
                    </a:solidFill>
                    <a:ea typeface="Segoe UI" panose="020B0502040204020203" pitchFamily="34" charset="0"/>
                    <a:cs typeface="Arial"/>
                  </a:rPr>
                  <a:t>WHO will use it?</a:t>
                </a:r>
              </a:p>
            </p:txBody>
          </p:sp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3244680" y="1441451"/>
                <a:ext cx="3110609" cy="1354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0250" rIns="202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A304B"/>
                    </a:solidFill>
                    <a:latin typeface="+mn-lt"/>
                    <a:cs typeface="Arial"/>
                  </a:rPr>
                  <a:t>TLD applicant (ccTLD, gTLD)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A304B"/>
                    </a:solidFill>
                    <a:latin typeface="+mn-lt"/>
                    <a:cs typeface="Arial"/>
                  </a:rPr>
                  <a:t>Generation and Integration Panels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A304B"/>
                    </a:solidFill>
                    <a:latin typeface="+mn-lt"/>
                    <a:cs typeface="Arial"/>
                  </a:rPr>
                  <a:t>Other stakeholders  </a:t>
                </a:r>
                <a:endParaRPr lang="id-ID" sz="12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</p:txBody>
          </p:sp>
        </p:grpSp>
        <p:sp>
          <p:nvSpPr>
            <p:cNvPr id="50" name="Chevron 49"/>
            <p:cNvSpPr/>
            <p:nvPr/>
          </p:nvSpPr>
          <p:spPr>
            <a:xfrm>
              <a:off x="366700" y="1267488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rgbClr val="1A8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400" dirty="0">
                  <a:solidFill>
                    <a:prstClr val="white"/>
                  </a:solidFill>
                  <a:cs typeface="Arial"/>
                </a:rPr>
                <a:t>1</a:t>
              </a:r>
              <a:endParaRPr lang="en-US" sz="1400" dirty="0">
                <a:solidFill>
                  <a:prstClr val="white"/>
                </a:solidFill>
                <a:cs typeface="Arial"/>
              </a:endParaRPr>
            </a:p>
          </p:txBody>
        </p:sp>
      </p:grpSp>
      <p:grpSp>
        <p:nvGrpSpPr>
          <p:cNvPr id="10" name="Group 2"/>
          <p:cNvGrpSpPr/>
          <p:nvPr/>
        </p:nvGrpSpPr>
        <p:grpSpPr>
          <a:xfrm>
            <a:off x="636995" y="2683586"/>
            <a:ext cx="3696466" cy="1595223"/>
            <a:chOff x="364730" y="2727872"/>
            <a:chExt cx="4143769" cy="2126964"/>
          </a:xfrm>
        </p:grpSpPr>
        <p:sp>
          <p:nvSpPr>
            <p:cNvPr id="51" name="Chevron 50"/>
            <p:cNvSpPr/>
            <p:nvPr/>
          </p:nvSpPr>
          <p:spPr>
            <a:xfrm>
              <a:off x="364730" y="2883730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US" sz="1400">
                  <a:solidFill>
                    <a:prstClr val="white"/>
                  </a:solidFill>
                  <a:cs typeface="Arial"/>
                </a:rPr>
                <a:t>2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772540" y="2727872"/>
              <a:ext cx="2735959" cy="2126964"/>
              <a:chOff x="3238329" y="1161147"/>
              <a:chExt cx="3116959" cy="212696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238329" y="1161147"/>
                <a:ext cx="2931980" cy="344709"/>
              </a:xfrm>
              <a:prstGeom prst="rect">
                <a:avLst/>
              </a:prstGeom>
              <a:noFill/>
            </p:spPr>
            <p:txBody>
              <a:bodyPr wrap="square" lIns="20250" rIns="20250" anchor="ctr">
                <a:spAutoFit/>
              </a:bodyPr>
              <a:lstStyle/>
              <a:p>
                <a:pPr defTabSz="34281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sz="1200" b="1">
                    <a:solidFill>
                      <a:schemeClr val="accent3"/>
                    </a:solidFill>
                    <a:ea typeface="Segoe UI" panose="020B0502040204020203" pitchFamily="34" charset="0"/>
                    <a:cs typeface="Arial"/>
                  </a:rPr>
                  <a:t>WHAT does it do?</a:t>
                </a:r>
              </a:p>
            </p:txBody>
          </p:sp>
          <p:sp>
            <p:nvSpPr>
              <p:cNvPr id="56" name="TextBox 55"/>
              <p:cNvSpPr txBox="1">
                <a:spLocks noChangeArrowheads="1"/>
              </p:cNvSpPr>
              <p:nvPr/>
            </p:nvSpPr>
            <p:spPr bwMode="auto">
              <a:xfrm>
                <a:off x="3244680" y="1441451"/>
                <a:ext cx="3110608" cy="1846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0250" rIns="202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A304B"/>
                    </a:solidFill>
                    <a:latin typeface="+mn-lt"/>
                    <a:cs typeface="Arial"/>
                  </a:rPr>
                  <a:t>Syntax validation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A304B"/>
                    </a:solidFill>
                    <a:latin typeface="+mn-lt"/>
                    <a:cs typeface="Arial"/>
                  </a:rPr>
                  <a:t>Calculation of variant labels and disposition values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A304B"/>
                    </a:solidFill>
                    <a:latin typeface="+mn-lt"/>
                    <a:cs typeface="Arial"/>
                  </a:rPr>
                  <a:t>What if RZ-LGR calculation is not accepted?</a:t>
                </a:r>
                <a:endParaRPr lang="id-ID" sz="12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</p:txBody>
          </p:sp>
        </p:grpSp>
      </p:grpSp>
      <p:grpSp>
        <p:nvGrpSpPr>
          <p:cNvPr id="11" name="Group 3"/>
          <p:cNvGrpSpPr/>
          <p:nvPr/>
        </p:nvGrpSpPr>
        <p:grpSpPr>
          <a:xfrm>
            <a:off x="638472" y="4272996"/>
            <a:ext cx="3920275" cy="1779888"/>
            <a:chOff x="364730" y="4305260"/>
            <a:chExt cx="4429636" cy="2373187"/>
          </a:xfrm>
        </p:grpSpPr>
        <p:sp>
          <p:nvSpPr>
            <p:cNvPr id="52" name="Chevron 51"/>
            <p:cNvSpPr/>
            <p:nvPr/>
          </p:nvSpPr>
          <p:spPr>
            <a:xfrm>
              <a:off x="364730" y="4453163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400">
                  <a:solidFill>
                    <a:prstClr val="white"/>
                  </a:solidFill>
                  <a:cs typeface="Arial"/>
                </a:rPr>
                <a:t>3</a:t>
              </a:r>
              <a:endParaRPr lang="en-US" sz="1400">
                <a:solidFill>
                  <a:prstClr val="white"/>
                </a:solidFill>
                <a:cs typeface="Arial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772539" y="4305260"/>
              <a:ext cx="3021827" cy="2373187"/>
              <a:chOff x="3238328" y="1161147"/>
              <a:chExt cx="3442636" cy="2373187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3238328" y="1161147"/>
                <a:ext cx="3442636" cy="344710"/>
              </a:xfrm>
              <a:prstGeom prst="rect">
                <a:avLst/>
              </a:prstGeom>
              <a:noFill/>
            </p:spPr>
            <p:txBody>
              <a:bodyPr wrap="square" lIns="20250" rIns="20250" anchor="ctr">
                <a:spAutoFit/>
              </a:bodyPr>
              <a:lstStyle/>
              <a:p>
                <a:pPr defTabSz="34281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sz="1200" b="1">
                    <a:solidFill>
                      <a:schemeClr val="accent4"/>
                    </a:solidFill>
                    <a:ea typeface="Segoe UI" panose="020B0502040204020203" pitchFamily="34" charset="0"/>
                    <a:cs typeface="Arial"/>
                  </a:rPr>
                  <a:t>WHY is it important?</a:t>
                </a:r>
              </a:p>
            </p:txBody>
          </p:sp>
          <p:sp>
            <p:nvSpPr>
              <p:cNvPr id="59" name="TextBox 58"/>
              <p:cNvSpPr txBox="1">
                <a:spLocks noChangeArrowheads="1"/>
              </p:cNvSpPr>
              <p:nvPr/>
            </p:nvSpPr>
            <p:spPr bwMode="auto">
              <a:xfrm>
                <a:off x="3244680" y="1441451"/>
                <a:ext cx="3110608" cy="2092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0250" rIns="202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A304B"/>
                    </a:solidFill>
                    <a:latin typeface="+mn-lt"/>
                    <a:cs typeface="Arial"/>
                  </a:rPr>
                  <a:t>Single source and/or repository, for consistency and predictable results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A304B"/>
                    </a:solidFill>
                    <a:latin typeface="+mn-lt"/>
                    <a:cs typeface="Arial"/>
                  </a:rPr>
                  <a:t>But, what about scripts not yet integrated in the LGR? What are the technical issues subsequent policy would need to address</a:t>
                </a:r>
                <a:endParaRPr lang="id-ID" sz="12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</p:txBody>
          </p:sp>
        </p:grpSp>
      </p:grpSp>
      <p:grpSp>
        <p:nvGrpSpPr>
          <p:cNvPr id="4" name="Group 4"/>
          <p:cNvGrpSpPr/>
          <p:nvPr/>
        </p:nvGrpSpPr>
        <p:grpSpPr>
          <a:xfrm>
            <a:off x="4879121" y="1245314"/>
            <a:ext cx="3880565" cy="1405796"/>
            <a:chOff x="4592318" y="1118942"/>
            <a:chExt cx="4383100" cy="1874395"/>
          </a:xfrm>
        </p:grpSpPr>
        <p:sp>
          <p:nvSpPr>
            <p:cNvPr id="53" name="Chevron 52"/>
            <p:cNvSpPr/>
            <p:nvPr/>
          </p:nvSpPr>
          <p:spPr>
            <a:xfrm>
              <a:off x="4592318" y="1267488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400">
                  <a:solidFill>
                    <a:prstClr val="white"/>
                  </a:solidFill>
                  <a:cs typeface="Arial"/>
                </a:rPr>
                <a:t>4</a:t>
              </a:r>
              <a:endParaRPr lang="en-US" sz="1400">
                <a:solidFill>
                  <a:prstClr val="white"/>
                </a:solidFill>
                <a:cs typeface="Arial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006480" y="1118942"/>
              <a:ext cx="2968938" cy="1874395"/>
              <a:chOff x="3238331" y="1167495"/>
              <a:chExt cx="2968938" cy="1874395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238331" y="1167495"/>
                <a:ext cx="2968938" cy="344709"/>
              </a:xfrm>
              <a:prstGeom prst="rect">
                <a:avLst/>
              </a:prstGeom>
              <a:noFill/>
            </p:spPr>
            <p:txBody>
              <a:bodyPr wrap="square" lIns="20250" rIns="20250" anchor="ctr">
                <a:spAutoFit/>
              </a:bodyPr>
              <a:lstStyle/>
              <a:p>
                <a:pPr defTabSz="34281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sz="1200" b="1">
                    <a:solidFill>
                      <a:schemeClr val="accent5"/>
                    </a:solidFill>
                    <a:ea typeface="Segoe UI" panose="020B0502040204020203" pitchFamily="34" charset="0"/>
                    <a:cs typeface="Arial"/>
                  </a:rPr>
                  <a:t>WHEN do you apply it?</a:t>
                </a:r>
              </a:p>
            </p:txBody>
          </p:sp>
          <p:sp>
            <p:nvSpPr>
              <p:cNvPr id="62" name="TextBox 61"/>
              <p:cNvSpPr txBox="1">
                <a:spLocks noChangeArrowheads="1"/>
              </p:cNvSpPr>
              <p:nvPr/>
            </p:nvSpPr>
            <p:spPr bwMode="auto">
              <a:xfrm>
                <a:off x="3244682" y="1441451"/>
                <a:ext cx="2826371" cy="1600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0250" rIns="202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A304B"/>
                    </a:solidFill>
                    <a:latin typeface="+mn-lt"/>
                    <a:cs typeface="Arial"/>
                  </a:rPr>
                  <a:t>Harmonized application between ccTLDs and </a:t>
                </a:r>
                <a:r>
                  <a:rPr lang="en-US" sz="12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gTLDs</a:t>
                </a:r>
                <a:endParaRPr lang="en-US" sz="12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A304B"/>
                    </a:solidFill>
                    <a:latin typeface="+mn-lt"/>
                    <a:cs typeface="Arial"/>
                  </a:rPr>
                  <a:t>Existing TLDs and new TLD applications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A304B"/>
                    </a:solidFill>
                    <a:latin typeface="+mn-lt"/>
                    <a:cs typeface="Arial"/>
                  </a:rPr>
                  <a:t>Reserved TLD labels</a:t>
                </a:r>
              </a:p>
            </p:txBody>
          </p:sp>
        </p:grpSp>
      </p:grpSp>
      <p:grpSp>
        <p:nvGrpSpPr>
          <p:cNvPr id="3" name="Group 5"/>
          <p:cNvGrpSpPr/>
          <p:nvPr/>
        </p:nvGrpSpPr>
        <p:grpSpPr>
          <a:xfrm>
            <a:off x="4879122" y="2651110"/>
            <a:ext cx="4158861" cy="1595223"/>
            <a:chOff x="4592318" y="2689772"/>
            <a:chExt cx="4821483" cy="2126964"/>
          </a:xfrm>
        </p:grpSpPr>
        <p:sp>
          <p:nvSpPr>
            <p:cNvPr id="20" name="Chevron 19"/>
            <p:cNvSpPr/>
            <p:nvPr/>
          </p:nvSpPr>
          <p:spPr>
            <a:xfrm>
              <a:off x="4592318" y="2883730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rgbClr val="0D4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400">
                  <a:solidFill>
                    <a:prstClr val="white"/>
                  </a:solidFill>
                  <a:cs typeface="Arial"/>
                </a:rPr>
                <a:t>5</a:t>
              </a:r>
              <a:endParaRPr lang="en-US" sz="1400">
                <a:solidFill>
                  <a:prstClr val="white"/>
                </a:solidFill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06480" y="2689772"/>
              <a:ext cx="3407321" cy="344709"/>
            </a:xfrm>
            <a:prstGeom prst="rect">
              <a:avLst/>
            </a:prstGeom>
            <a:noFill/>
          </p:spPr>
          <p:txBody>
            <a:bodyPr wrap="square" lIns="20250" rIns="20250" anchor="ctr">
              <a:spAutoFit/>
            </a:bodyPr>
            <a:lstStyle/>
            <a:p>
              <a:pPr defTabSz="342812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AU" sz="1200" b="1">
                  <a:solidFill>
                    <a:srgbClr val="0D436C"/>
                  </a:solidFill>
                  <a:ea typeface="Segoe UI" panose="020B0502040204020203" pitchFamily="34" charset="0"/>
                  <a:cs typeface="Arial"/>
                </a:rPr>
                <a:t>WHERE do you find it?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6009327" y="2970076"/>
              <a:ext cx="2829873" cy="1846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0250" rIns="202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A304B"/>
                  </a:solidFill>
                  <a:latin typeface="+mn-lt"/>
                  <a:cs typeface="Arial"/>
                </a:rPr>
                <a:t>Implementation (</a:t>
              </a:r>
              <a:r>
                <a:rPr lang="en-US" sz="1200" dirty="0" err="1">
                  <a:solidFill>
                    <a:srgbClr val="0A304B"/>
                  </a:solidFill>
                  <a:latin typeface="+mn-lt"/>
                  <a:cs typeface="Arial"/>
                </a:rPr>
                <a:t>i.e</a:t>
              </a:r>
              <a:r>
                <a:rPr lang="en-US" sz="1200" dirty="0">
                  <a:solidFill>
                    <a:srgbClr val="0A304B"/>
                  </a:solidFill>
                  <a:latin typeface="+mn-lt"/>
                  <a:cs typeface="Arial"/>
                </a:rPr>
                <a:t>, specs, test cases)  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A304B"/>
                  </a:solidFill>
                  <a:latin typeface="+mn-lt"/>
                  <a:cs typeface="Arial"/>
                </a:rPr>
                <a:t>Maintenance (e.g., update to repertoire, variant rules, etc.)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A304B"/>
                  </a:solidFill>
                  <a:latin typeface="+mn-lt"/>
                  <a:cs typeface="Arial"/>
                </a:rPr>
                <a:t>Repository of normative XML</a:t>
              </a:r>
            </a:p>
          </p:txBody>
        </p:sp>
      </p:grpSp>
      <p:grpSp>
        <p:nvGrpSpPr>
          <p:cNvPr id="12" name="Group 6"/>
          <p:cNvGrpSpPr/>
          <p:nvPr/>
        </p:nvGrpSpPr>
        <p:grpSpPr>
          <a:xfrm>
            <a:off x="4879122" y="4273253"/>
            <a:ext cx="3880564" cy="1595223"/>
            <a:chOff x="4592318" y="4305260"/>
            <a:chExt cx="4246882" cy="2126964"/>
          </a:xfrm>
        </p:grpSpPr>
        <p:sp>
          <p:nvSpPr>
            <p:cNvPr id="30" name="Chevron 29"/>
            <p:cNvSpPr/>
            <p:nvPr/>
          </p:nvSpPr>
          <p:spPr>
            <a:xfrm>
              <a:off x="4592318" y="4453163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200" dirty="0">
                  <a:solidFill>
                    <a:prstClr val="white"/>
                  </a:solidFill>
                  <a:cs typeface="Arial"/>
                </a:rPr>
                <a:t>6</a:t>
              </a:r>
              <a:endParaRPr lang="en-US" sz="1200" dirty="0">
                <a:solidFill>
                  <a:prstClr val="white"/>
                </a:solidFill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06480" y="4305260"/>
              <a:ext cx="2832720" cy="344709"/>
            </a:xfrm>
            <a:prstGeom prst="rect">
              <a:avLst/>
            </a:prstGeom>
            <a:noFill/>
          </p:spPr>
          <p:txBody>
            <a:bodyPr wrap="square" lIns="20250" rIns="20250" anchor="ctr">
              <a:spAutoFit/>
            </a:bodyPr>
            <a:lstStyle/>
            <a:p>
              <a:pPr defTabSz="342812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AU" sz="1200" b="1" dirty="0">
                  <a:solidFill>
                    <a:schemeClr val="accent6"/>
                  </a:solidFill>
                  <a:ea typeface="Segoe UI" panose="020B0502040204020203" pitchFamily="34" charset="0"/>
                  <a:cs typeface="Arial"/>
                </a:rPr>
                <a:t>Other Considerations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6009327" y="4585564"/>
              <a:ext cx="2829873" cy="18466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20250" rIns="202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A304B"/>
                  </a:solidFill>
                  <a:latin typeface="+mn-lt"/>
                  <a:cs typeface="Arial"/>
                </a:rPr>
                <a:t>Variant states and transition among states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A304B"/>
                  </a:solidFill>
                  <a:latin typeface="+mn-lt"/>
                  <a:cs typeface="Arial"/>
                </a:rPr>
                <a:t>Limits on </a:t>
              </a:r>
              <a:r>
                <a:rPr lang="en-US" sz="1200" dirty="0" err="1">
                  <a:solidFill>
                    <a:srgbClr val="0A304B"/>
                  </a:solidFill>
                  <a:latin typeface="+mn-lt"/>
                  <a:cs typeface="Arial"/>
                </a:rPr>
                <a:t>allocatable</a:t>
              </a:r>
              <a:r>
                <a:rPr lang="en-US" sz="1200" dirty="0">
                  <a:solidFill>
                    <a:srgbClr val="0A304B"/>
                  </a:solidFill>
                  <a:latin typeface="+mn-lt"/>
                  <a:cs typeface="Arial"/>
                </a:rPr>
                <a:t> variant labels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A304B"/>
                  </a:solidFill>
                  <a:latin typeface="+mn-lt"/>
                  <a:cs typeface="Arial"/>
                </a:rPr>
                <a:t>Other security and stability considerations (e.g., single character IDN TLDs)</a:t>
              </a:r>
              <a:endParaRPr lang="id-ID" sz="1200" dirty="0">
                <a:solidFill>
                  <a:srgbClr val="0A304B"/>
                </a:solidFill>
                <a:latin typeface="+mn-lt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75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in Scope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53D356-2FD1-6140-A601-EBDF1D172F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/>
              <a:t>Semantic validation</a:t>
            </a:r>
          </a:p>
          <a:p>
            <a:pPr lvl="1"/>
            <a:r>
              <a:rPr lang="en-US" sz="1800" dirty="0"/>
              <a:t>IDN ccTLD, Geo-Names, Brand, Community, etc.</a:t>
            </a:r>
          </a:p>
          <a:p>
            <a:r>
              <a:rPr lang="en-US" sz="1800" dirty="0"/>
              <a:t>How to process TLD applications whose script is not yet supported by the Root Zone LGR.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539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hevron 48"/>
          <p:cNvSpPr/>
          <p:nvPr/>
        </p:nvSpPr>
        <p:spPr>
          <a:xfrm>
            <a:off x="769648" y="3163866"/>
            <a:ext cx="6877939" cy="200141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Oval 1"/>
          <p:cNvSpPr/>
          <p:nvPr/>
        </p:nvSpPr>
        <p:spPr>
          <a:xfrm>
            <a:off x="1591369" y="3202775"/>
            <a:ext cx="124694" cy="124694"/>
          </a:xfrm>
          <a:prstGeom prst="ellipse">
            <a:avLst/>
          </a:prstGeom>
          <a:solidFill>
            <a:srgbClr val="1D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cs typeface="Arial"/>
            </a:endParaRPr>
          </a:p>
        </p:txBody>
      </p:sp>
      <p:sp>
        <p:nvSpPr>
          <p:cNvPr id="15" name="Oval 3"/>
          <p:cNvSpPr/>
          <p:nvPr/>
        </p:nvSpPr>
        <p:spPr>
          <a:xfrm>
            <a:off x="3732438" y="3202775"/>
            <a:ext cx="124694" cy="124694"/>
          </a:xfrm>
          <a:prstGeom prst="ellipse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cs typeface="Arial"/>
            </a:endParaRPr>
          </a:p>
        </p:txBody>
      </p:sp>
      <p:sp>
        <p:nvSpPr>
          <p:cNvPr id="16" name="Oval 4"/>
          <p:cNvSpPr/>
          <p:nvPr/>
        </p:nvSpPr>
        <p:spPr>
          <a:xfrm>
            <a:off x="4761655" y="3202775"/>
            <a:ext cx="124694" cy="124694"/>
          </a:xfrm>
          <a:prstGeom prst="ellipse">
            <a:avLst/>
          </a:prstGeom>
          <a:solidFill>
            <a:srgbClr val="DB6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cs typeface="Arial"/>
            </a:endParaRPr>
          </a:p>
        </p:txBody>
      </p:sp>
      <p:sp>
        <p:nvSpPr>
          <p:cNvPr id="33" name="Oval 5"/>
          <p:cNvSpPr/>
          <p:nvPr/>
        </p:nvSpPr>
        <p:spPr>
          <a:xfrm>
            <a:off x="5818339" y="3202775"/>
            <a:ext cx="124694" cy="124694"/>
          </a:xfrm>
          <a:prstGeom prst="ellipse">
            <a:avLst/>
          </a:prstGeom>
          <a:solidFill>
            <a:srgbClr val="0D43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cs typeface="Arial"/>
            </a:endParaRPr>
          </a:p>
        </p:txBody>
      </p:sp>
      <p:sp>
        <p:nvSpPr>
          <p:cNvPr id="17" name="Oval 6"/>
          <p:cNvSpPr/>
          <p:nvPr/>
        </p:nvSpPr>
        <p:spPr>
          <a:xfrm>
            <a:off x="6866543" y="3202775"/>
            <a:ext cx="124694" cy="124694"/>
          </a:xfrm>
          <a:prstGeom prst="ellipse">
            <a:avLst/>
          </a:prstGeom>
          <a:solidFill>
            <a:srgbClr val="17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cs typeface="Arial"/>
            </a:endParaRPr>
          </a:p>
        </p:txBody>
      </p:sp>
      <p:grpSp>
        <p:nvGrpSpPr>
          <p:cNvPr id="14" name="Group 1"/>
          <p:cNvGrpSpPr/>
          <p:nvPr/>
        </p:nvGrpSpPr>
        <p:grpSpPr>
          <a:xfrm>
            <a:off x="1181384" y="1970086"/>
            <a:ext cx="944663" cy="944663"/>
            <a:chOff x="569487" y="2043501"/>
            <a:chExt cx="1346792" cy="1346792"/>
          </a:xfrm>
        </p:grpSpPr>
        <p:sp>
          <p:nvSpPr>
            <p:cNvPr id="11" name="Teardrop 1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2599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800" y="2386020"/>
              <a:ext cx="1273358" cy="724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cs typeface="Arial"/>
                </a:rPr>
                <a:t>Mar</a:t>
              </a:r>
            </a:p>
            <a:p>
              <a:pPr algn="ctr"/>
              <a:r>
                <a:rPr lang="en-US" sz="1350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18" name="Group 2"/>
          <p:cNvGrpSpPr/>
          <p:nvPr/>
        </p:nvGrpSpPr>
        <p:grpSpPr>
          <a:xfrm>
            <a:off x="2252325" y="1996821"/>
            <a:ext cx="944663" cy="1330649"/>
            <a:chOff x="2105815" y="2043501"/>
            <a:chExt cx="1346792" cy="1897087"/>
          </a:xfrm>
        </p:grpSpPr>
        <p:sp>
          <p:nvSpPr>
            <p:cNvPr id="13" name="Oval 2"/>
            <p:cNvSpPr/>
            <p:nvPr/>
          </p:nvSpPr>
          <p:spPr>
            <a:xfrm>
              <a:off x="2690831" y="3762814"/>
              <a:ext cx="177774" cy="177774"/>
            </a:xfrm>
            <a:prstGeom prst="ellipse">
              <a:avLst/>
            </a:prstGeom>
            <a:solidFill>
              <a:srgbClr val="1B6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05815" y="2043501"/>
              <a:ext cx="1346792" cy="1346792"/>
              <a:chOff x="569487" y="2043501"/>
              <a:chExt cx="1346792" cy="1346792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4800" y="2386020"/>
                <a:ext cx="1273358" cy="724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  <a:cs typeface="Arial"/>
                  </a:rPr>
                  <a:t>Apr-Jul</a:t>
                </a:r>
              </a:p>
              <a:p>
                <a:pPr algn="ctr"/>
                <a:r>
                  <a:rPr lang="en-US" sz="1350" dirty="0">
                    <a:solidFill>
                      <a:schemeClr val="bg1"/>
                    </a:solidFill>
                    <a:cs typeface="Arial"/>
                  </a:rPr>
                  <a:t>2018</a:t>
                </a:r>
              </a:p>
            </p:txBody>
          </p:sp>
        </p:grpSp>
      </p:grpSp>
      <p:grpSp>
        <p:nvGrpSpPr>
          <p:cNvPr id="25" name="Group 3"/>
          <p:cNvGrpSpPr/>
          <p:nvPr/>
        </p:nvGrpSpPr>
        <p:grpSpPr>
          <a:xfrm>
            <a:off x="3310008" y="1970086"/>
            <a:ext cx="944663" cy="944663"/>
            <a:chOff x="569487" y="2043501"/>
            <a:chExt cx="1346792" cy="1346792"/>
          </a:xfrm>
        </p:grpSpPr>
        <p:sp>
          <p:nvSpPr>
            <p:cNvPr id="26" name="Teardrop 2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800" y="2386020"/>
              <a:ext cx="1273358" cy="724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cs typeface="Arial"/>
                </a:rPr>
                <a:t>Aug</a:t>
              </a:r>
            </a:p>
            <a:p>
              <a:pPr algn="ctr"/>
              <a:r>
                <a:rPr lang="en-US" sz="1350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29" name="Group 4"/>
          <p:cNvGrpSpPr/>
          <p:nvPr/>
        </p:nvGrpSpPr>
        <p:grpSpPr>
          <a:xfrm>
            <a:off x="4354441" y="1970086"/>
            <a:ext cx="944663" cy="944663"/>
            <a:chOff x="569487" y="2043501"/>
            <a:chExt cx="1346792" cy="1346792"/>
          </a:xfrm>
        </p:grpSpPr>
        <p:sp>
          <p:nvSpPr>
            <p:cNvPr id="31" name="Teardrop 3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800" y="2386020"/>
              <a:ext cx="1273358" cy="724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cs typeface="Arial"/>
                </a:rPr>
                <a:t>Sep</a:t>
              </a:r>
            </a:p>
            <a:p>
              <a:pPr algn="ctr"/>
              <a:r>
                <a:rPr lang="en-US" sz="1350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43" name="Group 5"/>
          <p:cNvGrpSpPr/>
          <p:nvPr/>
        </p:nvGrpSpPr>
        <p:grpSpPr>
          <a:xfrm>
            <a:off x="5398874" y="1970086"/>
            <a:ext cx="944663" cy="944663"/>
            <a:chOff x="569487" y="2043501"/>
            <a:chExt cx="1346792" cy="1346792"/>
          </a:xfrm>
        </p:grpSpPr>
        <p:sp>
          <p:nvSpPr>
            <p:cNvPr id="44" name="Teardrop 43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4800" y="2386020"/>
              <a:ext cx="1273358" cy="724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cs typeface="Arial"/>
                </a:rPr>
                <a:t>Nov</a:t>
              </a:r>
            </a:p>
            <a:p>
              <a:pPr algn="ctr"/>
              <a:r>
                <a:rPr lang="en-US" sz="1350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35" name="Group 6"/>
          <p:cNvGrpSpPr/>
          <p:nvPr/>
        </p:nvGrpSpPr>
        <p:grpSpPr>
          <a:xfrm>
            <a:off x="6456558" y="1970086"/>
            <a:ext cx="944663" cy="944663"/>
            <a:chOff x="569487" y="2043501"/>
            <a:chExt cx="1346792" cy="1346792"/>
          </a:xfrm>
        </p:grpSpPr>
        <p:sp>
          <p:nvSpPr>
            <p:cNvPr id="36" name="Teardrop 3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1768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800" y="2386020"/>
              <a:ext cx="1273358" cy="724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cs typeface="Arial"/>
                </a:rPr>
                <a:t>Dec</a:t>
              </a:r>
            </a:p>
            <a:p>
              <a:pPr algn="ctr"/>
              <a:r>
                <a:rPr lang="en-US" sz="1350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27296" y="2938385"/>
            <a:ext cx="965134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25" dirty="0">
                <a:solidFill>
                  <a:srgbClr val="154A78"/>
                </a:solidFill>
                <a:cs typeface="Arial"/>
              </a:rPr>
              <a:t>Next</a:t>
            </a:r>
          </a:p>
          <a:p>
            <a:pPr algn="ctr"/>
            <a:r>
              <a:rPr lang="en-US" sz="1725" dirty="0">
                <a:solidFill>
                  <a:srgbClr val="154A78"/>
                </a:solidFill>
                <a:cs typeface="Arial"/>
              </a:rPr>
              <a:t>Steps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1089244" y="3450078"/>
            <a:ext cx="101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Study Group</a:t>
            </a:r>
          </a:p>
          <a:p>
            <a:pPr algn="ctr"/>
            <a:r>
              <a:rPr lang="en-US" sz="1100" dirty="0">
                <a:cs typeface="Arial"/>
              </a:rPr>
              <a:t>Established</a:t>
            </a:r>
          </a:p>
        </p:txBody>
      </p:sp>
      <p:sp>
        <p:nvSpPr>
          <p:cNvPr id="39" name="TextBox 2"/>
          <p:cNvSpPr txBox="1"/>
          <p:nvPr/>
        </p:nvSpPr>
        <p:spPr>
          <a:xfrm>
            <a:off x="2152553" y="3450078"/>
            <a:ext cx="1175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Identify Scope of Work (</a:t>
            </a:r>
            <a:r>
              <a:rPr lang="en-US" sz="1100" dirty="0" err="1">
                <a:cs typeface="Arial"/>
              </a:rPr>
              <a:t>SoW</a:t>
            </a:r>
            <a:r>
              <a:rPr lang="en-US" sz="1100" dirty="0">
                <a:cs typeface="Arial"/>
              </a:rPr>
              <a:t>); Preliminary analysis</a:t>
            </a:r>
          </a:p>
        </p:txBody>
      </p:sp>
      <p:sp>
        <p:nvSpPr>
          <p:cNvPr id="40" name="TextBox 3"/>
          <p:cNvSpPr txBox="1"/>
          <p:nvPr/>
        </p:nvSpPr>
        <p:spPr>
          <a:xfrm>
            <a:off x="3286590" y="3450078"/>
            <a:ext cx="1020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Comment Period for </a:t>
            </a:r>
            <a:r>
              <a:rPr lang="en-US" sz="1100" dirty="0" err="1">
                <a:cs typeface="Arial"/>
              </a:rPr>
              <a:t>SoW</a:t>
            </a:r>
            <a:endParaRPr lang="en-US" sz="1100" dirty="0">
              <a:cs typeface="Arial"/>
            </a:endParaRPr>
          </a:p>
        </p:txBody>
      </p:sp>
      <p:sp>
        <p:nvSpPr>
          <p:cNvPr id="41" name="TextBox 4"/>
          <p:cNvSpPr txBox="1"/>
          <p:nvPr/>
        </p:nvSpPr>
        <p:spPr>
          <a:xfrm>
            <a:off x="4230557" y="3450078"/>
            <a:ext cx="1105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Began Analysis of Issues within </a:t>
            </a:r>
            <a:r>
              <a:rPr lang="en-US" sz="1100" dirty="0" err="1">
                <a:cs typeface="Arial"/>
              </a:rPr>
              <a:t>SoW</a:t>
            </a:r>
            <a:endParaRPr lang="en-US" sz="1100" dirty="0">
              <a:cs typeface="Arial"/>
            </a:endParaRPr>
          </a:p>
        </p:txBody>
      </p:sp>
      <p:sp>
        <p:nvSpPr>
          <p:cNvPr id="42" name="TextBox 5"/>
          <p:cNvSpPr txBox="1"/>
          <p:nvPr/>
        </p:nvSpPr>
        <p:spPr>
          <a:xfrm>
            <a:off x="5286633" y="3450078"/>
            <a:ext cx="11347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Draft Final Recommendations (Tentative)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46" name="TextBox 6"/>
          <p:cNvSpPr txBox="1"/>
          <p:nvPr/>
        </p:nvSpPr>
        <p:spPr>
          <a:xfrm>
            <a:off x="6299828" y="3451203"/>
            <a:ext cx="1297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Comment Period on Draft Final Recommendations (Tentative)</a:t>
            </a:r>
          </a:p>
        </p:txBody>
      </p:sp>
    </p:spTree>
    <p:extLst>
      <p:ext uri="{BB962C8B-B14F-4D97-AF65-F5344CB8AC3E}">
        <p14:creationId xmlns:p14="http://schemas.microsoft.com/office/powerpoint/2010/main" val="404374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47BDF-E1B2-8F42-B11A-912D0F7A9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792DE-5AD8-FB40-81F2-D36C7214E8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2618" y="1470214"/>
            <a:ext cx="7244319" cy="457181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https://community.icann.org/display/croscomlgrprocedure/Study+Group+on+Technical+Use+of+RZ-LGR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https://mm.icann.org/pipermail/rz-lgr-sg/</a:t>
            </a:r>
            <a:r>
              <a:rPr lang="en-US" sz="1800" dirty="0"/>
              <a:t> </a:t>
            </a:r>
          </a:p>
        </p:txBody>
      </p:sp>
      <p:pic>
        <p:nvPicPr>
          <p:cNvPr id="4" name="Picture 3" descr="0203-earth.eps">
            <a:extLst>
              <a:ext uri="{FF2B5EF4-FFF2-40B4-BE49-F238E27FC236}">
                <a16:creationId xmlns:a16="http://schemas.microsoft.com/office/drawing/2014/main" id="{475DC9BE-CC54-564C-99AF-F2606F6993B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47" y="1503331"/>
            <a:ext cx="495300" cy="504825"/>
          </a:xfrm>
          <a:prstGeom prst="rect">
            <a:avLst/>
          </a:prstGeom>
        </p:spPr>
      </p:pic>
      <p:pic>
        <p:nvPicPr>
          <p:cNvPr id="6" name="Picture 5" descr="0070-envelop.eps">
            <a:extLst>
              <a:ext uri="{FF2B5EF4-FFF2-40B4-BE49-F238E27FC236}">
                <a16:creationId xmlns:a16="http://schemas.microsoft.com/office/drawing/2014/main" id="{7609F43F-E981-1A46-9D61-D655A7AFDA3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47" y="2191846"/>
            <a:ext cx="4953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8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3BB4-6DC5-BE43-908A-EBEE2463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87671"/>
      </p:ext>
    </p:extLst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_16x9 20170601.potx" id="{6DCE996D-886D-4310-B448-1ACF06EC9706}" vid="{B8D7A136-CA80-4520-9EC3-55CACFEC00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Template_16x9 20170601 (1)</Template>
  <TotalTime>541</TotalTime>
  <Words>564</Words>
  <Application>Microsoft Macintosh PowerPoint</Application>
  <PresentationFormat>On-screen Show (4:3)</PresentationFormat>
  <Paragraphs>128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Segoe UI</vt:lpstr>
      <vt:lpstr>Arial</vt:lpstr>
      <vt:lpstr>Calibri</vt:lpstr>
      <vt:lpstr>Wingdings</vt:lpstr>
      <vt:lpstr>ICANN PPT_Arial_16x9_June 2017_potx</vt:lpstr>
      <vt:lpstr>Root Zone LGR Study Group Update</vt:lpstr>
      <vt:lpstr>Agenda</vt:lpstr>
      <vt:lpstr>Background</vt:lpstr>
      <vt:lpstr>Background – Study Group Members</vt:lpstr>
      <vt:lpstr>Scope of Work</vt:lpstr>
      <vt:lpstr>Not in Scope</vt:lpstr>
      <vt:lpstr>Status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Agenda Item</dc:title>
  <dc:creator>Sarmad Hussain</dc:creator>
  <cp:lastModifiedBy>Dennis Tan</cp:lastModifiedBy>
  <cp:revision>31</cp:revision>
  <cp:lastPrinted>2017-01-26T19:29:02Z</cp:lastPrinted>
  <dcterms:created xsi:type="dcterms:W3CDTF">2018-09-14T13:36:16Z</dcterms:created>
  <dcterms:modified xsi:type="dcterms:W3CDTF">2018-09-27T13:57:38Z</dcterms:modified>
</cp:coreProperties>
</file>