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4"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22"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919A971E-551A-49E5-9C38-3AFB39C4B37A}" type="datetimeFigureOut">
              <a:rPr lang="fr-FR" smtClean="0"/>
              <a:t>23/11/2015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715002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9A971E-551A-49E5-9C38-3AFB39C4B37A}" type="datetimeFigureOut">
              <a:rPr lang="fr-FR" smtClean="0"/>
              <a:t>23/11/2015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666863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9A971E-551A-49E5-9C38-3AFB39C4B37A}" type="datetimeFigureOut">
              <a:rPr lang="fr-FR" smtClean="0"/>
              <a:t>23/11/2015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2789321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9A971E-551A-49E5-9C38-3AFB39C4B37A}" type="datetimeFigureOut">
              <a:rPr lang="fr-FR" smtClean="0"/>
              <a:t>23/11/2015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107845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19A971E-551A-49E5-9C38-3AFB39C4B37A}" type="datetimeFigureOut">
              <a:rPr lang="fr-FR" smtClean="0"/>
              <a:t>23/11/2015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203559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19A971E-551A-49E5-9C38-3AFB39C4B37A}" type="datetimeFigureOut">
              <a:rPr lang="fr-FR" smtClean="0"/>
              <a:t>23/11/2015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73028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19A971E-551A-49E5-9C38-3AFB39C4B37A}" type="datetimeFigureOut">
              <a:rPr lang="fr-FR" smtClean="0"/>
              <a:t>23/11/2015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2221048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19A971E-551A-49E5-9C38-3AFB39C4B37A}" type="datetimeFigureOut">
              <a:rPr lang="fr-FR" smtClean="0"/>
              <a:t>23/11/2015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356900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9A971E-551A-49E5-9C38-3AFB39C4B37A}" type="datetimeFigureOut">
              <a:rPr lang="fr-FR" smtClean="0"/>
              <a:t>23/11/2015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3055857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19A971E-551A-49E5-9C38-3AFB39C4B37A}" type="datetimeFigureOut">
              <a:rPr lang="fr-FR" smtClean="0"/>
              <a:t>23/11/2015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3615855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19A971E-551A-49E5-9C38-3AFB39C4B37A}" type="datetimeFigureOut">
              <a:rPr lang="fr-FR" smtClean="0"/>
              <a:t>23/11/2015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E6B0B9-C2A5-4523-9C20-74B7277156DD}" type="slidenum">
              <a:rPr lang="fr-FR" smtClean="0"/>
              <a:t>‹N°›</a:t>
            </a:fld>
            <a:endParaRPr lang="fr-FR"/>
          </a:p>
        </p:txBody>
      </p:sp>
    </p:spTree>
    <p:extLst>
      <p:ext uri="{BB962C8B-B14F-4D97-AF65-F5344CB8AC3E}">
        <p14:creationId xmlns:p14="http://schemas.microsoft.com/office/powerpoint/2010/main" val="2636709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9A971E-551A-49E5-9C38-3AFB39C4B37A}" type="datetimeFigureOut">
              <a:rPr lang="fr-FR" smtClean="0"/>
              <a:t>23/11/2015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E6B0B9-C2A5-4523-9C20-74B7277156DD}" type="slidenum">
              <a:rPr lang="fr-FR" smtClean="0"/>
              <a:t>‹N°›</a:t>
            </a:fld>
            <a:endParaRPr lang="fr-FR"/>
          </a:p>
        </p:txBody>
      </p:sp>
    </p:spTree>
    <p:extLst>
      <p:ext uri="{BB962C8B-B14F-4D97-AF65-F5344CB8AC3E}">
        <p14:creationId xmlns:p14="http://schemas.microsoft.com/office/powerpoint/2010/main" val="1513401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ST18 </a:t>
            </a:r>
            <a:r>
              <a:rPr lang="fr-FR" dirty="0" err="1" smtClean="0"/>
              <a:t>subgroup</a:t>
            </a:r>
            <a:r>
              <a:rPr lang="fr-FR" dirty="0" smtClean="0"/>
              <a:t> report</a:t>
            </a:r>
            <a:endParaRPr lang="fr-FR" dirty="0"/>
          </a:p>
        </p:txBody>
      </p:sp>
      <p:sp>
        <p:nvSpPr>
          <p:cNvPr id="3" name="Sous-titre 2"/>
          <p:cNvSpPr>
            <a:spLocks noGrp="1"/>
          </p:cNvSpPr>
          <p:nvPr>
            <p:ph type="subTitle" idx="1"/>
          </p:nvPr>
        </p:nvSpPr>
        <p:spPr/>
        <p:txBody>
          <a:bodyPr/>
          <a:lstStyle/>
          <a:p>
            <a:r>
              <a:rPr lang="fr-FR" dirty="0" smtClean="0"/>
              <a:t>23 </a:t>
            </a:r>
            <a:r>
              <a:rPr lang="fr-FR" dirty="0" err="1" smtClean="0"/>
              <a:t>november</a:t>
            </a:r>
            <a:r>
              <a:rPr lang="fr-FR" dirty="0" smtClean="0"/>
              <a:t> 2015</a:t>
            </a:r>
            <a:endParaRPr lang="fr-FR" dirty="0"/>
          </a:p>
        </p:txBody>
      </p:sp>
    </p:spTree>
    <p:extLst>
      <p:ext uri="{BB962C8B-B14F-4D97-AF65-F5344CB8AC3E}">
        <p14:creationId xmlns:p14="http://schemas.microsoft.com/office/powerpoint/2010/main" val="286439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 18 </a:t>
            </a:r>
            <a:r>
              <a:rPr lang="fr-FR" dirty="0" err="1" smtClean="0"/>
              <a:t>subgroup</a:t>
            </a: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a:t>The ST18 subgroup, convened by the co-chairs</a:t>
            </a:r>
            <a:r>
              <a:rPr lang="en-US" dirty="0" smtClean="0"/>
              <a:t>, to</a:t>
            </a:r>
            <a:r>
              <a:rPr lang="en-US" dirty="0"/>
              <a:t>: </a:t>
            </a:r>
            <a:endParaRPr lang="fr-FR" dirty="0"/>
          </a:p>
          <a:p>
            <a:pPr lvl="1"/>
            <a:r>
              <a:rPr lang="en-US" dirty="0" smtClean="0"/>
              <a:t>Assess </a:t>
            </a:r>
            <a:r>
              <a:rPr lang="en-US" dirty="0"/>
              <a:t>existing options, areas of agreement / disagreement</a:t>
            </a:r>
            <a:endParaRPr lang="fr-FR" dirty="0"/>
          </a:p>
          <a:p>
            <a:pPr lvl="1"/>
            <a:r>
              <a:rPr lang="en-US" dirty="0" smtClean="0"/>
              <a:t>Provide </a:t>
            </a:r>
            <a:r>
              <a:rPr lang="en-US" dirty="0"/>
              <a:t>the full CCWG with </a:t>
            </a:r>
            <a:r>
              <a:rPr lang="en-US" dirty="0" smtClean="0"/>
              <a:t>brief summary </a:t>
            </a:r>
            <a:r>
              <a:rPr lang="en-US" dirty="0"/>
              <a:t>of views and options</a:t>
            </a:r>
            <a:endParaRPr lang="fr-FR" dirty="0"/>
          </a:p>
          <a:p>
            <a:pPr lvl="1"/>
            <a:r>
              <a:rPr lang="en-US" dirty="0" smtClean="0"/>
              <a:t>Report </a:t>
            </a:r>
            <a:r>
              <a:rPr lang="en-US" dirty="0"/>
              <a:t>to the CCWG so that consensus can be assessed around </a:t>
            </a:r>
            <a:r>
              <a:rPr lang="en-US" dirty="0" smtClean="0"/>
              <a:t>how to respond to ST18, which identified the risk that GAC could change its decision-making rule and thereby require ICANN board to arbitrate among sovereign </a:t>
            </a:r>
            <a:r>
              <a:rPr lang="en-US" dirty="0" smtClean="0"/>
              <a:t>governments.</a:t>
            </a:r>
            <a:endParaRPr lang="fr-FR" dirty="0"/>
          </a:p>
          <a:p>
            <a:r>
              <a:rPr lang="fr-FR" dirty="0" smtClean="0"/>
              <a:t>Meetings</a:t>
            </a:r>
          </a:p>
          <a:p>
            <a:pPr lvl="1"/>
            <a:r>
              <a:rPr lang="fr-FR" dirty="0" smtClean="0"/>
              <a:t>4 calls over 8 </a:t>
            </a:r>
            <a:r>
              <a:rPr lang="fr-FR" dirty="0" err="1" smtClean="0"/>
              <a:t>days</a:t>
            </a:r>
            <a:endParaRPr lang="fr-FR" dirty="0" smtClean="0"/>
          </a:p>
          <a:p>
            <a:pPr lvl="1"/>
            <a:r>
              <a:rPr lang="fr-FR" dirty="0" err="1" smtClean="0"/>
              <a:t>Robust</a:t>
            </a:r>
            <a:r>
              <a:rPr lang="fr-FR" dirty="0" smtClean="0"/>
              <a:t> email discussions on mailing </a:t>
            </a:r>
            <a:r>
              <a:rPr lang="fr-FR" dirty="0" err="1" smtClean="0"/>
              <a:t>list</a:t>
            </a:r>
            <a:endParaRPr lang="fr-FR" dirty="0" smtClean="0"/>
          </a:p>
          <a:p>
            <a:pPr lvl="1"/>
            <a:r>
              <a:rPr lang="fr-FR" dirty="0" smtClean="0"/>
              <a:t>Efforts </a:t>
            </a:r>
            <a:r>
              <a:rPr lang="fr-FR" dirty="0" err="1" smtClean="0"/>
              <a:t>from</a:t>
            </a:r>
            <a:r>
              <a:rPr lang="fr-FR" dirty="0" smtClean="0"/>
              <a:t> </a:t>
            </a:r>
            <a:r>
              <a:rPr lang="fr-FR" dirty="0" err="1" smtClean="0"/>
              <a:t>many</a:t>
            </a:r>
            <a:r>
              <a:rPr lang="fr-FR" dirty="0" smtClean="0"/>
              <a:t> in the group, </a:t>
            </a:r>
            <a:r>
              <a:rPr lang="fr-FR" dirty="0" err="1" smtClean="0"/>
              <a:t>including</a:t>
            </a:r>
            <a:r>
              <a:rPr lang="fr-FR" dirty="0" smtClean="0"/>
              <a:t> </a:t>
            </a:r>
            <a:r>
              <a:rPr lang="fr-FR" dirty="0" err="1" smtClean="0"/>
              <a:t>many</a:t>
            </a:r>
            <a:r>
              <a:rPr lang="fr-FR" dirty="0" smtClean="0"/>
              <a:t> GAC </a:t>
            </a:r>
            <a:r>
              <a:rPr lang="fr-FR" dirty="0" err="1" smtClean="0"/>
              <a:t>members</a:t>
            </a:r>
            <a:r>
              <a:rPr lang="fr-FR" dirty="0" smtClean="0"/>
              <a:t>, to </a:t>
            </a:r>
            <a:r>
              <a:rPr lang="fr-FR" dirty="0" err="1" smtClean="0"/>
              <a:t>provide</a:t>
            </a:r>
            <a:r>
              <a:rPr lang="fr-FR" dirty="0" smtClean="0"/>
              <a:t> constructive compromise </a:t>
            </a:r>
            <a:r>
              <a:rPr lang="fr-FR" dirty="0" err="1" smtClean="0"/>
              <a:t>proposals</a:t>
            </a:r>
            <a:endParaRPr lang="fr-FR" dirty="0" smtClean="0"/>
          </a:p>
        </p:txBody>
      </p:sp>
    </p:spTree>
    <p:extLst>
      <p:ext uri="{BB962C8B-B14F-4D97-AF65-F5344CB8AC3E}">
        <p14:creationId xmlns:p14="http://schemas.microsoft.com/office/powerpoint/2010/main" val="654545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CCWG 2</a:t>
            </a:r>
            <a:r>
              <a:rPr lang="fr-FR" baseline="30000" dirty="0" smtClean="0"/>
              <a:t>nd</a:t>
            </a:r>
            <a:r>
              <a:rPr lang="fr-FR" dirty="0" smtClean="0"/>
              <a:t> report </a:t>
            </a:r>
            <a:r>
              <a:rPr lang="fr-FR" dirty="0" err="1" smtClean="0"/>
              <a:t>proposal</a:t>
            </a:r>
            <a:endParaRPr lang="fr-FR" dirty="0"/>
          </a:p>
        </p:txBody>
      </p:sp>
      <p:sp>
        <p:nvSpPr>
          <p:cNvPr id="3" name="Espace réservé du contenu 2"/>
          <p:cNvSpPr>
            <a:spLocks noGrp="1"/>
          </p:cNvSpPr>
          <p:nvPr>
            <p:ph idx="1"/>
          </p:nvPr>
        </p:nvSpPr>
        <p:spPr/>
        <p:txBody>
          <a:bodyPr>
            <a:normAutofit fontScale="40000" lnSpcReduction="20000"/>
          </a:bodyPr>
          <a:lstStyle/>
          <a:p>
            <a:pPr marL="0" indent="0">
              <a:lnSpc>
                <a:spcPct val="120000"/>
              </a:lnSpc>
              <a:buNone/>
            </a:pPr>
            <a:r>
              <a:rPr lang="en-US" sz="3800" dirty="0"/>
              <a:t>ICANN BYLAWS</a:t>
            </a:r>
            <a:endParaRPr lang="fr-FR" sz="3800" dirty="0"/>
          </a:p>
          <a:p>
            <a:pPr marL="0" indent="0">
              <a:lnSpc>
                <a:spcPct val="120000"/>
              </a:lnSpc>
              <a:buNone/>
            </a:pPr>
            <a:r>
              <a:rPr lang="en-US" sz="3800" dirty="0"/>
              <a:t>Article XI Advisory Committees</a:t>
            </a:r>
            <a:endParaRPr lang="fr-FR" sz="3800" dirty="0"/>
          </a:p>
          <a:p>
            <a:pPr marL="0" indent="0">
              <a:lnSpc>
                <a:spcPct val="120000"/>
              </a:lnSpc>
              <a:buNone/>
            </a:pPr>
            <a:r>
              <a:rPr lang="en-US" sz="3800" dirty="0"/>
              <a:t>Section 2, Item 1. </a:t>
            </a:r>
            <a:r>
              <a:rPr lang="en-US" sz="3800" dirty="0" smtClean="0"/>
              <a:t>referring to the GAC</a:t>
            </a:r>
            <a:endParaRPr lang="fr-FR" sz="3800" dirty="0"/>
          </a:p>
          <a:p>
            <a:pPr marL="0" indent="0">
              <a:lnSpc>
                <a:spcPct val="120000"/>
              </a:lnSpc>
              <a:buNone/>
            </a:pPr>
            <a:r>
              <a:rPr lang="en-US" sz="3800" dirty="0" smtClean="0"/>
              <a:t>j. </a:t>
            </a:r>
            <a:r>
              <a:rPr lang="en-US" sz="3800" dirty="0"/>
              <a:t>The advice of the Governmental Advisory Committee on public policy matters shall be duly taken into account, both in the formulation and adoption of policies. In the event that the ICANN </a:t>
            </a:r>
            <a:r>
              <a:rPr lang="en-US" sz="3800" dirty="0" smtClean="0"/>
              <a:t>Board determines to take an action that is not consistent with </a:t>
            </a:r>
            <a:r>
              <a:rPr lang="en-US" sz="3800" dirty="0"/>
              <a:t>the Governmental Advisory Committee advice, it shall so inform the Committee and state the reasons why it decided not to follow that advice. </a:t>
            </a:r>
            <a:r>
              <a:rPr lang="en-US" sz="3800" b="1" u="sng" dirty="0"/>
              <a:t>With </a:t>
            </a:r>
            <a:r>
              <a:rPr lang="en-US" sz="3800" b="1" u="sng" dirty="0" smtClean="0"/>
              <a:t>respect </a:t>
            </a:r>
            <a:r>
              <a:rPr lang="en-US" sz="3800" b="1" u="sng" dirty="0"/>
              <a:t>to Governmental Advisory Committee advice that is supported by consensus</a:t>
            </a:r>
            <a:r>
              <a:rPr lang="en-US" sz="3800" dirty="0"/>
              <a:t>, the Governmental Advisory Committee and the ICANN Board will then try, in good faith and in a timely and efficient manner, to find a mutually acceptable solution. </a:t>
            </a:r>
            <a:endParaRPr lang="fr-FR" sz="3800" dirty="0"/>
          </a:p>
          <a:p>
            <a:pPr>
              <a:lnSpc>
                <a:spcPct val="120000"/>
              </a:lnSpc>
            </a:pPr>
            <a:endParaRPr lang="en-US" dirty="0" smtClean="0"/>
          </a:p>
          <a:p>
            <a:pPr marL="0" indent="0">
              <a:lnSpc>
                <a:spcPct val="120000"/>
              </a:lnSpc>
              <a:buNone/>
            </a:pPr>
            <a:r>
              <a:rPr lang="en-US" dirty="0" smtClean="0"/>
              <a:t>Explanation </a:t>
            </a:r>
            <a:r>
              <a:rPr lang="en-US" dirty="0"/>
              <a:t>in 2</a:t>
            </a:r>
            <a:r>
              <a:rPr lang="en-US" baseline="30000" dirty="0"/>
              <a:t>nd</a:t>
            </a:r>
            <a:r>
              <a:rPr lang="en-US" dirty="0"/>
              <a:t> draft proposal: </a:t>
            </a:r>
            <a:endParaRPr lang="fr-FR" dirty="0"/>
          </a:p>
          <a:p>
            <a:pPr marL="400050" lvl="1" indent="0">
              <a:lnSpc>
                <a:spcPct val="120000"/>
              </a:lnSpc>
              <a:buNone/>
            </a:pPr>
            <a:r>
              <a:rPr lang="en-US" sz="3400" dirty="0"/>
              <a:t>The GAC currently uses the following consensus rule for its decisions: “consensus is understood to mean the practice of adopting decisions by general agreement in the absence of any formal objection.” The proposed bylaws change above recognizes that GAC may, at its discretion, amend its Operating Principle 47 regarding “Provision of Advice to the ICANN Board.”</a:t>
            </a:r>
            <a:endParaRPr lang="fr-FR" sz="3400" dirty="0"/>
          </a:p>
          <a:p>
            <a:pPr>
              <a:lnSpc>
                <a:spcPct val="120000"/>
              </a:lnSpc>
            </a:pPr>
            <a:endParaRPr lang="fr-FR" dirty="0"/>
          </a:p>
        </p:txBody>
      </p:sp>
    </p:spTree>
    <p:extLst>
      <p:ext uri="{BB962C8B-B14F-4D97-AF65-F5344CB8AC3E}">
        <p14:creationId xmlns:p14="http://schemas.microsoft.com/office/powerpoint/2010/main" val="1152447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lstStyle/>
          <a:p>
            <a:r>
              <a:rPr lang="fr-FR" dirty="0" err="1" smtClean="0"/>
              <a:t>Considerations</a:t>
            </a:r>
            <a:endParaRPr lang="fr-FR" dirty="0"/>
          </a:p>
        </p:txBody>
      </p:sp>
      <p:sp>
        <p:nvSpPr>
          <p:cNvPr id="3" name="Espace réservé du contenu 2"/>
          <p:cNvSpPr>
            <a:spLocks noGrp="1"/>
          </p:cNvSpPr>
          <p:nvPr>
            <p:ph idx="1"/>
          </p:nvPr>
        </p:nvSpPr>
        <p:spPr>
          <a:xfrm>
            <a:off x="457200" y="1268760"/>
            <a:ext cx="8229600" cy="4857403"/>
          </a:xfrm>
        </p:spPr>
        <p:txBody>
          <a:bodyPr>
            <a:normAutofit/>
          </a:bodyPr>
          <a:lstStyle/>
          <a:p>
            <a:endParaRPr lang="fr-FR" sz="1600" dirty="0" smtClean="0"/>
          </a:p>
          <a:p>
            <a:r>
              <a:rPr lang="fr-FR" sz="1600" dirty="0" smtClean="0"/>
              <a:t>Stress test 18 </a:t>
            </a:r>
            <a:r>
              <a:rPr lang="fr-FR" sz="1600" dirty="0" err="1" smtClean="0"/>
              <a:t>concern</a:t>
            </a:r>
            <a:r>
              <a:rPr lang="fr-FR" sz="1600" dirty="0" smtClean="0"/>
              <a:t> </a:t>
            </a:r>
            <a:r>
              <a:rPr lang="fr-FR" sz="1600" dirty="0" err="1" smtClean="0"/>
              <a:t>is</a:t>
            </a:r>
            <a:r>
              <a:rPr lang="fr-FR" sz="1600" dirty="0" smtClean="0"/>
              <a:t> </a:t>
            </a:r>
            <a:r>
              <a:rPr lang="fr-FR" sz="1600" dirty="0" err="1" smtClean="0"/>
              <a:t>that</a:t>
            </a:r>
            <a:r>
              <a:rPr lang="fr-FR" sz="1600" dirty="0" smtClean="0"/>
              <a:t> GAC </a:t>
            </a:r>
            <a:r>
              <a:rPr lang="fr-FR" sz="1600" dirty="0" err="1" smtClean="0"/>
              <a:t>could</a:t>
            </a:r>
            <a:r>
              <a:rPr lang="fr-FR" sz="1600" dirty="0" smtClean="0"/>
              <a:t> change </a:t>
            </a:r>
            <a:r>
              <a:rPr lang="fr-FR" sz="1600" dirty="0"/>
              <a:t>OP47, </a:t>
            </a:r>
            <a:r>
              <a:rPr lang="fr-FR" sz="1600" dirty="0" err="1"/>
              <a:t>which</a:t>
            </a:r>
            <a:r>
              <a:rPr lang="fr-FR" sz="1600" dirty="0"/>
              <a:t> </a:t>
            </a:r>
            <a:r>
              <a:rPr lang="fr-FR" sz="1600" dirty="0" err="1" smtClean="0"/>
              <a:t>could</a:t>
            </a:r>
            <a:r>
              <a:rPr lang="fr-FR" sz="1600" dirty="0" smtClean="0"/>
              <a:t> </a:t>
            </a:r>
            <a:r>
              <a:rPr lang="fr-FR" sz="1600" dirty="0" err="1" smtClean="0"/>
              <a:t>require</a:t>
            </a:r>
            <a:r>
              <a:rPr lang="fr-FR" sz="1600" dirty="0" smtClean="0"/>
              <a:t> the ICANN </a:t>
            </a:r>
            <a:r>
              <a:rPr lang="fr-FR" sz="1600" dirty="0" err="1"/>
              <a:t>board</a:t>
            </a:r>
            <a:r>
              <a:rPr lang="fr-FR" sz="1600" dirty="0"/>
              <a:t> to </a:t>
            </a:r>
            <a:r>
              <a:rPr lang="fr-FR" sz="1600" dirty="0" err="1"/>
              <a:t>arbitrate</a:t>
            </a:r>
            <a:r>
              <a:rPr lang="fr-FR" sz="1600" dirty="0"/>
              <a:t> </a:t>
            </a:r>
            <a:r>
              <a:rPr lang="fr-FR" sz="1600" dirty="0" err="1"/>
              <a:t>among</a:t>
            </a:r>
            <a:r>
              <a:rPr lang="fr-FR" sz="1600" dirty="0"/>
              <a:t> </a:t>
            </a:r>
            <a:r>
              <a:rPr lang="fr-FR" sz="1600" dirty="0" err="1"/>
              <a:t>sovereign</a:t>
            </a:r>
            <a:r>
              <a:rPr lang="fr-FR" sz="1600" dirty="0"/>
              <a:t> </a:t>
            </a:r>
            <a:r>
              <a:rPr lang="fr-FR" sz="1600" dirty="0" err="1" smtClean="0"/>
              <a:t>governments</a:t>
            </a:r>
            <a:r>
              <a:rPr lang="fr-FR" sz="1600" dirty="0" smtClean="0"/>
              <a:t>.</a:t>
            </a:r>
            <a:endParaRPr lang="fr-FR" sz="1600" dirty="0" smtClean="0"/>
          </a:p>
          <a:p>
            <a:endParaRPr lang="fr-FR" sz="1600" dirty="0" smtClean="0"/>
          </a:p>
          <a:p>
            <a:r>
              <a:rPr lang="fr-FR" sz="1600" dirty="0" err="1" smtClean="0"/>
              <a:t>Agreed-upon</a:t>
            </a:r>
            <a:r>
              <a:rPr lang="fr-FR" sz="1600" dirty="0" smtClean="0"/>
              <a:t> </a:t>
            </a:r>
            <a:r>
              <a:rPr lang="fr-FR" sz="1600" dirty="0" err="1" smtClean="0"/>
              <a:t>considerations</a:t>
            </a:r>
            <a:endParaRPr lang="fr-FR" sz="1600" dirty="0" smtClean="0"/>
          </a:p>
          <a:p>
            <a:pPr lvl="1"/>
            <a:r>
              <a:rPr lang="en-US" sz="1600" dirty="0" smtClean="0"/>
              <a:t>the </a:t>
            </a:r>
            <a:r>
              <a:rPr lang="en-US" sz="1600" dirty="0"/>
              <a:t>GAC </a:t>
            </a:r>
            <a:r>
              <a:rPr lang="en-US" sz="1600" dirty="0" smtClean="0"/>
              <a:t>may define </a:t>
            </a:r>
            <a:r>
              <a:rPr lang="en-US" sz="1600" dirty="0"/>
              <a:t>its own rules</a:t>
            </a:r>
            <a:endParaRPr lang="fr-FR" sz="1600" dirty="0"/>
          </a:p>
          <a:p>
            <a:pPr lvl="1"/>
            <a:r>
              <a:rPr lang="en-US" sz="1600" dirty="0" smtClean="0"/>
              <a:t>working </a:t>
            </a:r>
            <a:r>
              <a:rPr lang="en-US" sz="1600" dirty="0"/>
              <a:t>by consensus within the GAC</a:t>
            </a:r>
            <a:endParaRPr lang="fr-FR" sz="1600" dirty="0"/>
          </a:p>
          <a:p>
            <a:pPr lvl="1"/>
            <a:r>
              <a:rPr lang="en-US" sz="1600" dirty="0" smtClean="0"/>
              <a:t>Not </a:t>
            </a:r>
            <a:r>
              <a:rPr lang="en-US" sz="1600" dirty="0"/>
              <a:t>working on the basis of simple majority for GAC Advice</a:t>
            </a:r>
            <a:endParaRPr lang="fr-FR" sz="1600" dirty="0"/>
          </a:p>
          <a:p>
            <a:pPr lvl="1"/>
            <a:r>
              <a:rPr lang="en-US" sz="1600" dirty="0" smtClean="0"/>
              <a:t>the Board has the ability to disagree with GAC advice, after trying to find a mutually acceptable solution </a:t>
            </a:r>
            <a:endParaRPr lang="fr-FR" sz="1600" dirty="0" smtClean="0"/>
          </a:p>
          <a:p>
            <a:pPr lvl="1"/>
            <a:r>
              <a:rPr lang="en-US" sz="1600" dirty="0" smtClean="0"/>
              <a:t>GAC </a:t>
            </a:r>
            <a:r>
              <a:rPr lang="en-US" sz="1600" dirty="0"/>
              <a:t>advice needs </a:t>
            </a:r>
            <a:r>
              <a:rPr lang="en-US" sz="1600" dirty="0" smtClean="0"/>
              <a:t>to provide clear direction and to </a:t>
            </a:r>
            <a:r>
              <a:rPr lang="en-US" sz="1600" dirty="0"/>
              <a:t>provide </a:t>
            </a:r>
            <a:r>
              <a:rPr lang="en-US" sz="1600" dirty="0" smtClean="0"/>
              <a:t>rationale (=&gt; </a:t>
            </a:r>
            <a:r>
              <a:rPr lang="en-US" sz="1600" b="1" dirty="0" smtClean="0"/>
              <a:t>will be included in the general advisory committee section</a:t>
            </a:r>
            <a:r>
              <a:rPr lang="en-US" sz="1600" dirty="0" smtClean="0"/>
              <a:t>)</a:t>
            </a:r>
            <a:endParaRPr lang="fr-FR" sz="1600" dirty="0"/>
          </a:p>
          <a:p>
            <a:endParaRPr lang="fr-FR" sz="1600" dirty="0"/>
          </a:p>
          <a:p>
            <a:r>
              <a:rPr lang="fr-FR" sz="1600" dirty="0" err="1" smtClean="0"/>
              <a:t>Discussed</a:t>
            </a:r>
            <a:r>
              <a:rPr lang="fr-FR" sz="1600" dirty="0" smtClean="0"/>
              <a:t> in ST18 </a:t>
            </a:r>
            <a:r>
              <a:rPr lang="fr-FR" sz="1600" dirty="0" err="1" smtClean="0"/>
              <a:t>subgroup</a:t>
            </a:r>
            <a:endParaRPr lang="fr-FR" sz="1600" dirty="0" smtClean="0"/>
          </a:p>
          <a:p>
            <a:pPr lvl="1"/>
            <a:r>
              <a:rPr lang="fr-FR" sz="1600" dirty="0" smtClean="0"/>
              <a:t>GAC Dublin input (</a:t>
            </a:r>
            <a:r>
              <a:rPr lang="fr-FR" sz="1600" dirty="0" err="1" smtClean="0"/>
              <a:t>includes</a:t>
            </a:r>
            <a:r>
              <a:rPr lang="fr-FR" sz="1600" dirty="0" smtClean="0"/>
              <a:t> </a:t>
            </a:r>
            <a:r>
              <a:rPr lang="fr-FR" sz="1600" dirty="0" err="1" smtClean="0"/>
              <a:t>several</a:t>
            </a:r>
            <a:r>
              <a:rPr lang="fr-FR" sz="1600" dirty="0" smtClean="0"/>
              <a:t> </a:t>
            </a:r>
            <a:r>
              <a:rPr lang="fr-FR" sz="1600" dirty="0" err="1" smtClean="0"/>
              <a:t>considerations</a:t>
            </a:r>
            <a:r>
              <a:rPr lang="fr-FR" sz="1600" dirty="0" smtClean="0"/>
              <a:t> </a:t>
            </a:r>
            <a:r>
              <a:rPr lang="fr-FR" sz="1600" dirty="0" err="1" smtClean="0"/>
              <a:t>from</a:t>
            </a:r>
            <a:r>
              <a:rPr lang="fr-FR" sz="1600" dirty="0" smtClean="0"/>
              <a:t> </a:t>
            </a:r>
            <a:r>
              <a:rPr lang="fr-FR" sz="1600" dirty="0" err="1" smtClean="0"/>
              <a:t>above</a:t>
            </a:r>
            <a:r>
              <a:rPr lang="fr-FR" sz="1600" dirty="0" smtClean="0"/>
              <a:t>, plus a 2/3 </a:t>
            </a:r>
            <a:r>
              <a:rPr lang="fr-FR" sz="1600" dirty="0" err="1" smtClean="0"/>
              <a:t>threshold</a:t>
            </a:r>
            <a:r>
              <a:rPr lang="fr-FR" sz="1600" dirty="0" smtClean="0"/>
              <a:t> for </a:t>
            </a:r>
            <a:r>
              <a:rPr lang="fr-FR" sz="1600" dirty="0" err="1" smtClean="0"/>
              <a:t>Board</a:t>
            </a:r>
            <a:r>
              <a:rPr lang="fr-FR" sz="1600" dirty="0" smtClean="0"/>
              <a:t> to </a:t>
            </a:r>
            <a:r>
              <a:rPr lang="fr-FR" sz="1600" dirty="0" err="1" smtClean="0"/>
              <a:t>reject</a:t>
            </a:r>
            <a:r>
              <a:rPr lang="fr-FR" sz="1600" dirty="0" smtClean="0"/>
              <a:t> GAC </a:t>
            </a:r>
            <a:r>
              <a:rPr lang="fr-FR" sz="1600" dirty="0" err="1" smtClean="0"/>
              <a:t>advice</a:t>
            </a:r>
            <a:r>
              <a:rPr lang="fr-FR" sz="1600" dirty="0" smtClean="0"/>
              <a:t>)</a:t>
            </a:r>
          </a:p>
          <a:p>
            <a:pPr lvl="1"/>
            <a:r>
              <a:rPr lang="fr-FR" sz="1600" dirty="0" smtClean="0"/>
              <a:t>Suggestions to </a:t>
            </a:r>
            <a:r>
              <a:rPr lang="fr-FR" sz="1600" dirty="0" err="1" smtClean="0"/>
              <a:t>avoid</a:t>
            </a:r>
            <a:r>
              <a:rPr lang="fr-FR" sz="1600" dirty="0" smtClean="0"/>
              <a:t> </a:t>
            </a:r>
            <a:r>
              <a:rPr lang="fr-FR" sz="1600" dirty="0" err="1" smtClean="0"/>
              <a:t>having</a:t>
            </a:r>
            <a:r>
              <a:rPr lang="fr-FR" sz="1600" dirty="0" smtClean="0"/>
              <a:t> GAC </a:t>
            </a:r>
            <a:r>
              <a:rPr lang="fr-FR" sz="1600" dirty="0" err="1" smtClean="0"/>
              <a:t>advice</a:t>
            </a:r>
            <a:r>
              <a:rPr lang="fr-FR" sz="1600" dirty="0" smtClean="0"/>
              <a:t> </a:t>
            </a:r>
            <a:r>
              <a:rPr lang="fr-FR" sz="1600" dirty="0" err="1" smtClean="0"/>
              <a:t>create</a:t>
            </a:r>
            <a:r>
              <a:rPr lang="fr-FR" sz="1600" dirty="0" smtClean="0"/>
              <a:t> new </a:t>
            </a:r>
            <a:r>
              <a:rPr lang="fr-FR" sz="1600" dirty="0" err="1" smtClean="0"/>
              <a:t>policy</a:t>
            </a:r>
            <a:endParaRPr lang="fr-FR" sz="1600" dirty="0"/>
          </a:p>
        </p:txBody>
      </p:sp>
    </p:spTree>
    <p:extLst>
      <p:ext uri="{BB962C8B-B14F-4D97-AF65-F5344CB8AC3E}">
        <p14:creationId xmlns:p14="http://schemas.microsoft.com/office/powerpoint/2010/main" val="1063896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Options for CCWG </a:t>
            </a:r>
            <a:r>
              <a:rPr lang="fr-FR" dirty="0" err="1" smtClean="0"/>
              <a:t>consideration</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371509928"/>
              </p:ext>
            </p:extLst>
          </p:nvPr>
        </p:nvGraphicFramePr>
        <p:xfrm>
          <a:off x="395536" y="1196752"/>
          <a:ext cx="8229600" cy="5156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fr-FR" sz="1800" b="1" kern="1200" dirty="0" err="1" smtClean="0">
                          <a:solidFill>
                            <a:schemeClr val="lt1"/>
                          </a:solidFill>
                          <a:latin typeface="+mn-lt"/>
                          <a:ea typeface="+mn-ea"/>
                          <a:cs typeface="+mn-cs"/>
                        </a:rPr>
                        <a:t>European</a:t>
                      </a:r>
                      <a:r>
                        <a:rPr lang="fr-FR" sz="1800" b="1" kern="1200" dirty="0" smtClean="0">
                          <a:solidFill>
                            <a:schemeClr val="lt1"/>
                          </a:solidFill>
                          <a:latin typeface="+mn-lt"/>
                          <a:ea typeface="+mn-ea"/>
                          <a:cs typeface="+mn-cs"/>
                        </a:rPr>
                        <a:t> GAC </a:t>
                      </a:r>
                      <a:r>
                        <a:rPr lang="fr-FR" sz="1800" b="1" kern="1200" dirty="0" err="1" smtClean="0">
                          <a:solidFill>
                            <a:schemeClr val="lt1"/>
                          </a:solidFill>
                          <a:latin typeface="+mn-lt"/>
                          <a:ea typeface="+mn-ea"/>
                          <a:cs typeface="+mn-cs"/>
                        </a:rPr>
                        <a:t>members</a:t>
                      </a:r>
                      <a:r>
                        <a:rPr lang="fr-FR" sz="1800" b="1" kern="1200" dirty="0" smtClean="0">
                          <a:solidFill>
                            <a:schemeClr val="lt1"/>
                          </a:solidFill>
                          <a:latin typeface="+mn-lt"/>
                          <a:ea typeface="+mn-ea"/>
                          <a:cs typeface="+mn-cs"/>
                        </a:rPr>
                        <a:t> </a:t>
                      </a:r>
                      <a:r>
                        <a:rPr lang="fr-FR" sz="1800" b="1" kern="1200" dirty="0" err="1" smtClean="0">
                          <a:solidFill>
                            <a:schemeClr val="lt1"/>
                          </a:solidFill>
                          <a:latin typeface="+mn-lt"/>
                          <a:ea typeface="+mn-ea"/>
                          <a:cs typeface="+mn-cs"/>
                        </a:rPr>
                        <a:t>proposal</a:t>
                      </a:r>
                      <a:endParaRPr lang="fr-FR" sz="1800" b="1" kern="1200" dirty="0">
                        <a:solidFill>
                          <a:schemeClr val="lt1"/>
                        </a:solidFill>
                        <a:latin typeface="+mn-lt"/>
                        <a:ea typeface="+mn-ea"/>
                        <a:cs typeface="+mn-cs"/>
                      </a:endParaRPr>
                    </a:p>
                  </a:txBody>
                  <a:tcPr/>
                </a:tc>
                <a:tc>
                  <a:txBody>
                    <a:bodyPr/>
                    <a:lstStyle/>
                    <a:p>
                      <a:r>
                        <a:rPr lang="fr-FR" dirty="0" smtClean="0"/>
                        <a:t>Compromise  </a:t>
                      </a:r>
                      <a:r>
                        <a:rPr lang="fr-FR" dirty="0" err="1" smtClean="0"/>
                        <a:t>proposal</a:t>
                      </a:r>
                      <a:endParaRPr lang="fr-FR" dirty="0"/>
                    </a:p>
                  </a:txBody>
                  <a:tcPr/>
                </a:tc>
              </a:tr>
              <a:tr h="370840">
                <a:tc>
                  <a:txBody>
                    <a:bodyPr/>
                    <a:lstStyle/>
                    <a:p>
                      <a:r>
                        <a:rPr lang="en-US" sz="1400" dirty="0" smtClean="0"/>
                        <a:t>j. The advice of the Governmental Advisory Committee on public policy matters shall be duly taken into account, both in the formulation and adoption of policies. </a:t>
                      </a:r>
                    </a:p>
                    <a:p>
                      <a:r>
                        <a:rPr lang="en-US" sz="1400" dirty="0" smtClean="0"/>
                        <a:t>In the event that the ICANN Board determines to take an action that is not consistent with the Governmental Advisory Committee advice, it shall so inform the Committee and state the reasons why it decided not to follow that advice. </a:t>
                      </a:r>
                    </a:p>
                    <a:p>
                      <a:r>
                        <a:rPr lang="en-US" sz="1400" dirty="0" smtClean="0"/>
                        <a:t>Any GAC advice approved by </a:t>
                      </a:r>
                      <a:r>
                        <a:rPr lang="en-US" sz="1400" b="1" u="sng" dirty="0" smtClean="0"/>
                        <a:t>a full GAC consensus, understood to mean the practice of adopting decisions by general agreement in the absence of any formal objection, may only be rejected by a vote of two-thirds (2/3) of the Board. </a:t>
                      </a:r>
                    </a:p>
                    <a:p>
                      <a:r>
                        <a:rPr lang="en-US" sz="1400" b="1" u="sng" dirty="0" smtClean="0"/>
                        <a:t>Any advice approved by the GAC by consensus with objections only from a very small minority of GAC members, may be rejected by a majority vote of the Board. </a:t>
                      </a:r>
                    </a:p>
                    <a:p>
                      <a:r>
                        <a:rPr lang="en-US" sz="1400" b="1" u="sng" dirty="0" smtClean="0"/>
                        <a:t>In both instances</a:t>
                      </a:r>
                      <a:r>
                        <a:rPr lang="en-US" sz="1400" dirty="0" smtClean="0"/>
                        <a:t>, the Governmental Advisory Committee and the ICANN Board will try, in good faith and in a timely and efficient manner, to find a mutually acceptable solution.</a:t>
                      </a:r>
                    </a:p>
                  </a:txBody>
                  <a:tcPr/>
                </a:tc>
                <a:tc>
                  <a:txBody>
                    <a:bodyPr/>
                    <a:lstStyle/>
                    <a:p>
                      <a:r>
                        <a:rPr lang="en-US" sz="1400" dirty="0" smtClean="0"/>
                        <a:t>j. The advice of the Governmental Advisory Committee on public policy matters shall be duly taken into account, both in the formulation and adoption of policies.</a:t>
                      </a:r>
                      <a:br>
                        <a:rPr lang="en-US" sz="1400" dirty="0" smtClean="0"/>
                      </a:br>
                      <a:r>
                        <a:rPr lang="en-US" sz="1400" dirty="0" smtClean="0"/>
                        <a:t>In the event that the ICANN Board determines to take an action that is not consistent with the Governmental Advisory Committee advice, it shall so inform the Committee and state the reasons why it decided not to follow that advice.</a:t>
                      </a:r>
                      <a:br>
                        <a:rPr lang="en-US" sz="1400" dirty="0" smtClean="0"/>
                      </a:br>
                      <a:r>
                        <a:rPr lang="en-US" sz="1400" dirty="0" smtClean="0"/>
                        <a:t>Governmental Advisory Committee advice </a:t>
                      </a:r>
                      <a:r>
                        <a:rPr lang="en-US" sz="1400" b="1" u="sng" dirty="0" smtClean="0"/>
                        <a:t>which enjoys broad support of Governmental Advisory Committee members in the absence of significant objection </a:t>
                      </a:r>
                      <a:r>
                        <a:rPr lang="en-US" sz="1400" dirty="0" smtClean="0"/>
                        <a:t>may be rejected by a majority vote of the Board.</a:t>
                      </a:r>
                      <a:br>
                        <a:rPr lang="en-US" sz="1400" dirty="0" smtClean="0"/>
                      </a:br>
                      <a:r>
                        <a:rPr lang="en-US" sz="1400" dirty="0" smtClean="0"/>
                        <a:t>In this case, the Governmental Advisory Committee and the ICANN Board will try, in good faith and in a timely and efficient manner, to find a mutually acceptable solution.</a:t>
                      </a:r>
                    </a:p>
                    <a:p>
                      <a:endParaRPr lang="fr-FR" sz="1400" dirty="0"/>
                    </a:p>
                  </a:txBody>
                  <a:tcPr/>
                </a:tc>
              </a:tr>
            </a:tbl>
          </a:graphicData>
        </a:graphic>
      </p:graphicFrame>
    </p:spTree>
    <p:extLst>
      <p:ext uri="{BB962C8B-B14F-4D97-AF65-F5344CB8AC3E}">
        <p14:creationId xmlns:p14="http://schemas.microsoft.com/office/powerpoint/2010/main" val="1185498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 chair </a:t>
            </a:r>
            <a:r>
              <a:rPr lang="fr-FR" dirty="0" err="1" smtClean="0"/>
              <a:t>view</a:t>
            </a:r>
            <a:endParaRPr lang="fr-FR" dirty="0"/>
          </a:p>
        </p:txBody>
      </p:sp>
      <p:sp>
        <p:nvSpPr>
          <p:cNvPr id="3" name="Espace réservé du contenu 2"/>
          <p:cNvSpPr>
            <a:spLocks noGrp="1"/>
          </p:cNvSpPr>
          <p:nvPr>
            <p:ph idx="1"/>
          </p:nvPr>
        </p:nvSpPr>
        <p:spPr>
          <a:xfrm>
            <a:off x="457200" y="1600200"/>
            <a:ext cx="8229600" cy="4781128"/>
          </a:xfrm>
        </p:spPr>
        <p:txBody>
          <a:bodyPr>
            <a:normAutofit fontScale="85000" lnSpcReduction="20000"/>
          </a:bodyPr>
          <a:lstStyle/>
          <a:p>
            <a:r>
              <a:rPr lang="fr-FR" dirty="0" err="1" smtClean="0"/>
              <a:t>Both</a:t>
            </a:r>
            <a:r>
              <a:rPr lang="fr-FR" dirty="0" smtClean="0"/>
              <a:t> options </a:t>
            </a:r>
            <a:r>
              <a:rPr lang="fr-FR" dirty="0" err="1" smtClean="0"/>
              <a:t>provide</a:t>
            </a:r>
            <a:r>
              <a:rPr lang="fr-FR" dirty="0" smtClean="0"/>
              <a:t> a balance </a:t>
            </a:r>
            <a:r>
              <a:rPr lang="fr-FR" dirty="0" err="1" smtClean="0"/>
              <a:t>between</a:t>
            </a:r>
            <a:r>
              <a:rPr lang="fr-FR" dirty="0" smtClean="0"/>
              <a:t> :</a:t>
            </a:r>
          </a:p>
          <a:p>
            <a:pPr lvl="1"/>
            <a:r>
              <a:rPr lang="fr-FR" dirty="0" err="1" smtClean="0"/>
              <a:t>Concern</a:t>
            </a:r>
            <a:r>
              <a:rPr lang="fr-FR" dirty="0" smtClean="0"/>
              <a:t> </a:t>
            </a:r>
            <a:r>
              <a:rPr lang="fr-FR" dirty="0" err="1" smtClean="0"/>
              <a:t>that</a:t>
            </a:r>
            <a:r>
              <a:rPr lang="fr-FR" dirty="0" smtClean="0"/>
              <a:t> GAC </a:t>
            </a:r>
            <a:r>
              <a:rPr lang="fr-FR" dirty="0" err="1" smtClean="0"/>
              <a:t>might</a:t>
            </a:r>
            <a:r>
              <a:rPr lang="fr-FR" dirty="0" smtClean="0"/>
              <a:t> change </a:t>
            </a:r>
            <a:r>
              <a:rPr lang="fr-FR" dirty="0" err="1" smtClean="0"/>
              <a:t>its</a:t>
            </a:r>
            <a:r>
              <a:rPr lang="fr-FR" dirty="0" smtClean="0"/>
              <a:t> OP47 </a:t>
            </a:r>
            <a:r>
              <a:rPr lang="fr-FR" dirty="0" err="1" smtClean="0"/>
              <a:t>despite</a:t>
            </a:r>
            <a:r>
              <a:rPr lang="fr-FR" dirty="0" smtClean="0"/>
              <a:t> </a:t>
            </a:r>
            <a:r>
              <a:rPr lang="fr-FR" dirty="0" err="1" smtClean="0"/>
              <a:t>commitment</a:t>
            </a:r>
            <a:r>
              <a:rPr lang="fr-FR" dirty="0" smtClean="0"/>
              <a:t> to consensus</a:t>
            </a:r>
          </a:p>
          <a:p>
            <a:pPr lvl="1"/>
            <a:r>
              <a:rPr lang="fr-FR" dirty="0" smtClean="0"/>
              <a:t>GAC Dublin input</a:t>
            </a:r>
          </a:p>
          <a:p>
            <a:r>
              <a:rPr lang="fr-FR" dirty="0" smtClean="0"/>
              <a:t>The 2/3 </a:t>
            </a:r>
            <a:r>
              <a:rPr lang="fr-FR" dirty="0" err="1" smtClean="0"/>
              <a:t>threshold</a:t>
            </a:r>
            <a:r>
              <a:rPr lang="fr-FR" dirty="0" smtClean="0"/>
              <a:t> </a:t>
            </a:r>
            <a:r>
              <a:rPr lang="fr-FR" dirty="0" err="1" smtClean="0"/>
              <a:t>apparently</a:t>
            </a:r>
            <a:r>
              <a:rPr lang="fr-FR" dirty="0" smtClean="0"/>
              <a:t> </a:t>
            </a:r>
            <a:r>
              <a:rPr lang="fr-FR" dirty="0" err="1" smtClean="0"/>
              <a:t>raised</a:t>
            </a:r>
            <a:r>
              <a:rPr lang="fr-FR" dirty="0" smtClean="0"/>
              <a:t> </a:t>
            </a:r>
            <a:r>
              <a:rPr lang="fr-FR" dirty="0" err="1" smtClean="0"/>
              <a:t>significant</a:t>
            </a:r>
            <a:r>
              <a:rPr lang="fr-FR" dirty="0" smtClean="0"/>
              <a:t> </a:t>
            </a:r>
            <a:r>
              <a:rPr lang="fr-FR" dirty="0" err="1" smtClean="0"/>
              <a:t>concerns</a:t>
            </a:r>
            <a:r>
              <a:rPr lang="fr-FR" dirty="0" smtClean="0"/>
              <a:t> =&gt; ST18 </a:t>
            </a:r>
            <a:r>
              <a:rPr lang="fr-FR" dirty="0" err="1" smtClean="0"/>
              <a:t>subgroup</a:t>
            </a:r>
            <a:r>
              <a:rPr lang="fr-FR" dirty="0" smtClean="0"/>
              <a:t> </a:t>
            </a:r>
            <a:r>
              <a:rPr lang="fr-FR" dirty="0" err="1" smtClean="0"/>
              <a:t>was</a:t>
            </a:r>
            <a:r>
              <a:rPr lang="fr-FR" dirty="0" smtClean="0"/>
              <a:t> split on the GAC </a:t>
            </a:r>
            <a:r>
              <a:rPr lang="fr-FR" dirty="0" err="1" smtClean="0"/>
              <a:t>European</a:t>
            </a:r>
            <a:r>
              <a:rPr lang="fr-FR" dirty="0" smtClean="0"/>
              <a:t> </a:t>
            </a:r>
            <a:r>
              <a:rPr lang="fr-FR" dirty="0" err="1" smtClean="0"/>
              <a:t>Members</a:t>
            </a:r>
            <a:r>
              <a:rPr lang="fr-FR" dirty="0" smtClean="0"/>
              <a:t> </a:t>
            </a:r>
            <a:r>
              <a:rPr lang="fr-FR" dirty="0" err="1" smtClean="0"/>
              <a:t>proposal</a:t>
            </a:r>
            <a:endParaRPr lang="fr-FR" dirty="0" smtClean="0"/>
          </a:p>
          <a:p>
            <a:r>
              <a:rPr lang="fr-FR" dirty="0" smtClean="0"/>
              <a:t>Compromise option </a:t>
            </a:r>
            <a:r>
              <a:rPr lang="fr-FR" dirty="0" err="1" smtClean="0"/>
              <a:t>appears</a:t>
            </a:r>
            <a:r>
              <a:rPr lang="fr-FR" dirty="0" smtClean="0"/>
              <a:t> to </a:t>
            </a:r>
            <a:r>
              <a:rPr lang="fr-FR" dirty="0" err="1" smtClean="0"/>
              <a:t>reduce</a:t>
            </a:r>
            <a:r>
              <a:rPr lang="fr-FR" dirty="0" smtClean="0"/>
              <a:t> chance of objections :</a:t>
            </a:r>
          </a:p>
          <a:p>
            <a:pPr lvl="1"/>
            <a:r>
              <a:rPr lang="fr-FR" dirty="0" smtClean="0"/>
              <a:t>A sacrifice for all parties </a:t>
            </a:r>
            <a:r>
              <a:rPr lang="fr-FR" dirty="0" err="1" smtClean="0"/>
              <a:t>within</a:t>
            </a:r>
            <a:r>
              <a:rPr lang="fr-FR" dirty="0" smtClean="0"/>
              <a:t> ST18 </a:t>
            </a:r>
            <a:r>
              <a:rPr lang="fr-FR" dirty="0" err="1" smtClean="0"/>
              <a:t>subgroup</a:t>
            </a:r>
            <a:endParaRPr lang="fr-FR" dirty="0" smtClean="0"/>
          </a:p>
          <a:p>
            <a:pPr lvl="1"/>
            <a:r>
              <a:rPr lang="fr-FR" dirty="0" err="1" smtClean="0"/>
              <a:t>Satisfies</a:t>
            </a:r>
            <a:r>
              <a:rPr lang="fr-FR" dirty="0" smtClean="0"/>
              <a:t> </a:t>
            </a:r>
            <a:r>
              <a:rPr lang="fr-FR" dirty="0" err="1" smtClean="0"/>
              <a:t>some</a:t>
            </a:r>
            <a:r>
              <a:rPr lang="fr-FR" dirty="0" smtClean="0"/>
              <a:t>, but not all of </a:t>
            </a:r>
            <a:r>
              <a:rPr lang="fr-FR" dirty="0" err="1" smtClean="0"/>
              <a:t>GAC’s</a:t>
            </a:r>
            <a:r>
              <a:rPr lang="fr-FR" dirty="0" smtClean="0"/>
              <a:t> Dublin input</a:t>
            </a:r>
          </a:p>
          <a:p>
            <a:pPr lvl="1"/>
            <a:r>
              <a:rPr lang="fr-FR" dirty="0" err="1" smtClean="0"/>
              <a:t>Approach</a:t>
            </a:r>
            <a:r>
              <a:rPr lang="fr-FR" dirty="0" smtClean="0"/>
              <a:t> </a:t>
            </a:r>
            <a:r>
              <a:rPr lang="fr-FR" dirty="0" err="1" smtClean="0"/>
              <a:t>enables</a:t>
            </a:r>
            <a:r>
              <a:rPr lang="fr-FR" dirty="0" smtClean="0"/>
              <a:t> CCWG to </a:t>
            </a:r>
            <a:r>
              <a:rPr lang="fr-FR" dirty="0" err="1" smtClean="0"/>
              <a:t>consider</a:t>
            </a:r>
            <a:r>
              <a:rPr lang="fr-FR" dirty="0" smtClean="0"/>
              <a:t> Public comment #2 and Dublin input</a:t>
            </a:r>
            <a:endParaRPr lang="fr-FR" dirty="0"/>
          </a:p>
        </p:txBody>
      </p:sp>
    </p:spTree>
    <p:extLst>
      <p:ext uri="{BB962C8B-B14F-4D97-AF65-F5344CB8AC3E}">
        <p14:creationId xmlns:p14="http://schemas.microsoft.com/office/powerpoint/2010/main" val="3041371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Options for CCWG </a:t>
            </a:r>
            <a:r>
              <a:rPr lang="fr-FR" dirty="0" err="1" smtClean="0"/>
              <a:t>consideration</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891103597"/>
              </p:ext>
            </p:extLst>
          </p:nvPr>
        </p:nvGraphicFramePr>
        <p:xfrm>
          <a:off x="395536" y="1196752"/>
          <a:ext cx="8229600" cy="5156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fr-FR" sz="1800" b="1" kern="1200" dirty="0" err="1" smtClean="0">
                          <a:solidFill>
                            <a:schemeClr val="lt1"/>
                          </a:solidFill>
                          <a:latin typeface="+mn-lt"/>
                          <a:ea typeface="+mn-ea"/>
                          <a:cs typeface="+mn-cs"/>
                        </a:rPr>
                        <a:t>European</a:t>
                      </a:r>
                      <a:r>
                        <a:rPr lang="fr-FR" sz="1800" b="1" kern="1200" dirty="0" smtClean="0">
                          <a:solidFill>
                            <a:schemeClr val="lt1"/>
                          </a:solidFill>
                          <a:latin typeface="+mn-lt"/>
                          <a:ea typeface="+mn-ea"/>
                          <a:cs typeface="+mn-cs"/>
                        </a:rPr>
                        <a:t> GAC </a:t>
                      </a:r>
                      <a:r>
                        <a:rPr lang="fr-FR" sz="1800" b="1" kern="1200" dirty="0" err="1" smtClean="0">
                          <a:solidFill>
                            <a:schemeClr val="lt1"/>
                          </a:solidFill>
                          <a:latin typeface="+mn-lt"/>
                          <a:ea typeface="+mn-ea"/>
                          <a:cs typeface="+mn-cs"/>
                        </a:rPr>
                        <a:t>members</a:t>
                      </a:r>
                      <a:r>
                        <a:rPr lang="fr-FR" sz="1800" b="1" kern="1200" dirty="0" smtClean="0">
                          <a:solidFill>
                            <a:schemeClr val="lt1"/>
                          </a:solidFill>
                          <a:latin typeface="+mn-lt"/>
                          <a:ea typeface="+mn-ea"/>
                          <a:cs typeface="+mn-cs"/>
                        </a:rPr>
                        <a:t> </a:t>
                      </a:r>
                      <a:r>
                        <a:rPr lang="fr-FR" sz="1800" b="1" kern="1200" dirty="0" err="1" smtClean="0">
                          <a:solidFill>
                            <a:schemeClr val="lt1"/>
                          </a:solidFill>
                          <a:latin typeface="+mn-lt"/>
                          <a:ea typeface="+mn-ea"/>
                          <a:cs typeface="+mn-cs"/>
                        </a:rPr>
                        <a:t>proposal</a:t>
                      </a:r>
                      <a:endParaRPr lang="fr-FR" sz="1800" b="1" kern="1200" dirty="0">
                        <a:solidFill>
                          <a:schemeClr val="lt1"/>
                        </a:solidFill>
                        <a:latin typeface="+mn-lt"/>
                        <a:ea typeface="+mn-ea"/>
                        <a:cs typeface="+mn-cs"/>
                      </a:endParaRPr>
                    </a:p>
                  </a:txBody>
                  <a:tcPr/>
                </a:tc>
                <a:tc>
                  <a:txBody>
                    <a:bodyPr/>
                    <a:lstStyle/>
                    <a:p>
                      <a:r>
                        <a:rPr lang="fr-FR" dirty="0" smtClean="0"/>
                        <a:t>Compromise  </a:t>
                      </a:r>
                      <a:r>
                        <a:rPr lang="fr-FR" dirty="0" err="1" smtClean="0"/>
                        <a:t>proposal</a:t>
                      </a:r>
                      <a:endParaRPr lang="fr-FR" dirty="0"/>
                    </a:p>
                  </a:txBody>
                  <a:tcPr/>
                </a:tc>
              </a:tr>
              <a:tr h="370840">
                <a:tc>
                  <a:txBody>
                    <a:bodyPr/>
                    <a:lstStyle/>
                    <a:p>
                      <a:r>
                        <a:rPr lang="en-US" sz="1400" dirty="0" smtClean="0"/>
                        <a:t>j. The advice of the Governmental Advisory Committee on public policy matters shall be duly taken into account, both in the formulation and adoption of policies. </a:t>
                      </a:r>
                    </a:p>
                    <a:p>
                      <a:r>
                        <a:rPr lang="en-US" sz="1400" dirty="0" smtClean="0"/>
                        <a:t>In the event that the ICANN Board determines to take an action that is not consistent with the Governmental Advisory Committee advice, it shall so inform the Committee and state the reasons why it decided not to follow that advice. </a:t>
                      </a:r>
                    </a:p>
                    <a:p>
                      <a:r>
                        <a:rPr lang="en-US" sz="1400" dirty="0" smtClean="0"/>
                        <a:t>Any GAC advice approved by </a:t>
                      </a:r>
                      <a:r>
                        <a:rPr lang="en-US" sz="1400" b="1" u="sng" dirty="0" smtClean="0"/>
                        <a:t>a full GAC consensus, understood to mean the practice of adopting decisions by general agreement in the absence of any formal objection, may only be rejected by a vote of two-thirds (2/3) of the Board. </a:t>
                      </a:r>
                    </a:p>
                    <a:p>
                      <a:r>
                        <a:rPr lang="en-US" sz="1400" b="1" u="sng" dirty="0" smtClean="0"/>
                        <a:t>Any advice approved by the GAC by consensus with objections only from a very small minority of GAC members, may be rejected by a majority vote of the Board. </a:t>
                      </a:r>
                    </a:p>
                    <a:p>
                      <a:r>
                        <a:rPr lang="en-US" sz="1400" b="1" u="sng" dirty="0" smtClean="0"/>
                        <a:t>In both instances</a:t>
                      </a:r>
                      <a:r>
                        <a:rPr lang="en-US" sz="1400" dirty="0" smtClean="0"/>
                        <a:t>, the Governmental Advisory Committee and the ICANN Board will try, in good faith and in a timely and efficient manner, to find a mutually acceptable solution.</a:t>
                      </a:r>
                    </a:p>
                  </a:txBody>
                  <a:tcPr/>
                </a:tc>
                <a:tc>
                  <a:txBody>
                    <a:bodyPr/>
                    <a:lstStyle/>
                    <a:p>
                      <a:r>
                        <a:rPr lang="en-US" sz="1400" smtClean="0"/>
                        <a:t>j. The </a:t>
                      </a:r>
                      <a:r>
                        <a:rPr lang="en-US" sz="1400" dirty="0" smtClean="0"/>
                        <a:t>advice of the Governmental Advisory Committee on public policy matters shall be duly taken into account, both in the formulation and adoption of policies.</a:t>
                      </a:r>
                      <a:br>
                        <a:rPr lang="en-US" sz="1400" dirty="0" smtClean="0"/>
                      </a:br>
                      <a:r>
                        <a:rPr lang="en-US" sz="1400" dirty="0" smtClean="0"/>
                        <a:t>In the event that the ICANN Board determines to take an action that is not consistent with the Governmental Advisory Committee advice, it shall so inform the Committee and state the reasons why it decided not to follow that advice.</a:t>
                      </a:r>
                      <a:br>
                        <a:rPr lang="en-US" sz="1400" dirty="0" smtClean="0"/>
                      </a:br>
                      <a:r>
                        <a:rPr lang="en-US" sz="1400" dirty="0" smtClean="0"/>
                        <a:t>Governmental Advisory Committee advice </a:t>
                      </a:r>
                      <a:r>
                        <a:rPr lang="en-US" sz="1400" b="1" u="sng" dirty="0" smtClean="0"/>
                        <a:t>which enjoys broad support of Governmental Advisory Committee members in the absence of significant objection </a:t>
                      </a:r>
                      <a:r>
                        <a:rPr lang="en-US" sz="1400" dirty="0" smtClean="0"/>
                        <a:t>may be rejected by a majority vote of the Board.</a:t>
                      </a:r>
                      <a:br>
                        <a:rPr lang="en-US" sz="1400" dirty="0" smtClean="0"/>
                      </a:br>
                      <a:r>
                        <a:rPr lang="en-US" sz="1400" dirty="0" smtClean="0"/>
                        <a:t>In this case, the Governmental Advisory Committee and the ICANN Board will try, in good faith and in a timely and efficient manner, to find a mutually acceptable solution.</a:t>
                      </a:r>
                    </a:p>
                    <a:p>
                      <a:endParaRPr lang="fr-FR" sz="1400" dirty="0"/>
                    </a:p>
                  </a:txBody>
                  <a:tcPr/>
                </a:tc>
              </a:tr>
            </a:tbl>
          </a:graphicData>
        </a:graphic>
      </p:graphicFrame>
    </p:spTree>
    <p:extLst>
      <p:ext uri="{BB962C8B-B14F-4D97-AF65-F5344CB8AC3E}">
        <p14:creationId xmlns:p14="http://schemas.microsoft.com/office/powerpoint/2010/main" val="266227160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806</Words>
  <Application>Microsoft Office PowerPoint</Application>
  <PresentationFormat>Affichage à l'écran (4:3)</PresentationFormat>
  <Paragraphs>60</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ST18 subgroup report</vt:lpstr>
      <vt:lpstr>ST 18 subgroup</vt:lpstr>
      <vt:lpstr>CCWG 2nd report proposal</vt:lpstr>
      <vt:lpstr>Considerations</vt:lpstr>
      <vt:lpstr>Options for CCWG consideration</vt:lpstr>
      <vt:lpstr>Co chair view</vt:lpstr>
      <vt:lpstr>Options for CCWG consideration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ST18 subgroup report</dc:title>
  <dc:creator>weill</dc:creator>
  <cp:lastModifiedBy>weill</cp:lastModifiedBy>
  <cp:revision>6</cp:revision>
  <dcterms:created xsi:type="dcterms:W3CDTF">2015-11-23T15:25:39Z</dcterms:created>
  <dcterms:modified xsi:type="dcterms:W3CDTF">2015-11-23T17:28:32Z</dcterms:modified>
</cp:coreProperties>
</file>