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8" r:id="rId2"/>
    <p:sldId id="590" r:id="rId3"/>
    <p:sldId id="577" r:id="rId4"/>
    <p:sldId id="576" r:id="rId5"/>
    <p:sldId id="592" r:id="rId6"/>
    <p:sldId id="582" r:id="rId7"/>
    <p:sldId id="583" r:id="rId8"/>
    <p:sldId id="595" r:id="rId9"/>
    <p:sldId id="596" r:id="rId10"/>
    <p:sldId id="597" r:id="rId11"/>
    <p:sldId id="594" r:id="rId12"/>
    <p:sldId id="580" r:id="rId13"/>
    <p:sldId id="5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Mark McFadden" initials="MM" lastIdx="3" clrIdx="1">
    <p:extLst/>
  </p:cmAuthor>
  <p:cmAuthor id="3" name="ALAIN AINA" initials="" lastIdx="6" clrIdx="2"/>
  <p:cmAuthor id="4" name="User" initials="User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9" autoAdjust="0"/>
    <p:restoredTop sz="94141" autoAdjust="0"/>
  </p:normalViewPr>
  <p:slideViewPr>
    <p:cSldViewPr snapToGrid="0" snapToObjects="1">
      <p:cViewPr varScale="1">
        <p:scale>
          <a:sx n="123" d="100"/>
          <a:sy n="123" d="100"/>
        </p:scale>
        <p:origin x="123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10-26T10:46:34.398" idx="1">
    <p:pos x="10" y="10"/>
    <p:text>I think we shall inlude Emily and Cathy here and specify resignation date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10-26T11:41:12.591" idx="6">
    <p:pos x="2110" y="57"/>
    <p:text>I think the SSAC letter is also a key development and should be mentionned and considered 
Review of the team composition( how best replace the 2 who left to improve the efficiency of the team)
Review of Extra ressources needed.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5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put-to-ssr2rt@icann.org" TargetMode="External"/><Relationship Id="rId4" Type="http://schemas.openxmlformats.org/officeDocument/2006/relationships/hyperlink" Target="http://sched.co/CbGX" TargetMode="External"/><Relationship Id="rId5" Type="http://schemas.openxmlformats.org/officeDocument/2006/relationships/hyperlink" Target="http://sched.co/CbF7" TargetMode="External"/><Relationship Id="rId6" Type="http://schemas.openxmlformats.org/officeDocument/2006/relationships/hyperlink" Target="https://community.icann.org/display/SSR/SSR2+Review" TargetMode="External"/><Relationship Id="rId7" Type="http://schemas.openxmlformats.org/officeDocument/2006/relationships/hyperlink" Target="mailto:ssr2-observers@icann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m.icann.org/pipermail/input-to-ssr2r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pages/viewpage.action?pageId=69277737" TargetMode="Externa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Security, Stability, and Resiliency of the Domain Name System Review Team (SSR2)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ICANN60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Meeting with </a:t>
            </a:r>
            <a:r>
              <a:rPr lang="en-US" dirty="0" smtClean="0"/>
              <a:t>[ICANN Group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6DF78-B77A-46DA-9A48-D98324D2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DDA28-5CA8-4F1C-B815-0091CB5D03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110352"/>
            <a:ext cx="7907338" cy="4571813"/>
          </a:xfrm>
        </p:spPr>
        <p:txBody>
          <a:bodyPr/>
          <a:lstStyle/>
          <a:p>
            <a:r>
              <a:rPr lang="en-US" dirty="0" smtClean="0"/>
              <a:t>Incomplete preparation for SSR2 launch</a:t>
            </a:r>
          </a:p>
          <a:p>
            <a:r>
              <a:rPr lang="en-US" dirty="0" smtClean="0"/>
              <a:t>Delays in SSR1 implementation and related briefings</a:t>
            </a:r>
          </a:p>
          <a:p>
            <a:r>
              <a:rPr lang="en-US" dirty="0" smtClean="0"/>
              <a:t>Lack of timely input from Board/SO/AC/SG; lack of public input</a:t>
            </a:r>
          </a:p>
          <a:p>
            <a:r>
              <a:rPr lang="en-US" dirty="0" smtClean="0"/>
              <a:t>Broad mandate and questions on Review Team’s independence, scope (Board, SSAC letters)</a:t>
            </a:r>
          </a:p>
          <a:p>
            <a:r>
              <a:rPr lang="en-US" dirty="0" smtClean="0"/>
              <a:t>Replacement of Review Team members; questions regarding appointment process and membership</a:t>
            </a:r>
          </a:p>
          <a:p>
            <a:r>
              <a:rPr lang="en-US" dirty="0" smtClean="0"/>
              <a:t>Appropriate support/resources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0A9FD-AE40-4EF7-80D1-5CC6A967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SSR2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236D3C-E221-4508-84E1-F7DA2A1264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517" y="1086754"/>
            <a:ext cx="7907338" cy="45718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Engagement at ICANN 60</a:t>
            </a:r>
          </a:p>
          <a:p>
            <a:pPr lvl="1"/>
            <a:r>
              <a:rPr lang="en-US" dirty="0" smtClean="0"/>
              <a:t>SSR2 Review Team Community Engagement Session</a:t>
            </a:r>
          </a:p>
          <a:p>
            <a:pPr lvl="1"/>
            <a:r>
              <a:rPr lang="en-US" dirty="0" smtClean="0"/>
              <a:t>Governmental Advisory Committee  (GAC)</a:t>
            </a:r>
          </a:p>
          <a:p>
            <a:pPr lvl="1"/>
            <a:r>
              <a:rPr lang="en-US" dirty="0" smtClean="0"/>
              <a:t>At-Large Advisory Committee (ALAC)</a:t>
            </a:r>
          </a:p>
          <a:p>
            <a:pPr lvl="1"/>
            <a:r>
              <a:rPr lang="en-US" dirty="0" smtClean="0"/>
              <a:t>Root Server System Advisory Committee (RSSAC)</a:t>
            </a:r>
            <a:endParaRPr lang="en-US" dirty="0"/>
          </a:p>
          <a:p>
            <a:pPr lvl="1"/>
            <a:r>
              <a:rPr lang="en-US" dirty="0" smtClean="0"/>
              <a:t>Registries </a:t>
            </a:r>
            <a:r>
              <a:rPr lang="en-US" dirty="0"/>
              <a:t>Stakeholder Group (</a:t>
            </a:r>
            <a:r>
              <a:rPr lang="en-US" dirty="0" err="1"/>
              <a:t>RySG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Security and Stability Advisory Committee (SSAC)</a:t>
            </a:r>
            <a:endParaRPr lang="en-US" dirty="0"/>
          </a:p>
          <a:p>
            <a:pPr lvl="1"/>
            <a:r>
              <a:rPr lang="en-US" dirty="0" smtClean="0"/>
              <a:t>Not-for-Profit </a:t>
            </a:r>
            <a:r>
              <a:rPr lang="en-US" dirty="0"/>
              <a:t>Operational Concerns (</a:t>
            </a:r>
            <a:r>
              <a:rPr lang="en-US" dirty="0" smtClean="0"/>
              <a:t>NPOC)</a:t>
            </a:r>
          </a:p>
          <a:p>
            <a:pPr lvl="1"/>
            <a:r>
              <a:rPr lang="en-US" dirty="0" smtClean="0"/>
              <a:t>Commercial Stakeholder Group (CSG)</a:t>
            </a:r>
          </a:p>
          <a:p>
            <a:pPr lvl="1"/>
            <a:r>
              <a:rPr lang="en-US" dirty="0" smtClean="0"/>
              <a:t>Non-Commercial Users Constituency (NCUC)</a:t>
            </a:r>
            <a:endParaRPr lang="en-US" dirty="0"/>
          </a:p>
          <a:p>
            <a:pPr lvl="1"/>
            <a:r>
              <a:rPr lang="en-US" dirty="0" smtClean="0"/>
              <a:t>Board</a:t>
            </a:r>
          </a:p>
          <a:p>
            <a:r>
              <a:rPr lang="en-US" dirty="0" smtClean="0"/>
              <a:t>Face-to-Face follow up meeting directly after ICANN 60</a:t>
            </a:r>
          </a:p>
          <a:p>
            <a:r>
              <a:rPr lang="en-US" dirty="0" smtClean="0"/>
              <a:t>Community outreach will continue to be a cornerstone of our work</a:t>
            </a:r>
          </a:p>
          <a:p>
            <a:r>
              <a:rPr lang="en-US" dirty="0" smtClean="0"/>
              <a:t>Potential </a:t>
            </a:r>
            <a:r>
              <a:rPr lang="en-US" dirty="0"/>
              <a:t>further Face-to-Face meetings of </a:t>
            </a:r>
            <a:r>
              <a:rPr lang="en-US" dirty="0" smtClean="0"/>
              <a:t>sub-teams</a:t>
            </a:r>
            <a:endParaRPr lang="en-US" dirty="0"/>
          </a:p>
          <a:p>
            <a:r>
              <a:rPr lang="en-US" dirty="0"/>
              <a:t>Regular Review Team conference calls as SSR2 transitions to drafting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5762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Participate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827314"/>
            <a:ext cx="7907338" cy="5214711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dirty="0"/>
              <a:t>Input to the review (none to date): </a:t>
            </a:r>
            <a:r>
              <a:rPr lang="en-US" dirty="0" smtClean="0">
                <a:hlinkClick r:id="rId2"/>
              </a:rPr>
              <a:t>http://mm.icann.org/pipermail/input-to-ssr2rt/</a:t>
            </a:r>
            <a:r>
              <a:rPr lang="en-US" dirty="0" smtClean="0"/>
              <a:t> (</a:t>
            </a:r>
            <a:r>
              <a:rPr lang="en-US" b="1" u="sng" dirty="0"/>
              <a:t>send input to public email: </a:t>
            </a:r>
            <a:r>
              <a:rPr lang="en-US" b="1" u="sng" dirty="0">
                <a:hlinkClick r:id="rId3"/>
              </a:rPr>
              <a:t>input-to-ssr2rt@icann.org</a:t>
            </a:r>
            <a:r>
              <a:rPr lang="en-US" dirty="0"/>
              <a:t>) </a:t>
            </a:r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dirty="0" smtClean="0"/>
              <a:t>Public </a:t>
            </a:r>
            <a:r>
              <a:rPr lang="en-US" dirty="0" smtClean="0"/>
              <a:t>consultation session - </a:t>
            </a:r>
            <a:r>
              <a:rPr lang="en-US" dirty="0">
                <a:hlinkClick r:id="rId4"/>
              </a:rPr>
              <a:t>http://sched.co/CbGX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Sunday </a:t>
            </a:r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October: 13:30 – 15:00 (Capital Suite 14)</a:t>
            </a:r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dirty="0" smtClean="0"/>
              <a:t>Face-to-Face meeting day 2 at ICANN60 - </a:t>
            </a:r>
            <a:r>
              <a:rPr lang="en-US" dirty="0">
                <a:hlinkClick r:id="rId5"/>
              </a:rPr>
              <a:t>http://sched.co/CbF7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Friday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November: 09:00 – 17:30 (Capital Suite 1)</a:t>
            </a:r>
          </a:p>
          <a:p>
            <a:r>
              <a:rPr lang="en-US" dirty="0" smtClean="0"/>
              <a:t>SSR2 wiki contains all of Team’s work, emails, meeting records, regular newsletters: </a:t>
            </a:r>
            <a:r>
              <a:rPr lang="en-US" dirty="0">
                <a:hlinkClick r:id="rId6"/>
              </a:rPr>
              <a:t>https://community.icann.org/display/SSR/SSR2+Review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Become </a:t>
            </a:r>
            <a:r>
              <a:rPr lang="en-US" dirty="0"/>
              <a:t>an observer: </a:t>
            </a:r>
            <a:r>
              <a:rPr lang="en-US" dirty="0" smtClean="0">
                <a:hlinkClick r:id="rId7"/>
              </a:rPr>
              <a:t>ssr2-observers@icann.org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571" y="3113314"/>
            <a:ext cx="646481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Do </a:t>
            </a:r>
            <a:r>
              <a:rPr lang="en-US" dirty="0">
                <a:cs typeface="Source Sans Pro"/>
              </a:rPr>
              <a:t>you think the SSR2 is on the right </a:t>
            </a:r>
            <a:r>
              <a:rPr lang="en-US" dirty="0" smtClean="0">
                <a:cs typeface="Source Sans Pro"/>
              </a:rPr>
              <a:t>track?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What </a:t>
            </a:r>
            <a:r>
              <a:rPr lang="en-US" dirty="0">
                <a:cs typeface="Source Sans Pro"/>
              </a:rPr>
              <a:t>do you think about the </a:t>
            </a:r>
            <a:r>
              <a:rPr lang="en-US" dirty="0" smtClean="0">
                <a:cs typeface="Source Sans Pro"/>
              </a:rPr>
              <a:t>Terms of Reference, scope, key </a:t>
            </a:r>
            <a:r>
              <a:rPr lang="en-US" dirty="0">
                <a:cs typeface="Source Sans Pro"/>
              </a:rPr>
              <a:t>focus </a:t>
            </a:r>
            <a:r>
              <a:rPr lang="en-US" dirty="0" smtClean="0">
                <a:cs typeface="Source Sans Pro"/>
              </a:rPr>
              <a:t>areas?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Are there SSR issues missing?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What topics would you flag as priorities?</a:t>
            </a:r>
          </a:p>
        </p:txBody>
      </p:sp>
    </p:spTree>
    <p:extLst>
      <p:ext uri="{BB962C8B-B14F-4D97-AF65-F5344CB8AC3E}">
        <p14:creationId xmlns:p14="http://schemas.microsoft.com/office/powerpoint/2010/main" val="15150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07863" y="1073725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863" y="1073725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09250" y="3456379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7863" y="3456379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09250" y="3456379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07863" y="3456379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25480" y="1275976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825480" y="3669834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33021" y="3669834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9250" y="1073725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09250" y="1073725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666" y="1285361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4498" y="1756863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Mandate &amp; Composition of the Review 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7613" y="1756863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Review Timeline &amp; Key Milestones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4498" y="4139517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Key Areas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of Review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7613" y="4139517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Questions &amp; Discussion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9250" y="129385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7863" y="1282906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9250" y="3685473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7863" y="3685473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0543" y="1047131"/>
            <a:ext cx="7907338" cy="3360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The SSR2 Review Team is assessing the:</a:t>
            </a:r>
          </a:p>
          <a:p>
            <a:r>
              <a:rPr lang="en-US" sz="2000" dirty="0"/>
              <a:t>Extent to which ICANN has successfully implemented its security, stability and resiliency efforts in relation to how it manages the unique identifiers in which it coordinates.</a:t>
            </a:r>
          </a:p>
          <a:p>
            <a:r>
              <a:rPr lang="en-US" sz="2000" dirty="0"/>
              <a:t>Effectiveness of security, stability and resiliency efforts to deal with challenges/threats to the security and stability of the DNS.</a:t>
            </a:r>
          </a:p>
          <a:p>
            <a:r>
              <a:rPr lang="en-US" sz="2000" dirty="0"/>
              <a:t>Extent to which security, stability, and resiliency efforts are fully robust to meet future challenges/threats to the security, stability and resiliency of the DNS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Extent to which SSR1 Recommendation have been implemented</a:t>
            </a:r>
            <a:endParaRPr lang="en-US" sz="1800" dirty="0"/>
          </a:p>
          <a:p>
            <a:endParaRPr lang="en-US" sz="20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1" y="4274904"/>
            <a:ext cx="1412550" cy="17618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4888" y="5155807"/>
            <a:ext cx="6310443" cy="7539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i="1" dirty="0"/>
              <a:t>The Review Team’s mandate can be found in ICANN’s Bylaws, Section 4.6(c)</a:t>
            </a:r>
          </a:p>
          <a:p>
            <a:endParaRPr lang="en-US" sz="20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334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Review Team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7909"/>
              </p:ext>
            </p:extLst>
          </p:nvPr>
        </p:nvGraphicFramePr>
        <p:xfrm>
          <a:off x="751115" y="664030"/>
          <a:ext cx="7130142" cy="5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0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4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0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SO/AC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Affiliation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Alain </a:t>
                      </a:r>
                      <a:r>
                        <a:rPr lang="en-US" sz="1400" dirty="0" err="1"/>
                        <a:t>Aina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ccNSO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Noorul</a:t>
                      </a:r>
                      <a:r>
                        <a:rPr lang="en-US" sz="1400" dirty="0"/>
                        <a:t> Ameen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Kerry-Ann</a:t>
                      </a:r>
                      <a:r>
                        <a:rPr lang="en-US" sz="1400" baseline="0" dirty="0"/>
                        <a:t> Barrett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Don Blumenthal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James</a:t>
                      </a:r>
                      <a:r>
                        <a:rPr lang="en-US" sz="1400" baseline="0" dirty="0"/>
                        <a:t> Gannon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Mohamad</a:t>
                      </a:r>
                      <a:r>
                        <a:rPr lang="en-US" sz="1400" baseline="0" dirty="0"/>
                        <a:t> Amin </a:t>
                      </a:r>
                      <a:r>
                        <a:rPr lang="en-US" sz="1400" baseline="0" dirty="0" err="1"/>
                        <a:t>Hasbini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Geoff Huston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Žarko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Kecić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ccNSO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Boban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Krsic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ccNSO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Jabhera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Matogoro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Denise Michel 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Eric </a:t>
                      </a:r>
                      <a:r>
                        <a:rPr lang="en-US" sz="1400" dirty="0" err="1"/>
                        <a:t>Osterweil</a:t>
                      </a:r>
                      <a:r>
                        <a:rPr lang="en-US" sz="1400" dirty="0"/>
                        <a:t> 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Ram Krishna </a:t>
                      </a:r>
                      <a:r>
                        <a:rPr lang="en-US" sz="1400" dirty="0" err="1"/>
                        <a:t>Pariyar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 err="1"/>
                        <a:t>Kaveh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Ranjbar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Board appointee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r>
                        <a:rPr lang="en-US" sz="1400" dirty="0"/>
                        <a:t>Norm</a:t>
                      </a:r>
                      <a:r>
                        <a:rPr lang="en-US" sz="1400" baseline="0" dirty="0"/>
                        <a:t> Ritchie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1115" y="5921829"/>
            <a:ext cx="71301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cs typeface="Source Sans Pro"/>
              </a:rPr>
              <a:t>*Former Team Members: Emily Taylor, GNSO, EU; </a:t>
            </a:r>
            <a:r>
              <a:rPr lang="en-US" sz="1400" dirty="0" smtClean="0">
                <a:cs typeface="Source Sans Pro"/>
              </a:rPr>
              <a:t>Cathy Handley, RSSAC, NA</a:t>
            </a:r>
            <a:endParaRPr lang="en-US" sz="1400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6701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SSR2: Review Timeline and Progress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9349" y="6425417"/>
            <a:ext cx="675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*Timeline is based on a current draft work plan.  Estimated dates subject to change.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A15A2C-E0C3-43D8-9DCF-3A39E801811E}"/>
              </a:ext>
            </a:extLst>
          </p:cNvPr>
          <p:cNvGrpSpPr/>
          <p:nvPr/>
        </p:nvGrpSpPr>
        <p:grpSpPr>
          <a:xfrm>
            <a:off x="-42016" y="2165186"/>
            <a:ext cx="9090543" cy="2454713"/>
            <a:chOff x="104198" y="692505"/>
            <a:chExt cx="9090543" cy="2454713"/>
          </a:xfrm>
        </p:grpSpPr>
        <p:sp>
          <p:nvSpPr>
            <p:cNvPr id="49" name="Chevron 48"/>
            <p:cNvSpPr/>
            <p:nvPr/>
          </p:nvSpPr>
          <p:spPr>
            <a:xfrm>
              <a:off x="441966" y="2223630"/>
              <a:ext cx="8553895" cy="1154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634808" y="2145665"/>
              <a:ext cx="253868" cy="253868"/>
            </a:xfrm>
            <a:prstGeom prst="ellipse">
              <a:avLst/>
            </a:prstGeom>
            <a:solidFill>
              <a:srgbClr val="DB60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2280" y="2126639"/>
              <a:ext cx="264199" cy="264199"/>
            </a:xfrm>
            <a:prstGeom prst="ellipse">
              <a:avLst/>
            </a:prstGeom>
            <a:solidFill>
              <a:srgbClr val="0D43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239551" y="2147673"/>
              <a:ext cx="267330" cy="267330"/>
            </a:xfrm>
            <a:prstGeom prst="ellipse">
              <a:avLst/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8114" y="749990"/>
              <a:ext cx="1139178" cy="1139178"/>
              <a:chOff x="569487" y="2043501"/>
              <a:chExt cx="1346792" cy="1346792"/>
            </a:xfrm>
          </p:grpSpPr>
          <p:sp>
            <p:nvSpPr>
              <p:cNvPr id="11" name="Teardrop 1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2599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5323" y="2386020"/>
                <a:ext cx="1273358" cy="69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cs typeface="Arial"/>
                  </a:rPr>
                  <a:t>March</a:t>
                </a:r>
                <a:endParaRPr lang="en-US" sz="1600" dirty="0">
                  <a:solidFill>
                    <a:schemeClr val="bg1"/>
                  </a:solidFill>
                  <a:cs typeface="Arial"/>
                </a:endParaRP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2017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565337" y="772726"/>
              <a:ext cx="1139178" cy="1139178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2164" y="2363928"/>
                <a:ext cx="1273358" cy="56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May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2017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865427" y="760312"/>
              <a:ext cx="1139178" cy="1139178"/>
              <a:chOff x="569487" y="2043501"/>
              <a:chExt cx="1346792" cy="1346792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6204" y="2247843"/>
                <a:ext cx="1273358" cy="98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May –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Sept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2017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191462" y="692505"/>
              <a:ext cx="1139178" cy="1139178"/>
              <a:chOff x="569487" y="2043501"/>
              <a:chExt cx="1346792" cy="1346792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6204" y="2328008"/>
                <a:ext cx="1273358" cy="98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Oct – 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Jan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504529" y="692505"/>
              <a:ext cx="1139178" cy="1139178"/>
              <a:chOff x="569487" y="2043501"/>
              <a:chExt cx="1346792" cy="1346792"/>
            </a:xfrm>
          </p:grpSpPr>
          <p:sp>
            <p:nvSpPr>
              <p:cNvPr id="44" name="Teardrop 43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6204" y="2371222"/>
                <a:ext cx="1273358" cy="69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Feb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795025" y="731122"/>
              <a:ext cx="1139178" cy="1139178"/>
              <a:chOff x="569487" y="2043501"/>
              <a:chExt cx="1346792" cy="1346792"/>
            </a:xfrm>
          </p:grpSpPr>
          <p:sp>
            <p:nvSpPr>
              <p:cNvPr id="36" name="Teardrop 35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1768B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6204" y="2338657"/>
                <a:ext cx="1273358" cy="69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June</a:t>
                </a: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04198" y="2488939"/>
              <a:ext cx="1538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Arial"/>
                </a:rPr>
                <a:t>1</a:t>
              </a:r>
              <a:r>
                <a:rPr lang="en-US" sz="1200" baseline="30000" dirty="0" smtClean="0">
                  <a:cs typeface="Arial"/>
                </a:rPr>
                <a:t>st</a:t>
              </a:r>
              <a:r>
                <a:rPr lang="en-US" sz="1200" dirty="0" smtClean="0">
                  <a:cs typeface="Arial"/>
                </a:rPr>
                <a:t> </a:t>
              </a:r>
              <a:r>
                <a:rPr lang="en-US" sz="1200" dirty="0" err="1" smtClean="0">
                  <a:cs typeface="Arial"/>
                </a:rPr>
                <a:t>FtoF</a:t>
              </a:r>
              <a:r>
                <a:rPr lang="en-US" sz="1200" dirty="0" smtClean="0">
                  <a:cs typeface="Arial"/>
                </a:rPr>
                <a:t> organizing meeting</a:t>
              </a:r>
              <a:endParaRPr lang="en-US" sz="1200" dirty="0"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68755" y="2480653"/>
              <a:ext cx="1538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Deliver Terms of Reference to ICANN Board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7402" y="2500887"/>
              <a:ext cx="1084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Collect and analyze data (in progress)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49514" y="2497183"/>
              <a:ext cx="1569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Formulate </a:t>
              </a:r>
            </a:p>
            <a:p>
              <a:pPr algn="ctr"/>
              <a:r>
                <a:rPr lang="en-US" sz="1200" dirty="0">
                  <a:cs typeface="Arial"/>
                </a:rPr>
                <a:t>findings &amp; recommendations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1313" y="2489663"/>
              <a:ext cx="1353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Publish Draft Report for public comment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53477" y="2487193"/>
              <a:ext cx="1159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Deliver Final Report to ICANN Board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16" y="2125100"/>
              <a:ext cx="376331" cy="3136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95" y="2144271"/>
              <a:ext cx="376331" cy="313609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8046861" y="713629"/>
              <a:ext cx="1139178" cy="1139178"/>
              <a:chOff x="569487" y="2043501"/>
              <a:chExt cx="1346792" cy="1346792"/>
            </a:xfrm>
          </p:grpSpPr>
          <p:sp>
            <p:nvSpPr>
              <p:cNvPr id="55" name="Teardrop 54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rgbClr val="2599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Arial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6204" y="2354889"/>
                <a:ext cx="1273358" cy="982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Jan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2019</a:t>
                </a:r>
              </a:p>
              <a:p>
                <a:pPr algn="ctr"/>
                <a:endParaRPr lang="en-US" sz="1600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767900" y="2484393"/>
              <a:ext cx="142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cs typeface="Arial"/>
                </a:rPr>
                <a:t>Board Action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8491493" y="2139649"/>
              <a:ext cx="267330" cy="267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289091" y="2180368"/>
              <a:ext cx="253868" cy="253868"/>
            </a:xfrm>
            <a:prstGeom prst="ellipse">
              <a:avLst/>
            </a:prstGeom>
            <a:solidFill>
              <a:srgbClr val="EA9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22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66899"/>
              </p:ext>
            </p:extLst>
          </p:nvPr>
        </p:nvGraphicFramePr>
        <p:xfrm>
          <a:off x="238539" y="683533"/>
          <a:ext cx="8629816" cy="524036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459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3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Activity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Date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Status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3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Launched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info gathering, SSR1 briefings, outreach, and </a:t>
                      </a: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Review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Team agreed to leadership by three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Co-Chairs : </a:t>
                      </a:r>
                      <a:endParaRPr lang="en-US" sz="1600" b="0" i="0" baseline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Denise Michel, </a:t>
                      </a:r>
                      <a:r>
                        <a:rPr lang="en-US" sz="14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GNSO; Eric </a:t>
                      </a:r>
                      <a:r>
                        <a:rPr lang="en-US" sz="1400" b="0" i="0" baseline="0" dirty="0" err="1">
                          <a:latin typeface="+mn-lt"/>
                          <a:ea typeface="Source Sans Pro" charset="0"/>
                          <a:cs typeface="Source Sans Pro" charset="0"/>
                        </a:rPr>
                        <a:t>Osterweil</a:t>
                      </a:r>
                      <a:r>
                        <a:rPr lang="en-US" sz="14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, </a:t>
                      </a:r>
                      <a:r>
                        <a:rPr lang="en-US" sz="14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RSSAC; Emily </a:t>
                      </a:r>
                      <a:r>
                        <a:rPr lang="en-US" sz="14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Taylor, GNSO (resigned July 2017)</a:t>
                      </a:r>
                      <a:endParaRPr lang="en-US" sz="14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March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2017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303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Briefings, due diligence, info gathering, community updates ongoing; sub-groups </a:t>
                      </a: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formed and draft work topics </a:t>
                      </a: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identified in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5 key areas: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SSR1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Implementation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ICANN SSR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DNS SSR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Future Challenges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Impact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of IANA transition on SSR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May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RFP for Gap </a:t>
                      </a:r>
                      <a:r>
                        <a:rPr lang="en-US" sz="1600" dirty="0"/>
                        <a:t>Analysis </a:t>
                      </a:r>
                      <a:r>
                        <a:rPr lang="en-US" sz="1600" dirty="0" smtClean="0"/>
                        <a:t>of </a:t>
                      </a:r>
                      <a:r>
                        <a:rPr lang="en-US" sz="1600" dirty="0"/>
                        <a:t>Implementation of SSR1 Review Recommendations </a:t>
                      </a:r>
                      <a:r>
                        <a:rPr lang="en-US" sz="1600" dirty="0" smtClean="0"/>
                        <a:t>published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September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More public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consultation, outreach meetings with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ICANN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groups 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ICANN60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Source Sans Pro" charset="0"/>
                          <a:cs typeface="Source Sans Pro" charset="0"/>
                        </a:rPr>
                        <a:t>Scheduled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Drafting 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session 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for first draft of report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January 2018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Source Sans Pro" charset="0"/>
                          <a:cs typeface="Source Sans Pro" charset="0"/>
                        </a:rPr>
                        <a:t>Scheduled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2900282"/>
            <a:ext cx="475488" cy="396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1368671"/>
            <a:ext cx="475488" cy="396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4192687"/>
            <a:ext cx="475488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Areas of Review </a:t>
            </a:r>
          </a:p>
        </p:txBody>
      </p:sp>
      <p:sp>
        <p:nvSpPr>
          <p:cNvPr id="50" name="Chevron 49"/>
          <p:cNvSpPr/>
          <p:nvPr/>
        </p:nvSpPr>
        <p:spPr>
          <a:xfrm>
            <a:off x="364730" y="936384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64730" y="2012457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52" name="Chevron 51"/>
          <p:cNvSpPr/>
          <p:nvPr/>
        </p:nvSpPr>
        <p:spPr>
          <a:xfrm>
            <a:off x="310466" y="3088530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40616" y="4164603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64730" y="5240676"/>
            <a:ext cx="1268168" cy="661499"/>
          </a:xfrm>
          <a:prstGeom prst="chevron">
            <a:avLst>
              <a:gd name="adj" fmla="val 27026"/>
            </a:avLst>
          </a:prstGeom>
          <a:solidFill>
            <a:srgbClr val="0D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5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633" y="863986"/>
            <a:ext cx="6452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ICANN's implementation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28 recommendations adopted by Board in 2012 from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SSR Review (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SSR1) (adopted/implementation launched in 2012 ).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633" y="1970653"/>
            <a:ext cx="6508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security, stability, and resiliency </a:t>
            </a:r>
            <a:r>
              <a:rPr lang="en-US" dirty="0" smtClean="0"/>
              <a:t>activities for which ICANN has leading/sole responsibility.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6623" y="3064113"/>
            <a:ext cx="6774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 activities that impact the security, stability, and resiliency </a:t>
            </a:r>
            <a:r>
              <a:rPr lang="en-US" dirty="0" smtClean="0"/>
              <a:t>of </a:t>
            </a:r>
            <a:r>
              <a:rPr lang="en-US" dirty="0"/>
              <a:t>the Domain Name </a:t>
            </a:r>
            <a:r>
              <a:rPr lang="en-US" dirty="0" smtClean="0"/>
              <a:t>System (key activities that ICANN contributes to/facilitates).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6623" y="4006304"/>
            <a:ext cx="6561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strategy to address potential future challenges to the secure and resilient operation of the unique identifiers systems it coordinates.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6623" y="5232284"/>
            <a:ext cx="6505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impact of the IANA stewardship transition on the security, stability, and resiliency of ICANN and the unique identifier systems it coordinates</a:t>
            </a:r>
            <a:r>
              <a:rPr lang="en-US" dirty="0">
                <a:solidFill>
                  <a:srgbClr val="333333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7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finding - briefings and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729344"/>
            <a:ext cx="7907338" cy="53126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Extensive </a:t>
            </a:r>
            <a:r>
              <a:rPr lang="en-US" dirty="0" smtClean="0"/>
              <a:t>review of background materials; 70+ reports, documentation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 smtClean="0"/>
              <a:t>Mitigating unique identifier abuse</a:t>
            </a:r>
          </a:p>
          <a:p>
            <a:pPr lvl="1"/>
            <a:r>
              <a:rPr lang="en-US" dirty="0" smtClean="0"/>
              <a:t>Registry and registration security and abuse</a:t>
            </a:r>
          </a:p>
          <a:p>
            <a:pPr lvl="1"/>
            <a:r>
              <a:rPr lang="en-US" dirty="0" smtClean="0"/>
              <a:t>Operation of DNS root name system</a:t>
            </a:r>
          </a:p>
          <a:p>
            <a:pPr lvl="1"/>
            <a:r>
              <a:rPr lang="en-US" dirty="0" smtClean="0"/>
              <a:t>Risk assessment and management</a:t>
            </a:r>
          </a:p>
          <a:p>
            <a:pPr lvl="1"/>
            <a:r>
              <a:rPr lang="en-US" dirty="0" smtClean="0"/>
              <a:t>Incident response</a:t>
            </a:r>
          </a:p>
          <a:p>
            <a:pPr lvl="1"/>
            <a:r>
              <a:rPr lang="en-US" dirty="0" smtClean="0"/>
              <a:t>PTI materials</a:t>
            </a:r>
          </a:p>
          <a:p>
            <a:pPr lvl="1"/>
            <a:r>
              <a:rPr lang="en-US" dirty="0" smtClean="0"/>
              <a:t>SSR1 </a:t>
            </a:r>
            <a:r>
              <a:rPr lang="en-US" dirty="0" smtClean="0"/>
              <a:t>implementation</a:t>
            </a:r>
          </a:p>
          <a:p>
            <a:r>
              <a:rPr lang="en-US" dirty="0" smtClean="0"/>
              <a:t>Over 20+ detailed briefings/discussions on SSR topics including:</a:t>
            </a:r>
          </a:p>
          <a:p>
            <a:pPr lvl="1"/>
            <a:r>
              <a:rPr lang="en-US" dirty="0" smtClean="0"/>
              <a:t>Domain </a:t>
            </a:r>
            <a:r>
              <a:rPr lang="en-US" dirty="0" smtClean="0"/>
              <a:t>Abuse Reporting Tool</a:t>
            </a:r>
          </a:p>
          <a:p>
            <a:pPr lvl="1"/>
            <a:r>
              <a:rPr lang="en-US" dirty="0" smtClean="0"/>
              <a:t>ITHI reporting</a:t>
            </a:r>
          </a:p>
          <a:p>
            <a:pPr lvl="1"/>
            <a:r>
              <a:rPr lang="en-US" dirty="0" smtClean="0"/>
              <a:t>PTI-ICANN relationship</a:t>
            </a:r>
          </a:p>
          <a:p>
            <a:pPr lvl="1"/>
            <a:r>
              <a:rPr lang="en-US" dirty="0" smtClean="0"/>
              <a:t>SSR1 implementation</a:t>
            </a:r>
          </a:p>
          <a:p>
            <a:pPr lvl="1"/>
            <a:r>
              <a:rPr lang="en-US" dirty="0"/>
              <a:t>ICANN’s Security Framework and emerging threats</a:t>
            </a:r>
          </a:p>
          <a:p>
            <a:pPr lvl="1"/>
            <a:r>
              <a:rPr lang="en-US" dirty="0"/>
              <a:t>ICANN’s Risk Management Framework</a:t>
            </a:r>
          </a:p>
          <a:p>
            <a:pPr lvl="1"/>
            <a:r>
              <a:rPr lang="en-US" dirty="0"/>
              <a:t>ICANN’s Business Continuity strategies, objectives, plans and procedures</a:t>
            </a:r>
          </a:p>
          <a:p>
            <a:pPr lvl="1"/>
            <a:r>
              <a:rPr lang="en-US" dirty="0"/>
              <a:t>ICANN’s operational planning and controls, and prioritized activity recovery strategy</a:t>
            </a:r>
          </a:p>
          <a:p>
            <a:pPr lvl="1"/>
            <a:r>
              <a:rPr lang="en-US" dirty="0"/>
              <a:t>ICANN’s Incident Response Structure</a:t>
            </a:r>
          </a:p>
          <a:p>
            <a:pPr lvl="1"/>
            <a:r>
              <a:rPr lang="en-US" dirty="0"/>
              <a:t>ICANN’s root server operations</a:t>
            </a:r>
          </a:p>
          <a:p>
            <a:pPr lvl="1"/>
            <a:r>
              <a:rPr lang="en-US" dirty="0"/>
              <a:t>ICANN’s Global Domains Division activities that relate to SSR </a:t>
            </a:r>
            <a:r>
              <a:rPr lang="en-US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9650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6DF78-B77A-46DA-9A48-D98324D2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DDA28-5CA8-4F1C-B815-0091CB5D03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110352"/>
            <a:ext cx="7907338" cy="4571813"/>
          </a:xfrm>
        </p:spPr>
        <p:txBody>
          <a:bodyPr/>
          <a:lstStyle/>
          <a:p>
            <a:r>
              <a:rPr lang="en-US" dirty="0" smtClean="0"/>
              <a:t>SSR2’s progress includes:</a:t>
            </a:r>
            <a:endParaRPr lang="en-US" dirty="0"/>
          </a:p>
          <a:p>
            <a:pPr lvl="1"/>
            <a:r>
              <a:rPr lang="en-US" dirty="0" smtClean="0"/>
              <a:t>Terms of reference agreed in May by consensus</a:t>
            </a:r>
          </a:p>
          <a:p>
            <a:pPr lvl="1"/>
            <a:r>
              <a:rPr lang="en-US" dirty="0" smtClean="0"/>
              <a:t>Significantly </a:t>
            </a:r>
            <a:r>
              <a:rPr lang="en-US" dirty="0"/>
              <a:t>greater due diligence activity than </a:t>
            </a:r>
            <a:r>
              <a:rPr lang="en-US" dirty="0" smtClean="0"/>
              <a:t>SSR1</a:t>
            </a:r>
          </a:p>
          <a:p>
            <a:pPr lvl="1"/>
            <a:r>
              <a:rPr lang="en-US" dirty="0" smtClean="0"/>
              <a:t>Development of key topics and issue areas for Team’s initial focus</a:t>
            </a:r>
            <a:endParaRPr lang="en-US" dirty="0"/>
          </a:p>
          <a:p>
            <a:pPr lvl="1"/>
            <a:r>
              <a:rPr lang="en-US" dirty="0" smtClean="0"/>
              <a:t>Working within sub-teams to increase throughput and efficiency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with outside help to complete gap analysis of SSR1 implementation</a:t>
            </a:r>
          </a:p>
          <a:p>
            <a:pPr lvl="1"/>
            <a:r>
              <a:rPr lang="en-US" dirty="0"/>
              <a:t>Face-to-face sessions have been </a:t>
            </a:r>
            <a:r>
              <a:rPr lang="en-US" dirty="0" smtClean="0"/>
              <a:t>effective </a:t>
            </a:r>
            <a:r>
              <a:rPr lang="en-US" dirty="0"/>
              <a:t>in making substantive progress </a:t>
            </a:r>
          </a:p>
          <a:p>
            <a:pPr lvl="2"/>
            <a:r>
              <a:rPr lang="en-US" dirty="0"/>
              <a:t>For instance, the recent </a:t>
            </a:r>
            <a:r>
              <a:rPr lang="en-US" dirty="0" smtClean="0"/>
              <a:t>sub-team F2F </a:t>
            </a:r>
            <a:r>
              <a:rPr lang="en-US" dirty="0"/>
              <a:t>(summary here: </a:t>
            </a:r>
            <a:r>
              <a:rPr lang="en-US" sz="1600" dirty="0">
                <a:hlinkClick r:id="rId2"/>
              </a:rPr>
              <a:t>https://community.icann.org/pages/viewpage.action?pageId=69277737</a:t>
            </a:r>
            <a:r>
              <a:rPr lang="en-US" dirty="0"/>
              <a:t> )</a:t>
            </a:r>
          </a:p>
          <a:p>
            <a:pPr lvl="2"/>
            <a:r>
              <a:rPr lang="en-US" dirty="0"/>
              <a:t>Madrid ICANN DNS Symposium</a:t>
            </a:r>
          </a:p>
          <a:p>
            <a:pPr lvl="2"/>
            <a:r>
              <a:rPr lang="en-US" dirty="0"/>
              <a:t>ICANN </a:t>
            </a:r>
            <a:r>
              <a:rPr lang="en-US" dirty="0" smtClean="0"/>
              <a:t>meetings, </a:t>
            </a:r>
            <a:r>
              <a:rPr lang="en-US" dirty="0"/>
              <a:t>including ICANN </a:t>
            </a:r>
            <a:r>
              <a:rPr lang="en-US" dirty="0" smtClean="0"/>
              <a:t>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4793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1516</TotalTime>
  <Words>1078</Words>
  <Application>Microsoft Macintosh PowerPoint</Application>
  <PresentationFormat>On-screen Show (4:3)</PresentationFormat>
  <Paragraphs>208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ＭＳ Ｐゴシック</vt:lpstr>
      <vt:lpstr>Segoe UI</vt:lpstr>
      <vt:lpstr>Source Sans Pro</vt:lpstr>
      <vt:lpstr>Source Sans Pro Light</vt:lpstr>
      <vt:lpstr>Wingdings</vt:lpstr>
      <vt:lpstr>Arial</vt:lpstr>
      <vt:lpstr>ICANNPPT_Arial_4x3_June 2017_potx</vt:lpstr>
      <vt:lpstr>Second Security, Stability, and Resiliency of the Domain Name System Review Team (SSR2) </vt:lpstr>
      <vt:lpstr>Overview</vt:lpstr>
      <vt:lpstr>Mandate </vt:lpstr>
      <vt:lpstr>Composition of Review Team </vt:lpstr>
      <vt:lpstr>SSR2: Review Timeline and Progress</vt:lpstr>
      <vt:lpstr>Key Milestones  </vt:lpstr>
      <vt:lpstr>Five Key Areas of Review </vt:lpstr>
      <vt:lpstr>Fact finding - briefings and documents</vt:lpstr>
      <vt:lpstr>Key Progress</vt:lpstr>
      <vt:lpstr>Challenges</vt:lpstr>
      <vt:lpstr>Next Steps for SSR2</vt:lpstr>
      <vt:lpstr>Opportunities to Participate </vt:lpstr>
      <vt:lpstr>Questions &amp; Discussion 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subject/>
  <dc:creator>Jennifer Bryce</dc:creator>
  <cp:keywords/>
  <dc:description/>
  <cp:lastModifiedBy>Denise Michel</cp:lastModifiedBy>
  <cp:revision>41</cp:revision>
  <cp:lastPrinted>2017-01-26T19:29:02Z</cp:lastPrinted>
  <dcterms:created xsi:type="dcterms:W3CDTF">2017-06-19T14:23:09Z</dcterms:created>
  <dcterms:modified xsi:type="dcterms:W3CDTF">2017-10-27T10:44:10Z</dcterms:modified>
  <cp:category/>
</cp:coreProperties>
</file>