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3" r:id="rId3"/>
    <p:sldId id="361" r:id="rId4"/>
    <p:sldId id="360" r:id="rId5"/>
    <p:sldId id="340" r:id="rId6"/>
    <p:sldId id="362" r:id="rId7"/>
    <p:sldId id="344" r:id="rId8"/>
    <p:sldId id="293" r:id="rId9"/>
    <p:sldId id="345" r:id="rId10"/>
    <p:sldId id="3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53" autoAdjust="0"/>
    <p:restoredTop sz="95370" autoAdjust="0"/>
  </p:normalViewPr>
  <p:slideViewPr>
    <p:cSldViewPr snapToGrid="0" snapToObjects="1">
      <p:cViewPr>
        <p:scale>
          <a:sx n="100" d="100"/>
          <a:sy n="100" d="100"/>
        </p:scale>
        <p:origin x="2256" y="312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5/8/17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5/8/17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1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05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84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39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5" name="Picture 4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5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urldefense.proofpoint.com/v2/url?u=https-3A__community.icann.org_pages_viewpage.action-3FpageId-3D64076120-26preview-3D_64076120_64077546_SSR-2520facilitation-2520capture-2520-2D-2520full-2520capture.docx&amp;d=DwMFaQ&amp;c=FmY1u3PJp6wrcrwll3mSVzgfkbPSS6sJms7xcl4I5cM&amp;r=VuRMFw6YascG5ysc1jEHBZgGTtD6QSLrFmqdvMx5FM8&amp;m=J1K328OmMc_nedFkUcUJ0AWujVF3JWrPOxWnW4JyxEM&amp;s=hna45agCMQZvw69wq-SBpWzIgi6vA88gDdvI22EQX3Q&amp;e=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pages/viewpage.action?pageId=64082359" TargetMode="External"/><Relationship Id="rId4" Type="http://schemas.openxmlformats.org/officeDocument/2006/relationships/hyperlink" Target="https://community.icann.org/display/SSR/SSR2+Meeting+#12+-+23+May+2017+@+06:00+UTC" TargetMode="External"/><Relationship Id="rId5" Type="http://schemas.openxmlformats.org/officeDocument/2006/relationships/hyperlink" Target="https://community.icann.org/x/NwLfAw" TargetMode="External"/><Relationship Id="rId6" Type="http://schemas.openxmlformats.org/officeDocument/2006/relationships/hyperlink" Target="https://community.icann.org/x/ewPfAw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7348487" cy="6245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2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Second Security, Stability and Resiliency Review (SSR2) </a:t>
            </a:r>
            <a:endParaRPr lang="en-US" sz="2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152820"/>
            <a:ext cx="40831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10</a:t>
            </a:r>
            <a:r>
              <a:rPr lang="en-US" sz="2000" baseline="30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th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Plenary Meeting |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 </a:t>
            </a:r>
            <a:r>
              <a:rPr lang="en-US" sz="2000" dirty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9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May 2017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SSR2-RT Action Items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64683"/>
              </p:ext>
            </p:extLst>
          </p:nvPr>
        </p:nvGraphicFramePr>
        <p:xfrm>
          <a:off x="128184" y="707854"/>
          <a:ext cx="8887632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2716"/>
                <a:gridCol w="850900"/>
                <a:gridCol w="5376765"/>
                <a:gridCol w="1004047"/>
                <a:gridCol w="9332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Mtg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Owner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Due Date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May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Send adopted Terms of Reference to ICANN Board, should no objections occur in the 24 hours from circulation.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Kaveh Ranjbar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TBD</a:t>
                      </a:r>
                    </a:p>
                  </a:txBody>
                  <a:tcPr marL="127000" marR="127000" marT="88900" marB="8890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 May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Prepare proposal for initial structuring of RT work for </a:t>
                      </a:r>
                      <a:r>
                        <a:rPr lang="en-US" sz="1400" dirty="0" smtClean="0">
                          <a:effectLst/>
                        </a:rPr>
                        <a:t>Madrid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meeting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James Gannon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TBD</a:t>
                      </a:r>
                    </a:p>
                  </a:txBody>
                  <a:tcPr marL="127000" marR="127000" marT="88900" marB="8890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 May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effectLst/>
                        </a:rPr>
                        <a:t>Provide a decision to the Review Team on whether a face-to-face meeting will take place in Johannesburg, and on what dates. 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effectLst/>
                        </a:rPr>
                        <a:t>Co-Chairs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400" dirty="0">
                          <a:effectLst/>
                        </a:rPr>
                        <a:t>5 May</a:t>
                      </a:r>
                    </a:p>
                  </a:txBody>
                  <a:tcPr marL="127000" marR="127000" marT="88900" marB="8890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April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Schedule a briefing on PTI, the Bylaws and the relationship with ICANN to share input to assist in determining its possible inclusion in the scope of SSR2 review.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ICANN Org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 Apr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 draft agenda for Madrid face-to-face meeting to Review Team for input.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 update to SSR2-RT after scheduled SO/AC Chair call to inform decision regarding potential meeting dates in Johannesburg at ICANN59.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 Apr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 timeline for finalizing scope.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28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 </a:t>
                      </a:r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brainstorming capture slides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from 15 March meeting  and share thoughts on email list.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SSR2-RT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Co-Chairs to coordinate and formulate a proposal as to how to separate duties and present it to the RT.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Co-Chairs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Mar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Provide terms of reference to the ICANN Board.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SSR2-RT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TBD 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60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0464" y="1286173"/>
            <a:ext cx="810307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Updated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SOIs &amp; note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apologies/absences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Johannesburg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meeting – planning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decision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Madrid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meeting – review details,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agenda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Briefing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on IANA/PTI --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Sam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Eisner, ICANN Deputy General 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Counsel and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Elise </a:t>
            </a:r>
            <a:r>
              <a:rPr lang="en-US" sz="2200" dirty="0" err="1">
                <a:latin typeface="Source Sans Pro" charset="0"/>
                <a:ea typeface="Source Sans Pro" charset="0"/>
                <a:cs typeface="Source Sans Pro" charset="0"/>
              </a:rPr>
              <a:t>Gerich</a:t>
            </a:r>
            <a:r>
              <a:rPr lang="en-US" sz="2200" dirty="0" smtClean="0">
                <a:latin typeface="Source Sans Pro" charset="0"/>
                <a:ea typeface="Source Sans Pro" charset="0"/>
                <a:cs typeface="Source Sans Pro" charset="0"/>
              </a:rPr>
              <a:t>,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Vice President, IANA Services and President, Public Technical Identifiers (PTI)</a:t>
            </a: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latin typeface="Source Sans Pro" charset="0"/>
                <a:ea typeface="Source Sans Pro" charset="0"/>
                <a:cs typeface="Source Sans Pro" charset="0"/>
              </a:rPr>
              <a:t>AOB</a:t>
            </a:r>
            <a:endParaRPr lang="en-US" sz="2200" dirty="0">
              <a:latin typeface="Source Sans Pro" charset="0"/>
              <a:ea typeface="Source Sans Pro" charset="0"/>
              <a:cs typeface="Source Sans Pro" charset="0"/>
            </a:endParaRPr>
          </a:p>
          <a:p>
            <a:r>
              <a:rPr lang="en-US" sz="2400" dirty="0"/>
              <a:t> 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ICANN59 SSR2-RT Johannesburg Meeting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761636"/>
              </p:ext>
            </p:extLst>
          </p:nvPr>
        </p:nvGraphicFramePr>
        <p:xfrm>
          <a:off x="946732" y="857766"/>
          <a:ext cx="7066968" cy="521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9715"/>
                <a:gridCol w="2318999"/>
                <a:gridCol w="2318999"/>
                <a:gridCol w="109255"/>
              </a:tblGrid>
              <a:tr h="21542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>
                          <a:effectLst/>
                        </a:rPr>
                        <a:t>Johannesburg Attendance Tally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2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TEAM MEMBERS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JUNE 24 &amp; 25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JUNE 25 &amp; 26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Alain Patrick Aina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Boban Krsic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Cathy Handley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Denise Michel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Don M. Blumenthal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Emily Taylor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Eric Osterweil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Geoff Huston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Jabhera Matogoro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James Gannon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Kaveh Ranjbar 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Kerry-Ann Barrett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Mohamad Amin Hasbini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Noorul Ameen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Ram Krishna Pariyar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Žarko </a:t>
                      </a:r>
                      <a:r>
                        <a:rPr lang="x-none" sz="1600">
                          <a:effectLst/>
                        </a:rPr>
                        <a:t>Kecić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>
                          <a:effectLst/>
                        </a:rPr>
                        <a:t>RESULTS: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 – 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7 - No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  <a:tr h="215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 – Yes</a:t>
                      </a:r>
                      <a:endParaRPr lang="en-US" sz="16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 – Yes</a:t>
                      </a:r>
                      <a:endParaRPr lang="en-US" sz="16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4717" marR="6471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77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Madrid Meeting </a:t>
            </a:r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7750" y="1117600"/>
            <a:ext cx="70484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/>
              <a:t>Friday, 12 May 2017 </a:t>
            </a:r>
            <a:r>
              <a:rPr lang="en-US" sz="2000" dirty="0" smtClean="0"/>
              <a:t>|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ICANN </a:t>
            </a:r>
            <a:r>
              <a:rPr lang="en-US" sz="2000" dirty="0"/>
              <a:t>DNS Symposium Meet &amp; Greet Welcome </a:t>
            </a:r>
            <a:r>
              <a:rPr lang="en-US" sz="2000" dirty="0" smtClean="0"/>
              <a:t>Reception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18:30 </a:t>
            </a:r>
            <a:r>
              <a:rPr lang="en-US" sz="2000" i="1" dirty="0"/>
              <a:t>– </a:t>
            </a:r>
            <a:r>
              <a:rPr lang="en-US" sz="2000" dirty="0"/>
              <a:t>20:30 CEST</a:t>
            </a:r>
          </a:p>
          <a:p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Saturday, 13 May 2017 </a:t>
            </a:r>
            <a:endParaRPr lang="en-US" sz="2000" dirty="0" smtClean="0"/>
          </a:p>
          <a:p>
            <a:r>
              <a:rPr lang="en-US" sz="2000" dirty="0" smtClean="0"/>
              <a:t>	ICANN </a:t>
            </a:r>
            <a:r>
              <a:rPr lang="en-US" sz="2000" dirty="0"/>
              <a:t>DNS Symposium 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09:00 </a:t>
            </a:r>
            <a:r>
              <a:rPr lang="en-US" sz="2000" dirty="0"/>
              <a:t>– 17:00 CEST | </a:t>
            </a:r>
            <a:r>
              <a:rPr lang="en-US" sz="2000" dirty="0" smtClean="0"/>
              <a:t>07:00 </a:t>
            </a:r>
            <a:r>
              <a:rPr lang="en-US" sz="2000" dirty="0"/>
              <a:t>– 15:00 UTC </a:t>
            </a:r>
          </a:p>
          <a:p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Sunday 14 May 2017 </a:t>
            </a:r>
            <a:endParaRPr lang="en-US" sz="2000" dirty="0" smtClean="0"/>
          </a:p>
          <a:p>
            <a:r>
              <a:rPr lang="en-US" sz="2000" dirty="0" smtClean="0"/>
              <a:t>	SSR2-RT </a:t>
            </a:r>
            <a:r>
              <a:rPr lang="en-US" sz="2000" dirty="0"/>
              <a:t>Meeting </a:t>
            </a:r>
            <a:r>
              <a:rPr lang="en-US" sz="2000" dirty="0" smtClean="0"/>
              <a:t>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08:00 </a:t>
            </a:r>
            <a:r>
              <a:rPr lang="en-US" sz="2000" dirty="0"/>
              <a:t>– 17:30 CEST | </a:t>
            </a:r>
            <a:r>
              <a:rPr lang="en-US" sz="2000" dirty="0" smtClean="0"/>
              <a:t>06:00 </a:t>
            </a:r>
            <a:r>
              <a:rPr lang="en-US" sz="2000" dirty="0"/>
              <a:t>– 15:30 UTC</a:t>
            </a:r>
          </a:p>
          <a:p>
            <a:r>
              <a:rPr lang="en-US" sz="2000" dirty="0"/>
              <a:t> 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/>
              <a:t>Monday 15 May 2017 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SSR2-RT </a:t>
            </a:r>
            <a:r>
              <a:rPr lang="en-US" sz="2000" dirty="0"/>
              <a:t>Meeting Day 2 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08:00 </a:t>
            </a:r>
            <a:r>
              <a:rPr lang="en-US" sz="2000" dirty="0"/>
              <a:t>– 17:30 CEST | </a:t>
            </a:r>
            <a:r>
              <a:rPr lang="en-US" sz="2000" dirty="0" smtClean="0"/>
              <a:t>06:00 </a:t>
            </a:r>
            <a:r>
              <a:rPr lang="en-US" sz="2000" dirty="0"/>
              <a:t>– 15:30 </a:t>
            </a:r>
            <a:r>
              <a:rPr lang="en-US" sz="2000" dirty="0" smtClean="0"/>
              <a:t>UTC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6319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SSR2-RT Madrid </a:t>
            </a:r>
            <a:r>
              <a:rPr lang="en-US" dirty="0" smtClean="0"/>
              <a:t>Meeting </a:t>
            </a: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0464" y="981373"/>
            <a:ext cx="81030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/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22264" y="2075176"/>
            <a:ext cx="42928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latin typeface="Source Sans Pro"/>
                <a:cs typeface="Source Sans Pro"/>
              </a:rPr>
              <a:t>Review Meeting Details</a:t>
            </a:r>
          </a:p>
          <a:p>
            <a:pPr>
              <a:buSzPct val="75000"/>
            </a:pPr>
            <a:endParaRPr lang="en-US" sz="2000" dirty="0"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latin typeface="Source Sans Pro"/>
                <a:cs typeface="Source Sans Pro"/>
              </a:rPr>
              <a:t>Agenda Topics</a:t>
            </a:r>
            <a:endParaRPr lang="en-US" sz="20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8150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Briefing on IANA/PTI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52500" y="2019300"/>
            <a:ext cx="6921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ource Sans Pro" charset="0"/>
                <a:ea typeface="Source Sans Pro" charset="0"/>
                <a:cs typeface="Source Sans Pro" charset="0"/>
              </a:rPr>
              <a:t>Presentation to be inserted</a:t>
            </a:r>
          </a:p>
          <a:p>
            <a:endParaRPr lang="en-US" dirty="0">
              <a:latin typeface="Source Sans Pro" charset="0"/>
              <a:ea typeface="Source Sans Pro" charset="0"/>
              <a:cs typeface="Source Sans Pro" charset="0"/>
            </a:endParaRPr>
          </a:p>
          <a:p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Sam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Eisner, ICANN Deputy General </a:t>
            </a:r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Counsel, 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and </a:t>
            </a:r>
            <a:endParaRPr lang="en-US" dirty="0" smtClean="0">
              <a:latin typeface="Source Sans Pro" charset="0"/>
              <a:ea typeface="Source Sans Pro" charset="0"/>
              <a:cs typeface="Source Sans Pro" charset="0"/>
            </a:endParaRPr>
          </a:p>
          <a:p>
            <a:r>
              <a:rPr lang="en-US" dirty="0" smtClean="0">
                <a:latin typeface="Source Sans Pro" charset="0"/>
                <a:ea typeface="Source Sans Pro" charset="0"/>
                <a:cs typeface="Source Sans Pro" charset="0"/>
              </a:rPr>
              <a:t>Elise </a:t>
            </a:r>
            <a:r>
              <a:rPr lang="en-US" dirty="0" err="1">
                <a:latin typeface="Source Sans Pro" charset="0"/>
                <a:ea typeface="Source Sans Pro" charset="0"/>
                <a:cs typeface="Source Sans Pro" charset="0"/>
              </a:rPr>
              <a:t>Gerich</a:t>
            </a:r>
            <a:r>
              <a:rPr lang="en-US" dirty="0">
                <a:latin typeface="Source Sans Pro" charset="0"/>
                <a:ea typeface="Source Sans Pro" charset="0"/>
                <a:cs typeface="Source Sans Pro" charset="0"/>
              </a:rPr>
              <a:t>, Vice President, IANA Services and President, Public Technical Identifiers (PTI) </a:t>
            </a:r>
          </a:p>
          <a:p>
            <a:endParaRPr lang="en-US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64129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440228"/>
              </p:ext>
            </p:extLst>
          </p:nvPr>
        </p:nvGraphicFramePr>
        <p:xfrm>
          <a:off x="1473200" y="1684618"/>
          <a:ext cx="6197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/>
                <a:gridCol w="1358900"/>
                <a:gridCol w="2273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Mtg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Date 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Time </a:t>
                      </a:r>
                      <a:endParaRPr lang="en-US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3"/>
                        </a:rPr>
                        <a:t>SSR2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3"/>
                        </a:rPr>
                        <a:t>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3"/>
                        </a:rPr>
                        <a:t>Plenary #11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(Madrid F2F)</a:t>
                      </a:r>
                      <a:endParaRPr lang="en-US" sz="1600" dirty="0">
                        <a:solidFill>
                          <a:schemeClr val="tx1"/>
                        </a:solidFill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14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 &amp; 15 May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08:30</a:t>
                      </a:r>
                      <a:r>
                        <a:rPr lang="en-US" sz="1600" baseline="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 – 17:30 CEST 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SSR2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Plenary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Source Sans Pro" charset="0"/>
                          <a:ea typeface="Source Sans Pro" charset="0"/>
                          <a:cs typeface="Source Sans Pro" charset="0"/>
                          <a:hlinkClick r:id="rId4"/>
                        </a:rPr>
                        <a:t>#12</a:t>
                      </a:r>
                      <a:endParaRPr lang="en-US" sz="1600" dirty="0">
                        <a:solidFill>
                          <a:schemeClr val="tx1"/>
                        </a:solidFill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23 May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Source Sans Pro" charset="0"/>
                          <a:ea typeface="Source Sans Pro" charset="0"/>
                          <a:cs typeface="Source Sans Pro" charset="0"/>
                        </a:rPr>
                        <a:t>06:00 – 07:00 UTC </a:t>
                      </a:r>
                      <a:endParaRPr lang="en-US" sz="1600" dirty="0">
                        <a:latin typeface="Source Sans Pro" charset="0"/>
                        <a:ea typeface="Source Sans Pro" charset="0"/>
                        <a:cs typeface="Source Sans Pro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u="none" strike="noStrike" dirty="0" smtClean="0">
                          <a:solidFill>
                            <a:schemeClr val="tx1"/>
                          </a:solidFill>
                          <a:effectLst/>
                          <a:hlinkClick r:id="rId5"/>
                        </a:rPr>
                        <a:t>SSR2</a:t>
                      </a:r>
                      <a:r>
                        <a:rPr lang="en-US" u="none" strike="noStrike" baseline="0" dirty="0" smtClean="0">
                          <a:solidFill>
                            <a:schemeClr val="tx1"/>
                          </a:solidFill>
                          <a:effectLst/>
                          <a:hlinkClick r:id="rId5"/>
                        </a:rPr>
                        <a:t> Plenary</a:t>
                      </a:r>
                      <a:r>
                        <a:rPr lang="en-US" u="none" strike="noStrike" dirty="0" smtClean="0">
                          <a:solidFill>
                            <a:schemeClr val="tx1"/>
                          </a:solidFill>
                          <a:effectLst/>
                          <a:hlinkClick r:id="rId5"/>
                        </a:rPr>
                        <a:t> 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  <a:hlinkClick r:id="rId5"/>
                        </a:rPr>
                        <a:t>#13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30 May 17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s-IS" dirty="0">
                          <a:effectLst/>
                        </a:rPr>
                        <a:t>14:00 - </a:t>
                      </a:r>
                      <a:r>
                        <a:rPr lang="is-IS" dirty="0" smtClean="0">
                          <a:effectLst/>
                        </a:rPr>
                        <a:t>15:00 UTC</a:t>
                      </a:r>
                      <a:endParaRPr lang="is-IS" dirty="0">
                        <a:effectLst/>
                      </a:endParaRPr>
                    </a:p>
                  </a:txBody>
                  <a:tcPr marL="127000" marR="127000" marT="88900" marB="8890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  <a:hlinkClick r:id="rId6"/>
                        </a:rPr>
                        <a:t>SSR2 </a:t>
                      </a:r>
                      <a:r>
                        <a:rPr lang="en-US" u="none" strike="noStrike" dirty="0" smtClean="0">
                          <a:solidFill>
                            <a:schemeClr val="tx1"/>
                          </a:solidFill>
                          <a:effectLst/>
                          <a:hlinkClick r:id="rId6"/>
                        </a:rPr>
                        <a:t>Plenary </a:t>
                      </a:r>
                      <a:r>
                        <a:rPr lang="en-US" u="none" strike="noStrike" dirty="0">
                          <a:solidFill>
                            <a:schemeClr val="tx1"/>
                          </a:solidFill>
                          <a:effectLst/>
                          <a:hlinkClick r:id="rId6"/>
                        </a:rPr>
                        <a:t>#14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6 June 17</a:t>
                      </a:r>
                    </a:p>
                  </a:txBody>
                  <a:tcPr marL="127000" marR="127000" marT="88900" marB="889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s-IS" dirty="0">
                          <a:effectLst/>
                        </a:rPr>
                        <a:t>21:00 - </a:t>
                      </a:r>
                      <a:r>
                        <a:rPr lang="is-IS" dirty="0" smtClean="0">
                          <a:effectLst/>
                        </a:rPr>
                        <a:t>22:00 UTC</a:t>
                      </a:r>
                      <a:endParaRPr lang="is-IS" dirty="0">
                        <a:effectLst/>
                      </a:endParaRPr>
                    </a:p>
                  </a:txBody>
                  <a:tcPr marL="127000" marR="127000" marT="88900" marB="889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7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509713" y="2428390"/>
            <a:ext cx="6256337" cy="1728788"/>
          </a:xfrm>
        </p:spPr>
        <p:txBody>
          <a:bodyPr/>
          <a:lstStyle/>
          <a:p>
            <a:pPr algn="ctr"/>
            <a:r>
              <a:rPr lang="en-US" sz="8000" b="1" i="1" dirty="0" smtClean="0">
                <a:latin typeface="Apple Chancery" charset="0"/>
                <a:ea typeface="Apple Chancery" charset="0"/>
                <a:cs typeface="Apple Chancery" charset="0"/>
              </a:rPr>
              <a:t>AOB</a:t>
            </a:r>
            <a:endParaRPr lang="en-US" sz="8000" i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8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852613" y="2555390"/>
            <a:ext cx="6256337" cy="1728788"/>
          </a:xfrm>
        </p:spPr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Additional Information </a:t>
            </a:r>
            <a:endParaRPr lang="en-US" dirty="0"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80973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7745</TotalTime>
  <Words>469</Words>
  <Application>Microsoft Macintosh PowerPoint</Application>
  <PresentationFormat>On-screen Show (4:3)</PresentationFormat>
  <Paragraphs>202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Apple Chancery</vt:lpstr>
      <vt:lpstr>Calibri</vt:lpstr>
      <vt:lpstr>Source Sans Pro</vt:lpstr>
      <vt:lpstr>Source Sans Pro Light</vt:lpstr>
      <vt:lpstr>Times New Roman</vt:lpstr>
      <vt:lpstr>Wingdings</vt:lpstr>
      <vt:lpstr>Arial</vt:lpstr>
      <vt:lpstr>Office Theme</vt:lpstr>
      <vt:lpstr>PowerPoint Presentation</vt:lpstr>
      <vt:lpstr>Agenda </vt:lpstr>
      <vt:lpstr>ICANN59 SSR2-RT Johannesburg Meeting</vt:lpstr>
      <vt:lpstr>Madrid Meeting Details</vt:lpstr>
      <vt:lpstr>SSR2-RT Madrid Meeting Agenda</vt:lpstr>
      <vt:lpstr>Briefing on IANA/PTI</vt:lpstr>
      <vt:lpstr>Next Meetings </vt:lpstr>
      <vt:lpstr>PowerPoint Presentation</vt:lpstr>
      <vt:lpstr>PowerPoint Presentation</vt:lpstr>
      <vt:lpstr>Open SSR2-RT Action Items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Karen Mulberry ICANN</cp:lastModifiedBy>
  <cp:revision>236</cp:revision>
  <cp:lastPrinted>2017-04-24T10:22:47Z</cp:lastPrinted>
  <dcterms:created xsi:type="dcterms:W3CDTF">2015-01-07T16:11:05Z</dcterms:created>
  <dcterms:modified xsi:type="dcterms:W3CDTF">2017-05-08T22:40:33Z</dcterms:modified>
</cp:coreProperties>
</file>