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3" r:id="rId1"/>
  </p:sldMasterIdLst>
  <p:notesMasterIdLst>
    <p:notesMasterId r:id="rId14"/>
  </p:notesMasterIdLst>
  <p:handoutMasterIdLst>
    <p:handoutMasterId r:id="rId15"/>
  </p:handoutMasterIdLst>
  <p:sldIdLst>
    <p:sldId id="412" r:id="rId2"/>
    <p:sldId id="378" r:id="rId3"/>
    <p:sldId id="380" r:id="rId4"/>
    <p:sldId id="416" r:id="rId5"/>
    <p:sldId id="422" r:id="rId6"/>
    <p:sldId id="382" r:id="rId7"/>
    <p:sldId id="434" r:id="rId8"/>
    <p:sldId id="421" r:id="rId9"/>
    <p:sldId id="436" r:id="rId10"/>
    <p:sldId id="427" r:id="rId11"/>
    <p:sldId id="424" r:id="rId12"/>
    <p:sldId id="433" r:id="rId1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Mulberry" initials="" lastIdx="1" clrIdx="0"/>
  <p:cmAuthor id="1" name="Margie Milam" initials="MM" lastIdx="7" clrIdx="1">
    <p:extLst/>
  </p:cmAuthor>
  <p:cmAuthor id="2" name="Larisa B. Gurnick" initials="LBG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48A"/>
    <a:srgbClr val="175050"/>
    <a:srgbClr val="0E4B91"/>
    <a:srgbClr val="15538C"/>
    <a:srgbClr val="0B2F49"/>
    <a:srgbClr val="092F4B"/>
    <a:srgbClr val="A1472D"/>
    <a:srgbClr val="A34729"/>
    <a:srgbClr val="B87137"/>
    <a:srgbClr val="BA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6969" autoAdjust="0"/>
    <p:restoredTop sz="94136" autoAdjust="0"/>
  </p:normalViewPr>
  <p:slideViewPr>
    <p:cSldViewPr snapToGrid="0" snapToObjects="1">
      <p:cViewPr>
        <p:scale>
          <a:sx n="120" d="100"/>
          <a:sy n="120" d="100"/>
        </p:scale>
        <p:origin x="2296" y="-120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-5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6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10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9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5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848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>
                <a:solidFill>
                  <a:srgbClr val="0A1F24"/>
                </a:solidFill>
              </a:rPr>
              <a:pPr/>
              <a:t>3/11/17</a:t>
            </a:fld>
            <a:endParaRPr lang="en-US">
              <a:solidFill>
                <a:srgbClr val="0A1F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A1F2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>
                <a:solidFill>
                  <a:srgbClr val="0A1F24"/>
                </a:solidFill>
              </a:rPr>
              <a:pPr/>
              <a:t>‹#›</a:t>
            </a:fld>
            <a:endParaRPr lang="en-US">
              <a:solidFill>
                <a:srgbClr val="0A1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2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840" y="154365"/>
            <a:ext cx="8402319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+mj-lt"/>
                <a:cs typeface="American Typewriter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531072" y="6480326"/>
            <a:ext cx="36830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pPr marL="101600">
              <a:lnSpc>
                <a:spcPct val="100000"/>
              </a:lnSpc>
            </a:pPr>
            <a:r>
              <a:rPr spc="-365" dirty="0"/>
              <a:t>| </a:t>
            </a:r>
            <a:r>
              <a:rPr spc="160" dirty="0"/>
              <a:t> </a:t>
            </a:r>
            <a:fld id="{81D60167-4931-47E6-BA6A-407CBD079E47}" type="slidenum">
              <a:rPr spc="-200" dirty="0"/>
              <a:t>‹#›</a:t>
            </a:fld>
            <a:endParaRPr spc="-200" dirty="0"/>
          </a:p>
        </p:txBody>
      </p:sp>
    </p:spTree>
    <p:extLst>
      <p:ext uri="{BB962C8B-B14F-4D97-AF65-F5344CB8AC3E}">
        <p14:creationId xmlns:p14="http://schemas.microsoft.com/office/powerpoint/2010/main" val="111887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6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728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88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8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4" name="Picture 3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5" name="Picture 4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5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8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2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34" r:id="rId11"/>
    <p:sldLayoutId id="2147483736" r:id="rId12"/>
    <p:sldLayoutId id="2147483738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SSR/Final+Report" TargetMode="External"/><Relationship Id="rId4" Type="http://schemas.openxmlformats.org/officeDocument/2006/relationships/hyperlink" Target="https://community.icann.org/display/SSR/SSR1+Review+Implementation+Home" TargetMode="External"/><Relationship Id="rId5" Type="http://schemas.openxmlformats.org/officeDocument/2006/relationships/hyperlink" Target="https://community.icann.org/display/SSR/Background+Materials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ommunity.icann.org/display/SSR/SSR2+Re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ANN58_Copenhagen_4x3_horizontal_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ICANN58_Copenhagen_Marker_White_Horizont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45" y="316539"/>
            <a:ext cx="4587094" cy="27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129950" cy="1728788"/>
          </a:xfrm>
        </p:spPr>
        <p:txBody>
          <a:bodyPr/>
          <a:lstStyle/>
          <a:p>
            <a:pPr algn="ctr"/>
            <a:r>
              <a:rPr lang="en-US" b="1" dirty="0" smtClean="0">
                <a:latin typeface="Source Sans Pro"/>
                <a:cs typeface="Source Sans Pro"/>
              </a:rPr>
              <a:t>What areas are you interested in having the SSR2 Review focus on?</a:t>
            </a:r>
          </a:p>
        </p:txBody>
      </p:sp>
    </p:spTree>
    <p:extLst>
      <p:ext uri="{BB962C8B-B14F-4D97-AF65-F5344CB8AC3E}">
        <p14:creationId xmlns:p14="http://schemas.microsoft.com/office/powerpoint/2010/main" val="16473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752"/>
          </a:xfrm>
        </p:spPr>
        <p:txBody>
          <a:bodyPr/>
          <a:lstStyle/>
          <a:p>
            <a:pPr algn="ctr"/>
            <a:r>
              <a:rPr lang="en-US" dirty="0" smtClean="0"/>
              <a:t>Suggest Topics, Areas and Issues for the SSR2 Review Team to Consider</a:t>
            </a:r>
            <a:endParaRPr lang="en-US" dirty="0"/>
          </a:p>
        </p:txBody>
      </p:sp>
      <p:pic>
        <p:nvPicPr>
          <p:cNvPr id="9" name="Picture 8" descr="ICAN1517-Assets-r03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52" y="2405934"/>
            <a:ext cx="2743200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5423" y="2272498"/>
            <a:ext cx="5007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800" b="1" dirty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O</a:t>
            </a:r>
            <a:r>
              <a:rPr lang="en-US" sz="2800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perational stability</a:t>
            </a:r>
            <a:r>
              <a:rPr lang="en-US" sz="2800" b="1" dirty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Reliability</a:t>
            </a:r>
            <a:endParaRPr lang="en-US" sz="2800" b="1" dirty="0">
              <a:solidFill>
                <a:srgbClr val="10264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Resiliency</a:t>
            </a:r>
            <a:endParaRPr lang="en-US" sz="2800" b="1" dirty="0">
              <a:solidFill>
                <a:srgbClr val="10264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Security </a:t>
            </a:r>
            <a:endParaRPr lang="en-US" sz="2800" b="1" dirty="0">
              <a:solidFill>
                <a:srgbClr val="10264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Global Interoperability </a:t>
            </a:r>
            <a:endParaRPr lang="en-US" sz="2800" b="1" dirty="0">
              <a:solidFill>
                <a:srgbClr val="102649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2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38" y="1633372"/>
            <a:ext cx="5359093" cy="36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9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027" y="835619"/>
            <a:ext cx="6206648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000" dirty="0">
                <a:solidFill>
                  <a:schemeClr val="bg1"/>
                </a:solidFill>
              </a:rPr>
              <a:t>Second</a:t>
            </a:r>
            <a:r>
              <a:rPr lang="en-US" sz="4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Security, Stability, and Resiliency </a:t>
            </a:r>
            <a:r>
              <a:rPr lang="en-US" sz="4000" dirty="0" smtClean="0">
                <a:solidFill>
                  <a:schemeClr val="bg1"/>
                </a:solidFill>
              </a:rPr>
              <a:t>Review</a:t>
            </a:r>
          </a:p>
          <a:p>
            <a:pPr algn="ctr">
              <a:lnSpc>
                <a:spcPts val="47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(SSR2)</a:t>
            </a:r>
          </a:p>
          <a:p>
            <a:pPr algn="ctr">
              <a:lnSpc>
                <a:spcPts val="4700"/>
              </a:lnSpc>
            </a:pPr>
            <a:endParaRPr lang="en-US" sz="40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ctr">
              <a:lnSpc>
                <a:spcPts val="4700"/>
              </a:lnSpc>
            </a:pPr>
            <a:r>
              <a:rPr lang="en-US" sz="4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Public Consultation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9781" y="4865741"/>
            <a:ext cx="25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12 March 2017</a:t>
            </a:r>
            <a:endParaRPr lang="en-US" sz="28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46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129950" cy="1728788"/>
          </a:xfrm>
        </p:spPr>
        <p:txBody>
          <a:bodyPr/>
          <a:lstStyle/>
          <a:p>
            <a:pPr algn="ctr"/>
            <a:r>
              <a:rPr lang="en-US" b="1" dirty="0" smtClean="0">
                <a:latin typeface="Source Sans Pro"/>
                <a:cs typeface="Source Sans Pro"/>
              </a:rPr>
              <a:t>Welcome and Meet the SSR2 Review Team Members</a:t>
            </a:r>
          </a:p>
        </p:txBody>
      </p:sp>
    </p:spTree>
    <p:extLst>
      <p:ext uri="{BB962C8B-B14F-4D97-AF65-F5344CB8AC3E}">
        <p14:creationId xmlns:p14="http://schemas.microsoft.com/office/powerpoint/2010/main" val="18472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200" y="1282700"/>
            <a:ext cx="8013700" cy="410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5770" y="2223936"/>
            <a:ext cx="546100" cy="477041"/>
          </a:xfrm>
          <a:custGeom>
            <a:avLst/>
            <a:gdLst/>
            <a:ahLst/>
            <a:cxnLst/>
            <a:rect l="l" t="t" r="r" b="b"/>
            <a:pathLst>
              <a:path w="546100" h="558800">
                <a:moveTo>
                  <a:pt x="273050" y="0"/>
                </a:moveTo>
                <a:lnTo>
                  <a:pt x="228759" y="3656"/>
                </a:lnTo>
                <a:lnTo>
                  <a:pt x="186745" y="14243"/>
                </a:lnTo>
                <a:lnTo>
                  <a:pt x="147567" y="31186"/>
                </a:lnTo>
                <a:lnTo>
                  <a:pt x="111790" y="53907"/>
                </a:lnTo>
                <a:lnTo>
                  <a:pt x="79974" y="81834"/>
                </a:lnTo>
                <a:lnTo>
                  <a:pt x="52682" y="114389"/>
                </a:lnTo>
                <a:lnTo>
                  <a:pt x="30477" y="150999"/>
                </a:lnTo>
                <a:lnTo>
                  <a:pt x="13920" y="191087"/>
                </a:lnTo>
                <a:lnTo>
                  <a:pt x="3573" y="234079"/>
                </a:lnTo>
                <a:lnTo>
                  <a:pt x="0" y="279400"/>
                </a:lnTo>
                <a:lnTo>
                  <a:pt x="905" y="302315"/>
                </a:lnTo>
                <a:lnTo>
                  <a:pt x="7935" y="346543"/>
                </a:lnTo>
                <a:lnTo>
                  <a:pt x="21457" y="388155"/>
                </a:lnTo>
                <a:lnTo>
                  <a:pt x="40909" y="426576"/>
                </a:lnTo>
                <a:lnTo>
                  <a:pt x="65728" y="461230"/>
                </a:lnTo>
                <a:lnTo>
                  <a:pt x="95351" y="491543"/>
                </a:lnTo>
                <a:lnTo>
                  <a:pt x="129218" y="516939"/>
                </a:lnTo>
                <a:lnTo>
                  <a:pt x="166766" y="536843"/>
                </a:lnTo>
                <a:lnTo>
                  <a:pt x="207432" y="550679"/>
                </a:lnTo>
                <a:lnTo>
                  <a:pt x="250655" y="557873"/>
                </a:lnTo>
                <a:lnTo>
                  <a:pt x="273050" y="558800"/>
                </a:lnTo>
                <a:lnTo>
                  <a:pt x="295444" y="557873"/>
                </a:lnTo>
                <a:lnTo>
                  <a:pt x="338666" y="550679"/>
                </a:lnTo>
                <a:lnTo>
                  <a:pt x="379333" y="536843"/>
                </a:lnTo>
                <a:lnTo>
                  <a:pt x="416880" y="516939"/>
                </a:lnTo>
                <a:lnTo>
                  <a:pt x="450747" y="491543"/>
                </a:lnTo>
                <a:lnTo>
                  <a:pt x="480371" y="461230"/>
                </a:lnTo>
                <a:lnTo>
                  <a:pt x="505190" y="426576"/>
                </a:lnTo>
                <a:lnTo>
                  <a:pt x="524642" y="388155"/>
                </a:lnTo>
                <a:lnTo>
                  <a:pt x="538164" y="346543"/>
                </a:lnTo>
                <a:lnTo>
                  <a:pt x="545194" y="302315"/>
                </a:lnTo>
                <a:lnTo>
                  <a:pt x="546100" y="279400"/>
                </a:lnTo>
                <a:lnTo>
                  <a:pt x="545194" y="256484"/>
                </a:lnTo>
                <a:lnTo>
                  <a:pt x="538164" y="212256"/>
                </a:lnTo>
                <a:lnTo>
                  <a:pt x="524642" y="170644"/>
                </a:lnTo>
                <a:lnTo>
                  <a:pt x="505190" y="132223"/>
                </a:lnTo>
                <a:lnTo>
                  <a:pt x="480371" y="97569"/>
                </a:lnTo>
                <a:lnTo>
                  <a:pt x="450747" y="67256"/>
                </a:lnTo>
                <a:lnTo>
                  <a:pt x="416880" y="41860"/>
                </a:lnTo>
                <a:lnTo>
                  <a:pt x="379333" y="21956"/>
                </a:lnTo>
                <a:lnTo>
                  <a:pt x="338666" y="8120"/>
                </a:lnTo>
                <a:lnTo>
                  <a:pt x="295444" y="926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4065" y="3609006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0"/>
                </a:moveTo>
                <a:lnTo>
                  <a:pt x="228759" y="3573"/>
                </a:lnTo>
                <a:lnTo>
                  <a:pt x="186745" y="13920"/>
                </a:lnTo>
                <a:lnTo>
                  <a:pt x="147567" y="30477"/>
                </a:lnTo>
                <a:lnTo>
                  <a:pt x="111790" y="52682"/>
                </a:lnTo>
                <a:lnTo>
                  <a:pt x="79974" y="79974"/>
                </a:lnTo>
                <a:lnTo>
                  <a:pt x="52682" y="111790"/>
                </a:lnTo>
                <a:lnTo>
                  <a:pt x="30477" y="147567"/>
                </a:lnTo>
                <a:lnTo>
                  <a:pt x="13920" y="186745"/>
                </a:lnTo>
                <a:lnTo>
                  <a:pt x="3573" y="228759"/>
                </a:lnTo>
                <a:lnTo>
                  <a:pt x="0" y="273050"/>
                </a:lnTo>
                <a:lnTo>
                  <a:pt x="905" y="295444"/>
                </a:lnTo>
                <a:lnTo>
                  <a:pt x="7935" y="338666"/>
                </a:lnTo>
                <a:lnTo>
                  <a:pt x="21457" y="379333"/>
                </a:lnTo>
                <a:lnTo>
                  <a:pt x="40909" y="416880"/>
                </a:lnTo>
                <a:lnTo>
                  <a:pt x="65728" y="450747"/>
                </a:lnTo>
                <a:lnTo>
                  <a:pt x="95352" y="480371"/>
                </a:lnTo>
                <a:lnTo>
                  <a:pt x="129219" y="505190"/>
                </a:lnTo>
                <a:lnTo>
                  <a:pt x="166766" y="524642"/>
                </a:lnTo>
                <a:lnTo>
                  <a:pt x="207433" y="538164"/>
                </a:lnTo>
                <a:lnTo>
                  <a:pt x="250655" y="545194"/>
                </a:lnTo>
                <a:lnTo>
                  <a:pt x="273050" y="546100"/>
                </a:lnTo>
                <a:lnTo>
                  <a:pt x="295444" y="545194"/>
                </a:lnTo>
                <a:lnTo>
                  <a:pt x="338666" y="538164"/>
                </a:lnTo>
                <a:lnTo>
                  <a:pt x="379333" y="524642"/>
                </a:lnTo>
                <a:lnTo>
                  <a:pt x="416880" y="505190"/>
                </a:lnTo>
                <a:lnTo>
                  <a:pt x="450747" y="480371"/>
                </a:lnTo>
                <a:lnTo>
                  <a:pt x="480371" y="450747"/>
                </a:lnTo>
                <a:lnTo>
                  <a:pt x="505190" y="416880"/>
                </a:lnTo>
                <a:lnTo>
                  <a:pt x="524642" y="379333"/>
                </a:lnTo>
                <a:lnTo>
                  <a:pt x="538164" y="338666"/>
                </a:lnTo>
                <a:lnTo>
                  <a:pt x="545194" y="295444"/>
                </a:lnTo>
                <a:lnTo>
                  <a:pt x="546100" y="273050"/>
                </a:lnTo>
                <a:lnTo>
                  <a:pt x="545194" y="250655"/>
                </a:lnTo>
                <a:lnTo>
                  <a:pt x="538164" y="207433"/>
                </a:lnTo>
                <a:lnTo>
                  <a:pt x="524642" y="166766"/>
                </a:lnTo>
                <a:lnTo>
                  <a:pt x="505190" y="129219"/>
                </a:lnTo>
                <a:lnTo>
                  <a:pt x="480371" y="95352"/>
                </a:lnTo>
                <a:lnTo>
                  <a:pt x="450747" y="65728"/>
                </a:lnTo>
                <a:lnTo>
                  <a:pt x="416880" y="40909"/>
                </a:lnTo>
                <a:lnTo>
                  <a:pt x="379333" y="21457"/>
                </a:lnTo>
                <a:lnTo>
                  <a:pt x="338666" y="7935"/>
                </a:lnTo>
                <a:lnTo>
                  <a:pt x="295444" y="905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1865" y="2828252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0"/>
                </a:moveTo>
                <a:lnTo>
                  <a:pt x="228759" y="3573"/>
                </a:lnTo>
                <a:lnTo>
                  <a:pt x="186745" y="13920"/>
                </a:lnTo>
                <a:lnTo>
                  <a:pt x="147567" y="30477"/>
                </a:lnTo>
                <a:lnTo>
                  <a:pt x="111790" y="52682"/>
                </a:lnTo>
                <a:lnTo>
                  <a:pt x="79974" y="79974"/>
                </a:lnTo>
                <a:lnTo>
                  <a:pt x="52682" y="111790"/>
                </a:lnTo>
                <a:lnTo>
                  <a:pt x="30477" y="147567"/>
                </a:lnTo>
                <a:lnTo>
                  <a:pt x="13920" y="186745"/>
                </a:lnTo>
                <a:lnTo>
                  <a:pt x="3573" y="228759"/>
                </a:lnTo>
                <a:lnTo>
                  <a:pt x="0" y="273050"/>
                </a:lnTo>
                <a:lnTo>
                  <a:pt x="905" y="295444"/>
                </a:lnTo>
                <a:lnTo>
                  <a:pt x="7935" y="338666"/>
                </a:lnTo>
                <a:lnTo>
                  <a:pt x="21457" y="379333"/>
                </a:lnTo>
                <a:lnTo>
                  <a:pt x="40909" y="416880"/>
                </a:lnTo>
                <a:lnTo>
                  <a:pt x="65728" y="450747"/>
                </a:lnTo>
                <a:lnTo>
                  <a:pt x="95352" y="480371"/>
                </a:lnTo>
                <a:lnTo>
                  <a:pt x="129219" y="505190"/>
                </a:lnTo>
                <a:lnTo>
                  <a:pt x="166766" y="524642"/>
                </a:lnTo>
                <a:lnTo>
                  <a:pt x="207433" y="538164"/>
                </a:lnTo>
                <a:lnTo>
                  <a:pt x="250655" y="545194"/>
                </a:lnTo>
                <a:lnTo>
                  <a:pt x="273050" y="546100"/>
                </a:lnTo>
                <a:lnTo>
                  <a:pt x="295444" y="545194"/>
                </a:lnTo>
                <a:lnTo>
                  <a:pt x="338666" y="538164"/>
                </a:lnTo>
                <a:lnTo>
                  <a:pt x="379333" y="524642"/>
                </a:lnTo>
                <a:lnTo>
                  <a:pt x="416880" y="505190"/>
                </a:lnTo>
                <a:lnTo>
                  <a:pt x="450747" y="480371"/>
                </a:lnTo>
                <a:lnTo>
                  <a:pt x="480371" y="450747"/>
                </a:lnTo>
                <a:lnTo>
                  <a:pt x="505190" y="416880"/>
                </a:lnTo>
                <a:lnTo>
                  <a:pt x="524642" y="379333"/>
                </a:lnTo>
                <a:lnTo>
                  <a:pt x="538164" y="338666"/>
                </a:lnTo>
                <a:lnTo>
                  <a:pt x="545194" y="295444"/>
                </a:lnTo>
                <a:lnTo>
                  <a:pt x="546100" y="273050"/>
                </a:lnTo>
                <a:lnTo>
                  <a:pt x="545194" y="250655"/>
                </a:lnTo>
                <a:lnTo>
                  <a:pt x="538164" y="207433"/>
                </a:lnTo>
                <a:lnTo>
                  <a:pt x="524642" y="166766"/>
                </a:lnTo>
                <a:lnTo>
                  <a:pt x="505190" y="129219"/>
                </a:lnTo>
                <a:lnTo>
                  <a:pt x="480371" y="95352"/>
                </a:lnTo>
                <a:lnTo>
                  <a:pt x="450747" y="65728"/>
                </a:lnTo>
                <a:lnTo>
                  <a:pt x="416880" y="40909"/>
                </a:lnTo>
                <a:lnTo>
                  <a:pt x="379333" y="21457"/>
                </a:lnTo>
                <a:lnTo>
                  <a:pt x="338666" y="7935"/>
                </a:lnTo>
                <a:lnTo>
                  <a:pt x="295444" y="905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9072" y="1950886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0"/>
                </a:moveTo>
                <a:lnTo>
                  <a:pt x="228759" y="3573"/>
                </a:lnTo>
                <a:lnTo>
                  <a:pt x="186745" y="13920"/>
                </a:lnTo>
                <a:lnTo>
                  <a:pt x="147567" y="30477"/>
                </a:lnTo>
                <a:lnTo>
                  <a:pt x="111790" y="52682"/>
                </a:lnTo>
                <a:lnTo>
                  <a:pt x="79974" y="79974"/>
                </a:lnTo>
                <a:lnTo>
                  <a:pt x="52682" y="111790"/>
                </a:lnTo>
                <a:lnTo>
                  <a:pt x="30477" y="147567"/>
                </a:lnTo>
                <a:lnTo>
                  <a:pt x="13920" y="186745"/>
                </a:lnTo>
                <a:lnTo>
                  <a:pt x="3573" y="228759"/>
                </a:lnTo>
                <a:lnTo>
                  <a:pt x="0" y="273050"/>
                </a:lnTo>
                <a:lnTo>
                  <a:pt x="905" y="295444"/>
                </a:lnTo>
                <a:lnTo>
                  <a:pt x="7935" y="338666"/>
                </a:lnTo>
                <a:lnTo>
                  <a:pt x="21457" y="379333"/>
                </a:lnTo>
                <a:lnTo>
                  <a:pt x="40909" y="416880"/>
                </a:lnTo>
                <a:lnTo>
                  <a:pt x="65728" y="450747"/>
                </a:lnTo>
                <a:lnTo>
                  <a:pt x="95352" y="480371"/>
                </a:lnTo>
                <a:lnTo>
                  <a:pt x="129219" y="505190"/>
                </a:lnTo>
                <a:lnTo>
                  <a:pt x="166766" y="524642"/>
                </a:lnTo>
                <a:lnTo>
                  <a:pt x="207433" y="538164"/>
                </a:lnTo>
                <a:lnTo>
                  <a:pt x="250655" y="545194"/>
                </a:lnTo>
                <a:lnTo>
                  <a:pt x="273050" y="546100"/>
                </a:lnTo>
                <a:lnTo>
                  <a:pt x="295444" y="545194"/>
                </a:lnTo>
                <a:lnTo>
                  <a:pt x="338666" y="538164"/>
                </a:lnTo>
                <a:lnTo>
                  <a:pt x="379333" y="524642"/>
                </a:lnTo>
                <a:lnTo>
                  <a:pt x="416880" y="505190"/>
                </a:lnTo>
                <a:lnTo>
                  <a:pt x="450747" y="480371"/>
                </a:lnTo>
                <a:lnTo>
                  <a:pt x="480371" y="450747"/>
                </a:lnTo>
                <a:lnTo>
                  <a:pt x="505190" y="416880"/>
                </a:lnTo>
                <a:lnTo>
                  <a:pt x="524642" y="379333"/>
                </a:lnTo>
                <a:lnTo>
                  <a:pt x="538164" y="338666"/>
                </a:lnTo>
                <a:lnTo>
                  <a:pt x="545194" y="295444"/>
                </a:lnTo>
                <a:lnTo>
                  <a:pt x="546100" y="273050"/>
                </a:lnTo>
                <a:lnTo>
                  <a:pt x="545194" y="250655"/>
                </a:lnTo>
                <a:lnTo>
                  <a:pt x="538164" y="207433"/>
                </a:lnTo>
                <a:lnTo>
                  <a:pt x="524642" y="166766"/>
                </a:lnTo>
                <a:lnTo>
                  <a:pt x="505190" y="129219"/>
                </a:lnTo>
                <a:lnTo>
                  <a:pt x="480371" y="95352"/>
                </a:lnTo>
                <a:lnTo>
                  <a:pt x="450747" y="65728"/>
                </a:lnTo>
                <a:lnTo>
                  <a:pt x="416880" y="40909"/>
                </a:lnTo>
                <a:lnTo>
                  <a:pt x="379333" y="21457"/>
                </a:lnTo>
                <a:lnTo>
                  <a:pt x="338666" y="7935"/>
                </a:lnTo>
                <a:lnTo>
                  <a:pt x="295444" y="905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0786" y="2639746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0"/>
                </a:moveTo>
                <a:lnTo>
                  <a:pt x="228759" y="3573"/>
                </a:lnTo>
                <a:lnTo>
                  <a:pt x="186745" y="13920"/>
                </a:lnTo>
                <a:lnTo>
                  <a:pt x="147567" y="30477"/>
                </a:lnTo>
                <a:lnTo>
                  <a:pt x="111790" y="52682"/>
                </a:lnTo>
                <a:lnTo>
                  <a:pt x="79974" y="79974"/>
                </a:lnTo>
                <a:lnTo>
                  <a:pt x="52682" y="111790"/>
                </a:lnTo>
                <a:lnTo>
                  <a:pt x="30477" y="147567"/>
                </a:lnTo>
                <a:lnTo>
                  <a:pt x="13920" y="186745"/>
                </a:lnTo>
                <a:lnTo>
                  <a:pt x="3573" y="228759"/>
                </a:lnTo>
                <a:lnTo>
                  <a:pt x="0" y="273050"/>
                </a:lnTo>
                <a:lnTo>
                  <a:pt x="905" y="295444"/>
                </a:lnTo>
                <a:lnTo>
                  <a:pt x="7935" y="338666"/>
                </a:lnTo>
                <a:lnTo>
                  <a:pt x="21457" y="379333"/>
                </a:lnTo>
                <a:lnTo>
                  <a:pt x="40909" y="416880"/>
                </a:lnTo>
                <a:lnTo>
                  <a:pt x="65728" y="450747"/>
                </a:lnTo>
                <a:lnTo>
                  <a:pt x="95352" y="480371"/>
                </a:lnTo>
                <a:lnTo>
                  <a:pt x="129219" y="505190"/>
                </a:lnTo>
                <a:lnTo>
                  <a:pt x="166766" y="524642"/>
                </a:lnTo>
                <a:lnTo>
                  <a:pt x="207433" y="538164"/>
                </a:lnTo>
                <a:lnTo>
                  <a:pt x="250655" y="545194"/>
                </a:lnTo>
                <a:lnTo>
                  <a:pt x="273050" y="546100"/>
                </a:lnTo>
                <a:lnTo>
                  <a:pt x="295444" y="545194"/>
                </a:lnTo>
                <a:lnTo>
                  <a:pt x="338666" y="538164"/>
                </a:lnTo>
                <a:lnTo>
                  <a:pt x="379333" y="524642"/>
                </a:lnTo>
                <a:lnTo>
                  <a:pt x="416880" y="505190"/>
                </a:lnTo>
                <a:lnTo>
                  <a:pt x="450747" y="480371"/>
                </a:lnTo>
                <a:lnTo>
                  <a:pt x="480371" y="450747"/>
                </a:lnTo>
                <a:lnTo>
                  <a:pt x="505190" y="416880"/>
                </a:lnTo>
                <a:lnTo>
                  <a:pt x="524642" y="379333"/>
                </a:lnTo>
                <a:lnTo>
                  <a:pt x="538164" y="338666"/>
                </a:lnTo>
                <a:lnTo>
                  <a:pt x="545194" y="295444"/>
                </a:lnTo>
                <a:lnTo>
                  <a:pt x="546100" y="273050"/>
                </a:lnTo>
                <a:lnTo>
                  <a:pt x="545194" y="250655"/>
                </a:lnTo>
                <a:lnTo>
                  <a:pt x="538164" y="207433"/>
                </a:lnTo>
                <a:lnTo>
                  <a:pt x="524642" y="166766"/>
                </a:lnTo>
                <a:lnTo>
                  <a:pt x="505190" y="129219"/>
                </a:lnTo>
                <a:lnTo>
                  <a:pt x="480371" y="95352"/>
                </a:lnTo>
                <a:lnTo>
                  <a:pt x="450747" y="65728"/>
                </a:lnTo>
                <a:lnTo>
                  <a:pt x="416880" y="40909"/>
                </a:lnTo>
                <a:lnTo>
                  <a:pt x="379333" y="21457"/>
                </a:lnTo>
                <a:lnTo>
                  <a:pt x="338666" y="7935"/>
                </a:lnTo>
                <a:lnTo>
                  <a:pt x="295444" y="905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1612" y="5637356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0"/>
                </a:moveTo>
                <a:lnTo>
                  <a:pt x="228759" y="3573"/>
                </a:lnTo>
                <a:lnTo>
                  <a:pt x="186745" y="13920"/>
                </a:lnTo>
                <a:lnTo>
                  <a:pt x="147567" y="30477"/>
                </a:lnTo>
                <a:lnTo>
                  <a:pt x="111790" y="52682"/>
                </a:lnTo>
                <a:lnTo>
                  <a:pt x="79974" y="79974"/>
                </a:lnTo>
                <a:lnTo>
                  <a:pt x="52682" y="111790"/>
                </a:lnTo>
                <a:lnTo>
                  <a:pt x="30477" y="147567"/>
                </a:lnTo>
                <a:lnTo>
                  <a:pt x="13920" y="186745"/>
                </a:lnTo>
                <a:lnTo>
                  <a:pt x="3573" y="228759"/>
                </a:lnTo>
                <a:lnTo>
                  <a:pt x="0" y="273050"/>
                </a:lnTo>
                <a:lnTo>
                  <a:pt x="905" y="295444"/>
                </a:lnTo>
                <a:lnTo>
                  <a:pt x="7935" y="338666"/>
                </a:lnTo>
                <a:lnTo>
                  <a:pt x="21457" y="379333"/>
                </a:lnTo>
                <a:lnTo>
                  <a:pt x="40909" y="416880"/>
                </a:lnTo>
                <a:lnTo>
                  <a:pt x="65728" y="450747"/>
                </a:lnTo>
                <a:lnTo>
                  <a:pt x="95352" y="480371"/>
                </a:lnTo>
                <a:lnTo>
                  <a:pt x="129219" y="505190"/>
                </a:lnTo>
                <a:lnTo>
                  <a:pt x="166766" y="524642"/>
                </a:lnTo>
                <a:lnTo>
                  <a:pt x="207433" y="538164"/>
                </a:lnTo>
                <a:lnTo>
                  <a:pt x="250655" y="545194"/>
                </a:lnTo>
                <a:lnTo>
                  <a:pt x="273050" y="546100"/>
                </a:lnTo>
                <a:lnTo>
                  <a:pt x="295444" y="545194"/>
                </a:lnTo>
                <a:lnTo>
                  <a:pt x="338666" y="538164"/>
                </a:lnTo>
                <a:lnTo>
                  <a:pt x="379333" y="524642"/>
                </a:lnTo>
                <a:lnTo>
                  <a:pt x="416880" y="505190"/>
                </a:lnTo>
                <a:lnTo>
                  <a:pt x="450747" y="480371"/>
                </a:lnTo>
                <a:lnTo>
                  <a:pt x="480371" y="450747"/>
                </a:lnTo>
                <a:lnTo>
                  <a:pt x="505190" y="416880"/>
                </a:lnTo>
                <a:lnTo>
                  <a:pt x="524642" y="379333"/>
                </a:lnTo>
                <a:lnTo>
                  <a:pt x="538164" y="338666"/>
                </a:lnTo>
                <a:lnTo>
                  <a:pt x="545194" y="295444"/>
                </a:lnTo>
                <a:lnTo>
                  <a:pt x="546100" y="273050"/>
                </a:lnTo>
                <a:lnTo>
                  <a:pt x="545194" y="250655"/>
                </a:lnTo>
                <a:lnTo>
                  <a:pt x="538164" y="207433"/>
                </a:lnTo>
                <a:lnTo>
                  <a:pt x="524642" y="166766"/>
                </a:lnTo>
                <a:lnTo>
                  <a:pt x="505190" y="129219"/>
                </a:lnTo>
                <a:lnTo>
                  <a:pt x="480371" y="95352"/>
                </a:lnTo>
                <a:lnTo>
                  <a:pt x="450747" y="65728"/>
                </a:lnTo>
                <a:lnTo>
                  <a:pt x="416880" y="40909"/>
                </a:lnTo>
                <a:lnTo>
                  <a:pt x="379333" y="21457"/>
                </a:lnTo>
                <a:lnTo>
                  <a:pt x="338666" y="7935"/>
                </a:lnTo>
                <a:lnTo>
                  <a:pt x="295444" y="905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96660" y="2882900"/>
            <a:ext cx="21653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700" dirty="0">
                <a:solidFill>
                  <a:srgbClr val="FFFFFF"/>
                </a:solidFill>
                <a:latin typeface="Helvetica Neue"/>
                <a:cs typeface="Helvetica Neue"/>
              </a:rPr>
              <a:t>2</a:t>
            </a:r>
            <a:endParaRPr sz="2700" dirty="0">
              <a:latin typeface="Helvetica Neue"/>
              <a:cs typeface="Helvetica Neu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2349" y="2690191"/>
            <a:ext cx="1802974" cy="736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ct val="100000"/>
              </a:lnSpc>
            </a:pPr>
            <a:r>
              <a:rPr lang="en-US" sz="2700" dirty="0">
                <a:solidFill>
                  <a:srgbClr val="FFFFFF"/>
                </a:solidFill>
                <a:latin typeface="Helvetica Neue"/>
                <a:cs typeface="Helvetica Neue"/>
              </a:rPr>
              <a:t>4</a:t>
            </a:r>
            <a:endParaRPr sz="2700" dirty="0">
              <a:latin typeface="Helvetica Neue"/>
              <a:cs typeface="Helvetica Neue"/>
            </a:endParaRPr>
          </a:p>
          <a:p>
            <a:pPr marL="12700" marR="5080">
              <a:lnSpc>
                <a:spcPts val="1400"/>
              </a:lnSpc>
              <a:spcBef>
                <a:spcPts val="1140"/>
              </a:spcBef>
            </a:pPr>
            <a:r>
              <a:rPr sz="1200" b="1" spc="-25" dirty="0">
                <a:latin typeface="Helvetica Neue"/>
                <a:cs typeface="Helvetica Neue"/>
              </a:rPr>
              <a:t>A</a:t>
            </a:r>
            <a:r>
              <a:rPr sz="1200" b="1" spc="-45" dirty="0">
                <a:latin typeface="Helvetica Neue"/>
                <a:cs typeface="Helvetica Neue"/>
              </a:rPr>
              <a:t>s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dirty="0">
                <a:latin typeface="Helvetica Neue"/>
                <a:cs typeface="Helvetica Neue"/>
              </a:rPr>
              <a:t>a</a:t>
            </a:r>
            <a:r>
              <a:rPr sz="1200" b="1" spc="75" dirty="0">
                <a:latin typeface="Helvetica Neue"/>
                <a:cs typeface="Helvetica Neue"/>
              </a:rPr>
              <a:t> </a:t>
            </a:r>
            <a:r>
              <a:rPr sz="1200" b="1" spc="-5" dirty="0">
                <a:latin typeface="Helvetica Neue"/>
                <a:cs typeface="Helvetica Neue"/>
              </a:rPr>
              <a:t>P</a:t>
            </a:r>
            <a:r>
              <a:rPr sz="1200" b="1" spc="10" dirty="0">
                <a:latin typeface="Helvetica Neue"/>
                <a:cs typeface="Helvetica Neue"/>
              </a:rPr>
              <a:t>ac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dirty="0">
                <a:latin typeface="Helvetica Neue"/>
                <a:cs typeface="Helvetica Neue"/>
              </a:rPr>
              <a:t>f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dirty="0">
                <a:latin typeface="Helvetica Neue"/>
                <a:cs typeface="Helvetica Neue"/>
              </a:rPr>
              <a:t>c</a:t>
            </a:r>
            <a:r>
              <a:rPr sz="1200" b="1" spc="-25" dirty="0">
                <a:latin typeface="Helvetica Neue"/>
                <a:cs typeface="Helvetica Neue"/>
              </a:rPr>
              <a:t> </a:t>
            </a:r>
            <a:r>
              <a:rPr sz="1200" b="1" dirty="0">
                <a:latin typeface="Helvetica Neue"/>
                <a:cs typeface="Helvetica Neue"/>
              </a:rPr>
              <a:t>&amp; </a:t>
            </a:r>
            <a:r>
              <a:rPr sz="1200" b="1" spc="-35" dirty="0">
                <a:latin typeface="Helvetica Neue"/>
                <a:cs typeface="Helvetica Neue"/>
              </a:rPr>
              <a:t>O</a:t>
            </a:r>
            <a:r>
              <a:rPr sz="1200" b="1" spc="10" dirty="0">
                <a:latin typeface="Helvetica Neue"/>
                <a:cs typeface="Helvetica Neue"/>
              </a:rPr>
              <a:t>cea</a:t>
            </a:r>
            <a:r>
              <a:rPr sz="1200" b="1" spc="-15" dirty="0">
                <a:latin typeface="Helvetica Neue"/>
                <a:cs typeface="Helvetica Neue"/>
              </a:rPr>
              <a:t>n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dirty="0">
                <a:latin typeface="Helvetica Neue"/>
                <a:cs typeface="Helvetica Neue"/>
              </a:rPr>
              <a:t>a</a:t>
            </a:r>
            <a:endParaRPr sz="1200" dirty="0">
              <a:latin typeface="Helvetica Neue"/>
              <a:cs typeface="Helvetica Neu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3605" y="1980399"/>
            <a:ext cx="21653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700" dirty="0">
                <a:solidFill>
                  <a:srgbClr val="FFFFFF"/>
                </a:solidFill>
                <a:latin typeface="Helvetica Neue"/>
                <a:cs typeface="Helvetica Neue"/>
              </a:rPr>
              <a:t>4</a:t>
            </a:r>
            <a:endParaRPr sz="2700" dirty="0">
              <a:latin typeface="Helvetica Neue"/>
              <a:cs typeface="Helvetica Neu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5057" y="3569619"/>
            <a:ext cx="1629410" cy="540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120" marR="5080" indent="-440055">
              <a:lnSpc>
                <a:spcPct val="89500"/>
              </a:lnSpc>
              <a:tabLst>
                <a:tab pos="452120" algn="l"/>
              </a:tabLst>
            </a:pPr>
            <a:r>
              <a:rPr lang="en-US" sz="4050" baseline="-29835" dirty="0" smtClean="0">
                <a:solidFill>
                  <a:srgbClr val="FFFFFF"/>
                </a:solidFill>
                <a:latin typeface="Helvetica Neue"/>
                <a:cs typeface="Helvetica Neue"/>
              </a:rPr>
              <a:t> 1</a:t>
            </a:r>
            <a:r>
              <a:rPr sz="4050" baseline="-29835" dirty="0">
                <a:solidFill>
                  <a:srgbClr val="FFFFFF"/>
                </a:solidFill>
                <a:latin typeface="Helvetica Neue"/>
                <a:cs typeface="Helvetica Neue"/>
              </a:rPr>
              <a:t>	</a:t>
            </a:r>
            <a:r>
              <a:rPr sz="1200" b="1" spc="-45" dirty="0">
                <a:latin typeface="Helvetica"/>
                <a:cs typeface="Helvetica"/>
              </a:rPr>
              <a:t>L</a:t>
            </a:r>
            <a:r>
              <a:rPr sz="1200" b="1" spc="20" dirty="0">
                <a:latin typeface="Helvetica"/>
                <a:cs typeface="Helvetica"/>
              </a:rPr>
              <a:t>a</a:t>
            </a:r>
            <a:r>
              <a:rPr sz="1200" b="1" dirty="0">
                <a:latin typeface="Helvetica"/>
                <a:cs typeface="Helvetica"/>
              </a:rPr>
              <a:t>t</a:t>
            </a:r>
            <a:r>
              <a:rPr sz="1200" b="1" spc="-40" dirty="0">
                <a:latin typeface="Helvetica"/>
                <a:cs typeface="Helvetica"/>
              </a:rPr>
              <a:t>i</a:t>
            </a:r>
            <a:r>
              <a:rPr sz="1200" b="1" spc="-10" dirty="0">
                <a:latin typeface="Helvetica"/>
                <a:cs typeface="Helvetica"/>
              </a:rPr>
              <a:t>n</a:t>
            </a:r>
            <a:r>
              <a:rPr sz="1200" b="1" spc="30" dirty="0">
                <a:latin typeface="Helvetica"/>
                <a:cs typeface="Helvetica"/>
              </a:rPr>
              <a:t> Amer</a:t>
            </a:r>
            <a:r>
              <a:rPr sz="1200" b="1" spc="-40" dirty="0">
                <a:latin typeface="Helvetica"/>
                <a:cs typeface="Helvetica"/>
              </a:rPr>
              <a:t>i</a:t>
            </a:r>
            <a:r>
              <a:rPr sz="1200" b="1" spc="20" dirty="0">
                <a:latin typeface="Helvetica"/>
                <a:cs typeface="Helvetica"/>
              </a:rPr>
              <a:t>c</a:t>
            </a:r>
            <a:r>
              <a:rPr sz="1200" b="1" dirty="0">
                <a:latin typeface="Helvetica"/>
                <a:cs typeface="Helvetica"/>
              </a:rPr>
              <a:t>a</a:t>
            </a:r>
            <a:r>
              <a:rPr sz="1200" b="1" spc="-105" dirty="0">
                <a:latin typeface="Helvetica"/>
                <a:cs typeface="Helvetica"/>
              </a:rPr>
              <a:t> </a:t>
            </a:r>
            <a:r>
              <a:rPr sz="1200" b="1" dirty="0">
                <a:latin typeface="Helvetica"/>
                <a:cs typeface="Helvetica"/>
              </a:rPr>
              <a:t>&amp; </a:t>
            </a:r>
            <a:r>
              <a:rPr sz="1200" b="1" spc="30" dirty="0">
                <a:latin typeface="Helvetica"/>
                <a:cs typeface="Helvetica"/>
              </a:rPr>
              <a:t>Ca</a:t>
            </a:r>
            <a:r>
              <a:rPr sz="1200" b="1" spc="25" dirty="0">
                <a:latin typeface="Helvetica"/>
                <a:cs typeface="Helvetica"/>
              </a:rPr>
              <a:t>r</a:t>
            </a:r>
            <a:r>
              <a:rPr sz="1200" b="1" spc="-40" dirty="0">
                <a:latin typeface="Helvetica"/>
                <a:cs typeface="Helvetica"/>
              </a:rPr>
              <a:t>i</a:t>
            </a:r>
            <a:r>
              <a:rPr sz="1200" b="1" spc="-45" dirty="0">
                <a:latin typeface="Helvetica"/>
                <a:cs typeface="Helvetica"/>
              </a:rPr>
              <a:t>bb</a:t>
            </a:r>
            <a:r>
              <a:rPr sz="1200" b="1" spc="30" dirty="0">
                <a:latin typeface="Helvetica"/>
                <a:cs typeface="Helvetica"/>
              </a:rPr>
              <a:t>ea</a:t>
            </a:r>
            <a:r>
              <a:rPr sz="1200" b="1" spc="-10" dirty="0">
                <a:latin typeface="Helvetica"/>
                <a:cs typeface="Helvetica"/>
              </a:rPr>
              <a:t>n</a:t>
            </a:r>
            <a:endParaRPr sz="1200" dirty="0">
              <a:latin typeface="Helvetica"/>
              <a:cs typeface="Helvetic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0552" y="2216769"/>
            <a:ext cx="21653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700" dirty="0">
                <a:solidFill>
                  <a:srgbClr val="FFFFFF"/>
                </a:solidFill>
                <a:latin typeface="Helvetica Neue"/>
                <a:cs typeface="Helvetica Neue"/>
              </a:rPr>
              <a:t>3</a:t>
            </a:r>
            <a:endParaRPr sz="2700" dirty="0">
              <a:latin typeface="Helvetica Neue"/>
              <a:cs typeface="Helvetica Ne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1145" y="5695593"/>
            <a:ext cx="40703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 smtClean="0">
                <a:solidFill>
                  <a:srgbClr val="FFFFFF"/>
                </a:solidFill>
                <a:latin typeface="Helvetica Neue"/>
                <a:cs typeface="Helvetica Neue"/>
              </a:rPr>
              <a:t>1</a:t>
            </a:r>
            <a:r>
              <a:rPr lang="en-US" sz="2700" spc="-5" dirty="0">
                <a:solidFill>
                  <a:srgbClr val="FFFFFF"/>
                </a:solidFill>
                <a:latin typeface="Helvetica Neue"/>
                <a:cs typeface="Helvetica Neue"/>
              </a:rPr>
              <a:t>6</a:t>
            </a:r>
            <a:endParaRPr sz="2700" dirty="0">
              <a:latin typeface="Helvetica Neue"/>
              <a:cs typeface="Helvetica Neu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6660" y="5663258"/>
            <a:ext cx="429895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spc="10" dirty="0">
                <a:latin typeface="Helvetica Neue"/>
                <a:cs typeface="Helvetica Neue"/>
              </a:rPr>
              <a:t>e</a:t>
            </a:r>
            <a:r>
              <a:rPr sz="1200" b="1" spc="-25" dirty="0">
                <a:latin typeface="Helvetica Neue"/>
                <a:cs typeface="Helvetica Neue"/>
              </a:rPr>
              <a:t>v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spc="10" dirty="0">
                <a:latin typeface="Helvetica Neue"/>
                <a:cs typeface="Helvetica Neue"/>
              </a:rPr>
              <a:t>e</a:t>
            </a:r>
            <a:r>
              <a:rPr sz="1200" b="1" dirty="0">
                <a:latin typeface="Helvetica Neue"/>
                <a:cs typeface="Helvetica Neue"/>
              </a:rPr>
              <a:t>w</a:t>
            </a:r>
            <a:r>
              <a:rPr sz="1200" b="1" spc="-15" dirty="0">
                <a:latin typeface="Helvetica Neue"/>
                <a:cs typeface="Helvetica Neue"/>
              </a:rPr>
              <a:t> </a:t>
            </a:r>
            <a:r>
              <a:rPr sz="1200" b="1" spc="-135" dirty="0">
                <a:latin typeface="Helvetica Neue"/>
                <a:cs typeface="Helvetica Neue"/>
              </a:rPr>
              <a:t>T</a:t>
            </a:r>
            <a:r>
              <a:rPr sz="1200" b="1" spc="10" dirty="0">
                <a:latin typeface="Helvetica Neue"/>
                <a:cs typeface="Helvetica Neue"/>
              </a:rPr>
              <a:t>ea</a:t>
            </a:r>
            <a:r>
              <a:rPr sz="1200" b="1" dirty="0">
                <a:latin typeface="Helvetica Neue"/>
                <a:cs typeface="Helvetica Neue"/>
              </a:rPr>
              <a:t>m</a:t>
            </a:r>
            <a:r>
              <a:rPr sz="1200" b="1" spc="-25" dirty="0">
                <a:latin typeface="Helvetica Neue"/>
                <a:cs typeface="Helvetica Neue"/>
              </a:rPr>
              <a:t> </a:t>
            </a:r>
            <a:r>
              <a:rPr sz="1200" b="1" spc="10" dirty="0">
                <a:latin typeface="Helvetica Neue"/>
                <a:cs typeface="Helvetica Neue"/>
              </a:rPr>
              <a:t>Mem</a:t>
            </a:r>
            <a:r>
              <a:rPr sz="1200" b="1" spc="-35" dirty="0">
                <a:latin typeface="Helvetica Neue"/>
                <a:cs typeface="Helvetica Neue"/>
              </a:rPr>
              <a:t>b</a:t>
            </a:r>
            <a:r>
              <a:rPr sz="1200" b="1" spc="10" dirty="0">
                <a:latin typeface="Helvetica Neue"/>
                <a:cs typeface="Helvetica Neue"/>
              </a:rPr>
              <a:t>e</a:t>
            </a: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dirty="0">
                <a:latin typeface="Helvetica Neue"/>
                <a:cs typeface="Helvetica Neue"/>
              </a:rPr>
              <a:t>s</a:t>
            </a:r>
            <a:r>
              <a:rPr sz="1200" b="1" spc="-80" dirty="0">
                <a:latin typeface="Helvetica Neue"/>
                <a:cs typeface="Helvetica Neue"/>
              </a:rPr>
              <a:t> </a:t>
            </a:r>
            <a:r>
              <a:rPr lang="en-US" sz="1200" b="1" spc="-10" dirty="0" smtClean="0">
                <a:latin typeface="Helvetica Neue"/>
                <a:cs typeface="Helvetica Neue"/>
              </a:rPr>
              <a:t>are </a:t>
            </a:r>
            <a:r>
              <a:rPr lang="en-US" sz="1200" b="1" spc="30" dirty="0">
                <a:latin typeface="Helvetica Neue"/>
                <a:cs typeface="Helvetica Neue"/>
              </a:rPr>
              <a:t>r</a:t>
            </a:r>
            <a:r>
              <a:rPr sz="1200" b="1" spc="10" dirty="0" smtClean="0">
                <a:latin typeface="Helvetica Neue"/>
                <a:cs typeface="Helvetica Neue"/>
              </a:rPr>
              <a:t>e</a:t>
            </a:r>
            <a:r>
              <a:rPr sz="1200" b="1" spc="-35" dirty="0" smtClean="0">
                <a:latin typeface="Helvetica Neue"/>
                <a:cs typeface="Helvetica Neue"/>
              </a:rPr>
              <a:t>p</a:t>
            </a:r>
            <a:r>
              <a:rPr sz="1200" b="1" spc="30" dirty="0" smtClean="0">
                <a:latin typeface="Helvetica Neue"/>
                <a:cs typeface="Helvetica Neue"/>
              </a:rPr>
              <a:t>r</a:t>
            </a:r>
            <a:r>
              <a:rPr sz="1200" b="1" spc="10" dirty="0" smtClean="0">
                <a:latin typeface="Helvetica Neue"/>
                <a:cs typeface="Helvetica Neue"/>
              </a:rPr>
              <a:t>e</a:t>
            </a:r>
            <a:r>
              <a:rPr sz="1200" b="1" spc="-45" dirty="0" smtClean="0">
                <a:latin typeface="Helvetica Neue"/>
                <a:cs typeface="Helvetica Neue"/>
              </a:rPr>
              <a:t>s</a:t>
            </a:r>
            <a:r>
              <a:rPr sz="1200" b="1" spc="10" dirty="0" smtClean="0">
                <a:latin typeface="Helvetica Neue"/>
                <a:cs typeface="Helvetica Neue"/>
              </a:rPr>
              <a:t>e</a:t>
            </a:r>
            <a:r>
              <a:rPr sz="1200" b="1" spc="-15" dirty="0" smtClean="0">
                <a:latin typeface="Helvetica Neue"/>
                <a:cs typeface="Helvetica Neue"/>
              </a:rPr>
              <a:t>n</a:t>
            </a:r>
            <a:r>
              <a:rPr sz="1200" b="1" spc="-25" dirty="0" smtClean="0">
                <a:latin typeface="Helvetica Neue"/>
                <a:cs typeface="Helvetica Neue"/>
              </a:rPr>
              <a:t>t</a:t>
            </a:r>
            <a:r>
              <a:rPr sz="1200" b="1" spc="10" dirty="0" smtClean="0">
                <a:latin typeface="Helvetica Neue"/>
                <a:cs typeface="Helvetica Neue"/>
              </a:rPr>
              <a:t>a</a:t>
            </a:r>
            <a:r>
              <a:rPr sz="1200" b="1" spc="-25" dirty="0" smtClean="0">
                <a:latin typeface="Helvetica Neue"/>
                <a:cs typeface="Helvetica Neue"/>
              </a:rPr>
              <a:t>t</a:t>
            </a:r>
            <a:r>
              <a:rPr sz="1200" b="1" spc="-10" dirty="0" smtClean="0">
                <a:latin typeface="Helvetica Neue"/>
                <a:cs typeface="Helvetica Neue"/>
              </a:rPr>
              <a:t>i</a:t>
            </a:r>
            <a:r>
              <a:rPr sz="1200" b="1" spc="-25" dirty="0" smtClean="0">
                <a:latin typeface="Helvetica Neue"/>
                <a:cs typeface="Helvetica Neue"/>
              </a:rPr>
              <a:t>v</a:t>
            </a:r>
            <a:r>
              <a:rPr sz="1200" b="1" spc="10" dirty="0" smtClean="0">
                <a:latin typeface="Helvetica Neue"/>
                <a:cs typeface="Helvetica Neue"/>
              </a:rPr>
              <a:t>e</a:t>
            </a:r>
            <a:r>
              <a:rPr sz="1200" b="1" dirty="0" smtClean="0">
                <a:latin typeface="Helvetica Neue"/>
                <a:cs typeface="Helvetica Neue"/>
              </a:rPr>
              <a:t>s</a:t>
            </a:r>
            <a:r>
              <a:rPr lang="en-US" sz="1200" b="1" dirty="0" smtClean="0">
                <a:latin typeface="Helvetica Neue"/>
                <a:cs typeface="Helvetica Neue"/>
              </a:rPr>
              <a:t> nominated from ICANN’s Supporting Organizations and Advisory Committees along with a Board appointed liasion </a:t>
            </a:r>
            <a:endParaRPr sz="1200" dirty="0">
              <a:latin typeface="Helvetica Neue"/>
              <a:cs typeface="Helvetica Neu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8400" y="1893227"/>
            <a:ext cx="1092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Helvetica Neue"/>
                <a:cs typeface="Helvetica Neue"/>
              </a:rPr>
              <a:t>N</a:t>
            </a:r>
            <a:r>
              <a:rPr sz="1200" b="1" spc="-35" dirty="0">
                <a:latin typeface="Helvetica Neue"/>
                <a:cs typeface="Helvetica Neue"/>
              </a:rPr>
              <a:t>o</a:t>
            </a: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spc="-25" dirty="0">
                <a:latin typeface="Helvetica Neue"/>
                <a:cs typeface="Helvetica Neue"/>
              </a:rPr>
              <a:t>t</a:t>
            </a:r>
            <a:r>
              <a:rPr sz="1200" b="1" dirty="0">
                <a:latin typeface="Helvetica Neue"/>
                <a:cs typeface="Helvetica Neue"/>
              </a:rPr>
              <a:t>h</a:t>
            </a:r>
            <a:r>
              <a:rPr sz="1200" b="1" spc="50" dirty="0">
                <a:latin typeface="Helvetica Neue"/>
                <a:cs typeface="Helvetica Neue"/>
              </a:rPr>
              <a:t> </a:t>
            </a:r>
            <a:r>
              <a:rPr sz="1200" b="1" spc="-25" dirty="0">
                <a:latin typeface="Helvetica Neue"/>
                <a:cs typeface="Helvetica Neue"/>
              </a:rPr>
              <a:t>A</a:t>
            </a:r>
            <a:r>
              <a:rPr sz="1200" b="1" spc="10" dirty="0">
                <a:latin typeface="Helvetica Neue"/>
                <a:cs typeface="Helvetica Neue"/>
              </a:rPr>
              <a:t>me</a:t>
            </a: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spc="10" dirty="0">
                <a:latin typeface="Helvetica Neue"/>
                <a:cs typeface="Helvetica Neue"/>
              </a:rPr>
              <a:t>ca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6340" y="2129832"/>
            <a:ext cx="5454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0" dirty="0">
                <a:latin typeface="Helvetica Neue"/>
                <a:cs typeface="Helvetica Neue"/>
              </a:rPr>
              <a:t>E</a:t>
            </a:r>
            <a:r>
              <a:rPr sz="1200" b="1" spc="-15" dirty="0">
                <a:latin typeface="Helvetica Neue"/>
                <a:cs typeface="Helvetica Neue"/>
              </a:rPr>
              <a:t>u</a:t>
            </a: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spc="-35" dirty="0">
                <a:latin typeface="Helvetica Neue"/>
                <a:cs typeface="Helvetica Neue"/>
              </a:rPr>
              <a:t>op</a:t>
            </a:r>
            <a:r>
              <a:rPr sz="1200" b="1" dirty="0">
                <a:latin typeface="Helvetica Neue"/>
                <a:cs typeface="Helvetica Neue"/>
              </a:rPr>
              <a:t>e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0270" y="3377049"/>
            <a:ext cx="4559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5" dirty="0">
                <a:latin typeface="Helvetica Neue"/>
                <a:cs typeface="Helvetica Neue"/>
              </a:rPr>
              <a:t>A</a:t>
            </a:r>
            <a:r>
              <a:rPr sz="1200" b="1" dirty="0">
                <a:latin typeface="Helvetica Neue"/>
                <a:cs typeface="Helvetica Neue"/>
              </a:rPr>
              <a:t>f</a:t>
            </a: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spc="10" dirty="0">
                <a:latin typeface="Helvetica Neue"/>
                <a:cs typeface="Helvetica Neue"/>
              </a:rPr>
              <a:t>c</a:t>
            </a:r>
            <a:r>
              <a:rPr sz="1200" b="1" dirty="0">
                <a:latin typeface="Helvetica Neue"/>
                <a:cs typeface="Helvetica Neue"/>
              </a:rPr>
              <a:t>a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700" y="51268"/>
            <a:ext cx="9144000" cy="698500"/>
          </a:xfrm>
          <a:custGeom>
            <a:avLst/>
            <a:gdLst/>
            <a:ahLst/>
            <a:cxnLst/>
            <a:rect l="l" t="t" r="r" b="b"/>
            <a:pathLst>
              <a:path w="9144000" h="698500">
                <a:moveTo>
                  <a:pt x="0" y="0"/>
                </a:moveTo>
                <a:lnTo>
                  <a:pt x="9144000" y="0"/>
                </a:lnTo>
                <a:lnTo>
                  <a:pt x="9144000" y="698500"/>
                </a:lnTo>
                <a:lnTo>
                  <a:pt x="0" y="698500"/>
                </a:lnTo>
                <a:lnTo>
                  <a:pt x="0" y="0"/>
                </a:lnTo>
                <a:close/>
              </a:path>
            </a:pathLst>
          </a:custGeom>
          <a:solidFill>
            <a:srgbClr val="1768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70840" y="154365"/>
            <a:ext cx="8402319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0"/>
              </a:lnSpc>
            </a:pPr>
            <a:r>
              <a:rPr lang="en-US" sz="4000" dirty="0">
                <a:solidFill>
                  <a:srgbClr val="FFFFFF"/>
                </a:solidFill>
                <a:latin typeface="Source Sans Pro"/>
                <a:ea typeface="+mn-ea"/>
                <a:cs typeface="Source Sans Pro"/>
              </a:rPr>
              <a:t>SSR2 </a:t>
            </a:r>
            <a:r>
              <a:rPr sz="4000" dirty="0">
                <a:solidFill>
                  <a:srgbClr val="FFFFFF"/>
                </a:solidFill>
                <a:latin typeface="Source Sans Pro"/>
                <a:ea typeface="+mn-ea"/>
                <a:cs typeface="Source Sans Pro"/>
              </a:rPr>
              <a:t>Review Team Members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r>
              <a:rPr spc="-365" dirty="0"/>
              <a:t>| </a:t>
            </a:r>
            <a:r>
              <a:rPr spc="160" dirty="0"/>
              <a:t> </a:t>
            </a:r>
            <a:fld id="{81D60167-4931-47E6-BA6A-407CBD079E47}" type="slidenum">
              <a:rPr spc="-200" dirty="0"/>
              <a:t>4</a:t>
            </a:fld>
            <a:endParaRPr spc="-200" dirty="0"/>
          </a:p>
        </p:txBody>
      </p:sp>
    </p:spTree>
    <p:extLst>
      <p:ext uri="{BB962C8B-B14F-4D97-AF65-F5344CB8AC3E}">
        <p14:creationId xmlns:p14="http://schemas.microsoft.com/office/powerpoint/2010/main" val="153391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Meet the SSR2 Review Team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79988" y="703163"/>
          <a:ext cx="8257957" cy="54956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4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6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1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0749">
                <a:tc>
                  <a:txBody>
                    <a:bodyPr/>
                    <a:lstStyle/>
                    <a:p>
                      <a:endParaRPr lang="en-US" sz="14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Name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Gender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SO/AC Nomination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Region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Jabhera Matogoro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ALAC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Alain Aina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ccNSO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Mohamad Amin Hasbini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Noorul Ameen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Geoff Huston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SSAC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Ramkrishna Pariyar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ALAC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James Gannon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Boban Krsic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ccNSO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Emily Taylor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Žarko Kecić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ccNSO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Kerry-Ann Barrett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LAC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Cathy Handley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RSSAC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Denise Michel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Don M. Blumenthal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SSAC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Eric Osterweil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RSSAC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Kaveh Ranjbar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Board Liaison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57" y="0"/>
            <a:ext cx="2871142" cy="7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129950" cy="1728788"/>
          </a:xfrm>
        </p:spPr>
        <p:txBody>
          <a:bodyPr/>
          <a:lstStyle/>
          <a:p>
            <a:pPr algn="ctr"/>
            <a:r>
              <a:rPr lang="en-US" b="1" dirty="0" smtClean="0">
                <a:latin typeface="Source Sans Pro"/>
                <a:cs typeface="Source Sans Pro"/>
              </a:rPr>
              <a:t>What is the SSR2 Review?</a:t>
            </a:r>
          </a:p>
        </p:txBody>
      </p:sp>
    </p:spTree>
    <p:extLst>
      <p:ext uri="{BB962C8B-B14F-4D97-AF65-F5344CB8AC3E}">
        <p14:creationId xmlns:p14="http://schemas.microsoft.com/office/powerpoint/2010/main" val="8464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Bylaws </a:t>
            </a:r>
            <a:r>
              <a:rPr lang="en-US" dirty="0"/>
              <a:t>Section 4.6. SPECIFIC REVIEWS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0241" y="894563"/>
            <a:ext cx="84635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/>
              <a:t>c</a:t>
            </a:r>
            <a:r>
              <a:rPr lang="en-US" sz="2000" dirty="0" smtClean="0"/>
              <a:t>)(ii</a:t>
            </a:r>
            <a:r>
              <a:rPr lang="en-US" sz="2000" dirty="0"/>
              <a:t>) </a:t>
            </a:r>
            <a:r>
              <a:rPr lang="en-US" sz="2000" u="sng" dirty="0"/>
              <a:t>The issues that the review team for the SSR Review (“SSR </a:t>
            </a:r>
            <a:r>
              <a:rPr lang="en-US" sz="2000" u="sng" dirty="0" smtClean="0"/>
              <a:t>Review Team</a:t>
            </a:r>
            <a:r>
              <a:rPr lang="en-US" sz="2000" u="sng" dirty="0"/>
              <a:t>”) may assess are the following:</a:t>
            </a:r>
          </a:p>
          <a:p>
            <a:pPr lvl="1"/>
            <a:r>
              <a:rPr lang="en-US" sz="2000" dirty="0"/>
              <a:t>(A) security, operational stability and resiliency matters, both </a:t>
            </a:r>
            <a:r>
              <a:rPr lang="en-US" sz="2000" dirty="0" smtClean="0"/>
              <a:t>physical and </a:t>
            </a:r>
            <a:r>
              <a:rPr lang="en-US" sz="2000" dirty="0"/>
              <a:t>network, relating to the coordination of the Internet’s system </a:t>
            </a:r>
            <a:r>
              <a:rPr lang="en-US" sz="2000" dirty="0" smtClean="0"/>
              <a:t>of unique </a:t>
            </a:r>
            <a:r>
              <a:rPr lang="en-US" sz="2000" dirty="0"/>
              <a:t>identifiers;</a:t>
            </a:r>
          </a:p>
          <a:p>
            <a:pPr lvl="1"/>
            <a:r>
              <a:rPr lang="en-US" sz="2000" dirty="0"/>
              <a:t>(B) conformance with appropriate security contingency </a:t>
            </a:r>
            <a:r>
              <a:rPr lang="en-US" sz="2000" dirty="0" smtClean="0"/>
              <a:t>planning framework </a:t>
            </a:r>
            <a:r>
              <a:rPr lang="en-US" sz="2000" dirty="0"/>
              <a:t>for the Internet’s system of unique identifiers; and</a:t>
            </a:r>
          </a:p>
          <a:p>
            <a:pPr lvl="1"/>
            <a:r>
              <a:rPr lang="en-US" sz="2000" dirty="0"/>
              <a:t>(C) maintaining clear and globally interoperable security processes </a:t>
            </a:r>
            <a:r>
              <a:rPr lang="en-US" sz="2000" dirty="0" smtClean="0"/>
              <a:t>for those </a:t>
            </a:r>
            <a:r>
              <a:rPr lang="en-US" sz="2000" dirty="0"/>
              <a:t>portions of the Internet’s system of unique identifiers that </a:t>
            </a:r>
            <a:r>
              <a:rPr lang="en-US" sz="2000" dirty="0" smtClean="0"/>
              <a:t>ICANN coordinates</a:t>
            </a:r>
            <a:r>
              <a:rPr lang="en-US" sz="2000" dirty="0"/>
              <a:t>.</a:t>
            </a:r>
          </a:p>
          <a:p>
            <a:r>
              <a:rPr lang="en-US" sz="2000" dirty="0"/>
              <a:t>(iii) The SSR Review Team shall also assess </a:t>
            </a:r>
            <a:r>
              <a:rPr lang="en-US" sz="2000" dirty="0" smtClean="0"/>
              <a:t>how ICANN has </a:t>
            </a:r>
            <a:r>
              <a:rPr lang="en-US" sz="2000" dirty="0"/>
              <a:t>successfully implemented its security efforts, the effectiveness </a:t>
            </a:r>
            <a:r>
              <a:rPr lang="en-US" sz="2000" dirty="0" smtClean="0"/>
              <a:t>of the </a:t>
            </a:r>
            <a:r>
              <a:rPr lang="en-US" sz="2000" dirty="0"/>
              <a:t>security </a:t>
            </a:r>
            <a:r>
              <a:rPr lang="en-US" sz="2000" dirty="0" smtClean="0"/>
              <a:t>efforts, the </a:t>
            </a:r>
            <a:r>
              <a:rPr lang="en-US" sz="2000" dirty="0"/>
              <a:t>extent to </a:t>
            </a:r>
            <a:r>
              <a:rPr lang="en-US" sz="2000" dirty="0" smtClean="0"/>
              <a:t>which the </a:t>
            </a:r>
            <a:r>
              <a:rPr lang="en-US" sz="2000" dirty="0"/>
              <a:t>security efforts are sufficiently robust </a:t>
            </a:r>
            <a:r>
              <a:rPr lang="en-US" sz="2000" dirty="0" smtClean="0"/>
              <a:t>and threats </a:t>
            </a:r>
            <a:r>
              <a:rPr lang="en-US" sz="2000" dirty="0"/>
              <a:t>to the security, stability and resiliency of the DNS, </a:t>
            </a:r>
            <a:r>
              <a:rPr lang="en-US" sz="2000" dirty="0" smtClean="0"/>
              <a:t>consistent with </a:t>
            </a:r>
            <a:r>
              <a:rPr lang="en-US" sz="2000" dirty="0"/>
              <a:t>ICANN’s Mission.</a:t>
            </a:r>
          </a:p>
          <a:p>
            <a:r>
              <a:rPr lang="en-US" sz="2000" dirty="0"/>
              <a:t>(iv) The SSR Review Team shall also assess the extent to which </a:t>
            </a:r>
            <a:r>
              <a:rPr lang="en-US" sz="2000" dirty="0" smtClean="0"/>
              <a:t>prior SSR </a:t>
            </a:r>
            <a:r>
              <a:rPr lang="en-US" sz="2000" dirty="0"/>
              <a:t>Review recommendations have been </a:t>
            </a:r>
            <a:r>
              <a:rPr lang="en-US" sz="2000" dirty="0" smtClean="0"/>
              <a:t>implemented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440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762390"/>
          </a:xfrm>
        </p:spPr>
        <p:txBody>
          <a:bodyPr/>
          <a:lstStyle/>
          <a:p>
            <a:pPr algn="ctr"/>
            <a:r>
              <a:rPr lang="en-US" dirty="0" smtClean="0"/>
              <a:t>The focus of the SSR2 Review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0" y="2521009"/>
            <a:ext cx="1409032" cy="1757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920" y="1407128"/>
            <a:ext cx="810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SSR </a:t>
            </a:r>
            <a:r>
              <a:rPr lang="en-US" sz="2400" dirty="0">
                <a:latin typeface="Source Sans Pro Light" charset="0"/>
                <a:ea typeface="Source Sans Pro Light" charset="0"/>
                <a:cs typeface="Source Sans Pro Light" charset="0"/>
              </a:rPr>
              <a:t>Review, per </a:t>
            </a:r>
            <a:r>
              <a:rPr lang="en-US" sz="2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Section 4.6 </a:t>
            </a:r>
            <a:r>
              <a:rPr lang="en-US" sz="2400" dirty="0">
                <a:latin typeface="Source Sans Pro Light" charset="0"/>
                <a:ea typeface="Source Sans Pro Light" charset="0"/>
                <a:cs typeface="Source Sans Pro Light" charset="0"/>
              </a:rPr>
              <a:t>ICANN Bylaws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27952" y="2175866"/>
            <a:ext cx="6809902" cy="2697656"/>
            <a:chOff x="1952336" y="1450832"/>
            <a:chExt cx="6655216" cy="2697656"/>
          </a:xfrm>
        </p:grpSpPr>
        <p:sp>
          <p:nvSpPr>
            <p:cNvPr id="6" name="Rectangle 5"/>
            <p:cNvSpPr/>
            <p:nvPr/>
          </p:nvSpPr>
          <p:spPr>
            <a:xfrm>
              <a:off x="2374232" y="1450832"/>
              <a:ext cx="6233320" cy="2697656"/>
            </a:xfrm>
            <a:prstGeom prst="rect">
              <a:avLst/>
            </a:prstGeom>
            <a:solidFill>
              <a:srgbClr val="F2A41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74320" rIns="274320" rtlCol="0" anchor="ctr"/>
            <a:lstStyle/>
            <a:p>
              <a:pPr lvl="0"/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ICANN's commitment to enhance: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the 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operational stability, 	</a:t>
              </a:r>
              <a:endParaRPr lang="en-US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marL="742950" lvl="1" indent="-285750">
                <a:buFont typeface="Arial" charset="0"/>
                <a:buChar char="•"/>
              </a:pP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reliability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resiliency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</a:t>
              </a:r>
              <a:endParaRPr lang="en-US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marL="742950" lvl="1" indent="-285750">
                <a:buFont typeface="Arial" charset="0"/>
                <a:buChar char="•"/>
              </a:pP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security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</a:t>
              </a:r>
              <a:endParaRPr lang="en-US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marL="742950" lvl="1" indent="-285750">
                <a:buFont typeface="Arial" charset="0"/>
                <a:buChar char="•"/>
              </a:pP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global 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interoperability </a:t>
              </a:r>
              <a:endParaRPr lang="en-US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r>
                <a:rPr lang="is-I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… </a:t>
              </a: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of the systems/processes (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internal/ external) that </a:t>
              </a: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affect 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the Internet's </a:t>
              </a: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unique 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identifiers</a:t>
              </a:r>
            </a:p>
          </p:txBody>
        </p:sp>
        <p:sp>
          <p:nvSpPr>
            <p:cNvPr id="7" name="Triangle 6"/>
            <p:cNvSpPr/>
            <p:nvPr/>
          </p:nvSpPr>
          <p:spPr>
            <a:xfrm rot="16200000">
              <a:off x="1887504" y="2420477"/>
              <a:ext cx="940067" cy="810403"/>
            </a:xfrm>
            <a:prstGeom prst="triangle">
              <a:avLst/>
            </a:prstGeom>
            <a:solidFill>
              <a:srgbClr val="F2A41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70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794287"/>
          </a:xfrm>
        </p:spPr>
        <p:txBody>
          <a:bodyPr/>
          <a:lstStyle/>
          <a:p>
            <a:r>
              <a:rPr lang="en-US" dirty="0" smtClean="0"/>
              <a:t>Additional Information on SSR2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853" y="1494503"/>
            <a:ext cx="83944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SSR2 wiki page</a:t>
            </a:r>
          </a:p>
          <a:p>
            <a:r>
              <a:rPr lang="en-US" dirty="0">
                <a:latin typeface="Source Sans Pro"/>
                <a:cs typeface="Source Sans Pro"/>
                <a:hlinkClick r:id="rId2"/>
              </a:rPr>
              <a:t>https://</a:t>
            </a:r>
            <a:r>
              <a:rPr lang="en-US" dirty="0" smtClean="0">
                <a:latin typeface="Source Sans Pro"/>
                <a:cs typeface="Source Sans Pro"/>
                <a:hlinkClick r:id="rId2"/>
              </a:rPr>
              <a:t>community.icann.org/display/SSR/SSR2+Review</a:t>
            </a:r>
            <a:r>
              <a:rPr lang="en-US" dirty="0" smtClean="0">
                <a:latin typeface="Source Sans Pro"/>
                <a:cs typeface="Source Sans Pro"/>
              </a:rPr>
              <a:t> </a:t>
            </a:r>
            <a:endParaRPr lang="en-US" dirty="0">
              <a:latin typeface="Source Sans Pro"/>
              <a:cs typeface="Source Sans Pro"/>
            </a:endParaRPr>
          </a:p>
          <a:p>
            <a:endParaRPr lang="en-US" dirty="0" smtClean="0">
              <a:latin typeface="Source Sans Pro"/>
              <a:cs typeface="Source Sans Pro"/>
            </a:endParaRPr>
          </a:p>
          <a:p>
            <a:r>
              <a:rPr lang="en-US" dirty="0" smtClean="0">
                <a:latin typeface="Source Sans Pro"/>
                <a:cs typeface="Source Sans Pro"/>
              </a:rPr>
              <a:t>SSR1 </a:t>
            </a:r>
            <a:r>
              <a:rPr lang="en-US" dirty="0">
                <a:latin typeface="Source Sans Pro"/>
                <a:cs typeface="Source Sans Pro"/>
              </a:rPr>
              <a:t>Report and Recommendations</a:t>
            </a:r>
          </a:p>
          <a:p>
            <a:r>
              <a:rPr lang="en-US" dirty="0">
                <a:latin typeface="Source Sans Pro"/>
                <a:cs typeface="Source Sans Pro"/>
                <a:hlinkClick r:id="rId3"/>
              </a:rPr>
              <a:t>https://community.icann.org/display/SSR/Final+Report</a:t>
            </a:r>
            <a:r>
              <a:rPr lang="en-US" dirty="0">
                <a:latin typeface="Source Sans Pro"/>
                <a:cs typeface="Source Sans Pro"/>
              </a:rPr>
              <a:t> </a:t>
            </a:r>
          </a:p>
          <a:p>
            <a:endParaRPr lang="en-US" dirty="0">
              <a:latin typeface="Source Sans Pro"/>
              <a:cs typeface="Source Sans Pro"/>
            </a:endParaRPr>
          </a:p>
          <a:p>
            <a:r>
              <a:rPr lang="en-US" dirty="0">
                <a:latin typeface="Source Sans Pro"/>
                <a:cs typeface="Source Sans Pro"/>
              </a:rPr>
              <a:t>SSR1 Quarterly Implementation Reports: </a:t>
            </a:r>
          </a:p>
          <a:p>
            <a:r>
              <a:rPr lang="en-US" dirty="0">
                <a:latin typeface="Source Sans Pro"/>
                <a:cs typeface="Source Sans Pro"/>
                <a:hlinkClick r:id="rId4"/>
              </a:rPr>
              <a:t>https://community.icann.org/display/SSR/SSR1+Review+Implementation+Home</a:t>
            </a:r>
            <a:r>
              <a:rPr lang="en-US" dirty="0">
                <a:latin typeface="Source Sans Pro"/>
                <a:cs typeface="Source Sans Pro"/>
              </a:rPr>
              <a:t> </a:t>
            </a:r>
          </a:p>
          <a:p>
            <a:endParaRPr lang="en-US" dirty="0">
              <a:latin typeface="Source Sans Pro"/>
              <a:cs typeface="Source Sans Pro"/>
            </a:endParaRPr>
          </a:p>
          <a:p>
            <a:r>
              <a:rPr lang="en-US" dirty="0">
                <a:latin typeface="Source Sans Pro"/>
                <a:cs typeface="Source Sans Pro"/>
              </a:rPr>
              <a:t>Other documents of interest are located at:</a:t>
            </a:r>
          </a:p>
          <a:p>
            <a:r>
              <a:rPr lang="en-US" dirty="0">
                <a:latin typeface="Source Sans Pro"/>
                <a:cs typeface="Source Sans Pro"/>
                <a:hlinkClick r:id="rId5"/>
              </a:rPr>
              <a:t>https://community.icann.org/display/SSR/Background+Materials</a:t>
            </a:r>
            <a:endParaRPr lang="en-US" dirty="0">
              <a:latin typeface="Source Sans Pro"/>
              <a:cs typeface="Source Sans Pro"/>
            </a:endParaRPr>
          </a:p>
          <a:p>
            <a:r>
              <a:rPr lang="en-US" dirty="0">
                <a:latin typeface="Source Sans Pro"/>
                <a:cs typeface="Source Sans Pro"/>
              </a:rPr>
              <a:t>  </a:t>
            </a:r>
          </a:p>
          <a:p>
            <a:endParaRPr lang="en-US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7994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15514</TotalTime>
  <Words>494</Words>
  <Application>Microsoft Macintosh PowerPoint</Application>
  <PresentationFormat>On-screen Show (4:3)</PresentationFormat>
  <Paragraphs>147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American Typewriter</vt:lpstr>
      <vt:lpstr>Calibri</vt:lpstr>
      <vt:lpstr>Helvetica</vt:lpstr>
      <vt:lpstr>Helvetica Neue</vt:lpstr>
      <vt:lpstr>Source Sans Pro</vt:lpstr>
      <vt:lpstr>Source Sans Pro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SSR2 Review Team Members</vt:lpstr>
      <vt:lpstr>Meet the SSR2 Review Team</vt:lpstr>
      <vt:lpstr>PowerPoint Presentation</vt:lpstr>
      <vt:lpstr>Bylaws Section 4.6. SPECIFIC REVIEWS </vt:lpstr>
      <vt:lpstr>The focus of the SSR2 Review  </vt:lpstr>
      <vt:lpstr>Additional Information on SSR2</vt:lpstr>
      <vt:lpstr>PowerPoint Presentation</vt:lpstr>
      <vt:lpstr>Suggest Topics, Areas and Issues for the SSR2 Review Team to Consider</vt:lpstr>
      <vt:lpstr>AOB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Karen Mulberry</cp:lastModifiedBy>
  <cp:revision>658</cp:revision>
  <cp:lastPrinted>2015-10-20T18:07:59Z</cp:lastPrinted>
  <dcterms:created xsi:type="dcterms:W3CDTF">2015-01-07T16:11:05Z</dcterms:created>
  <dcterms:modified xsi:type="dcterms:W3CDTF">2017-03-11T20:26:01Z</dcterms:modified>
</cp:coreProperties>
</file>