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3" r:id="rId1"/>
  </p:sldMasterIdLst>
  <p:notesMasterIdLst>
    <p:notesMasterId r:id="rId15"/>
  </p:notesMasterIdLst>
  <p:handoutMasterIdLst>
    <p:handoutMasterId r:id="rId16"/>
  </p:handoutMasterIdLst>
  <p:sldIdLst>
    <p:sldId id="412" r:id="rId2"/>
    <p:sldId id="378" r:id="rId3"/>
    <p:sldId id="380" r:id="rId4"/>
    <p:sldId id="416" r:id="rId5"/>
    <p:sldId id="422" r:id="rId6"/>
    <p:sldId id="382" r:id="rId7"/>
    <p:sldId id="434" r:id="rId8"/>
    <p:sldId id="421" r:id="rId9"/>
    <p:sldId id="406" r:id="rId10"/>
    <p:sldId id="436" r:id="rId11"/>
    <p:sldId id="427" r:id="rId12"/>
    <p:sldId id="424" r:id="rId13"/>
    <p:sldId id="433" r:id="rId14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Mulberry" initials="" lastIdx="1" clrIdx="0"/>
  <p:cmAuthor id="1" name="Margie Milam" initials="MM" lastIdx="7" clrIdx="1">
    <p:extLst/>
  </p:cmAuthor>
  <p:cmAuthor id="2" name="Larisa B. Gurnick" initials="LBG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48A"/>
    <a:srgbClr val="175050"/>
    <a:srgbClr val="0E4B91"/>
    <a:srgbClr val="15538C"/>
    <a:srgbClr val="0B2F49"/>
    <a:srgbClr val="092F4B"/>
    <a:srgbClr val="A1472D"/>
    <a:srgbClr val="A34729"/>
    <a:srgbClr val="B87137"/>
    <a:srgbClr val="BA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969" autoAdjust="0"/>
    <p:restoredTop sz="94136" autoAdjust="0"/>
  </p:normalViewPr>
  <p:slideViewPr>
    <p:cSldViewPr snapToGrid="0" snapToObjects="1">
      <p:cViewPr>
        <p:scale>
          <a:sx n="120" d="100"/>
          <a:sy n="120" d="100"/>
        </p:scale>
        <p:origin x="2296" y="-120"/>
      </p:cViewPr>
      <p:guideLst>
        <p:guide orient="horz" pos="1422"/>
        <p:guide pos="2880"/>
      </p:guideLst>
    </p:cSldViewPr>
  </p:slideViewPr>
  <p:outlineViewPr>
    <p:cViewPr>
      <p:scale>
        <a:sx n="33" d="100"/>
        <a:sy n="33" d="100"/>
      </p:scale>
      <p:origin x="0" y="-5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3/11/17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3/11/17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6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Breakup</a:t>
            </a:r>
            <a:r>
              <a:rPr lang="en-US" baseline="0" dirty="0" smtClean="0"/>
              <a:t> your presentation, divide it into sections.  This is especially useful if most of your presentation is text.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101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Breakup</a:t>
            </a:r>
            <a:r>
              <a:rPr lang="en-US" baseline="0" dirty="0" smtClean="0"/>
              <a:t> your presentation, divide it into sections.  This is especially useful if most of your presentation is text.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9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67733"/>
            <a:ext cx="9309518" cy="6954090"/>
            <a:chOff x="0" y="-67733"/>
            <a:chExt cx="9309518" cy="695409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6474"/>
              <a:ext cx="9309518" cy="63689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67733"/>
              <a:ext cx="9309518" cy="351829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02262"/>
              <a:ext cx="9309518" cy="284095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4130514"/>
            <a:ext cx="9309518" cy="1898497"/>
          </a:xfrm>
          <a:prstGeom prst="rect">
            <a:avLst/>
          </a:prstGeom>
          <a:solidFill>
            <a:srgbClr val="1768B1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130514"/>
            <a:ext cx="1697789" cy="18984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ICANN_Logo_W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66" y="4566371"/>
            <a:ext cx="1253416" cy="9728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-1" y="4130513"/>
            <a:ext cx="9309519" cy="116253"/>
          </a:xfrm>
          <a:prstGeom prst="rect">
            <a:avLst/>
          </a:prstGeom>
          <a:solidFill>
            <a:srgbClr val="0C1F24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5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8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848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27780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>
                <a:solidFill>
                  <a:srgbClr val="0A1F24"/>
                </a:solidFill>
              </a:rPr>
              <a:pPr/>
              <a:t>3/11/17</a:t>
            </a:fld>
            <a:endParaRPr lang="en-US">
              <a:solidFill>
                <a:srgbClr val="0A1F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A1F2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>
                <a:solidFill>
                  <a:srgbClr val="0A1F24"/>
                </a:solidFill>
              </a:rPr>
              <a:pPr/>
              <a:t>‹#›</a:t>
            </a:fld>
            <a:endParaRPr lang="en-US">
              <a:solidFill>
                <a:srgbClr val="0A1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28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840" y="154365"/>
            <a:ext cx="8402319" cy="939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+mj-lt"/>
                <a:cs typeface="American Typewriter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531072" y="6480326"/>
            <a:ext cx="368300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pPr marL="101600">
              <a:lnSpc>
                <a:spcPct val="100000"/>
              </a:lnSpc>
            </a:pPr>
            <a:r>
              <a:rPr spc="-365" dirty="0"/>
              <a:t>| </a:t>
            </a:r>
            <a:r>
              <a:rPr spc="160" dirty="0"/>
              <a:t> </a:t>
            </a:r>
            <a:fld id="{81D60167-4931-47E6-BA6A-407CBD079E47}" type="slidenum">
              <a:rPr spc="-200" dirty="0"/>
              <a:t>‹#›</a:t>
            </a:fld>
            <a:endParaRPr spc="-200" dirty="0"/>
          </a:p>
        </p:txBody>
      </p:sp>
    </p:spTree>
    <p:extLst>
      <p:ext uri="{BB962C8B-B14F-4D97-AF65-F5344CB8AC3E}">
        <p14:creationId xmlns:p14="http://schemas.microsoft.com/office/powerpoint/2010/main" val="111887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110371"/>
            <a:ext cx="9198524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5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6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728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88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8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9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4" name="Picture 3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1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5" name="Picture 4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5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8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27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34" r:id="rId11"/>
    <p:sldLayoutId id="2147483735" r:id="rId12"/>
    <p:sldLayoutId id="2147483736" r:id="rId13"/>
    <p:sldLayoutId id="2147483738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display/SSR/Final+Report" TargetMode="External"/><Relationship Id="rId4" Type="http://schemas.openxmlformats.org/officeDocument/2006/relationships/hyperlink" Target="https://community.icann.org/display/SSR/SSR1+Review+Implementation+Home" TargetMode="External"/><Relationship Id="rId5" Type="http://schemas.openxmlformats.org/officeDocument/2006/relationships/hyperlink" Target="https://community.icann.org/display/SSR/Background+Materials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community.icann.org/display/SSR/SSR2+Review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ANN58_Copenhagen_4x3_horizontal_phot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ICANN58_Copenhagen_Marker_White_Horizonta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45" y="316539"/>
            <a:ext cx="4587094" cy="27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78"/>
            <a:ext cx="9144000" cy="794287"/>
          </a:xfrm>
        </p:spPr>
        <p:txBody>
          <a:bodyPr/>
          <a:lstStyle/>
          <a:p>
            <a:r>
              <a:rPr lang="en-US" dirty="0" smtClean="0"/>
              <a:t>Additional Information on SSR2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6853" y="1494503"/>
            <a:ext cx="839441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/>
                <a:cs typeface="Source Sans Pro"/>
              </a:rPr>
              <a:t>SSR2 wiki page</a:t>
            </a:r>
          </a:p>
          <a:p>
            <a:r>
              <a:rPr lang="en-US" dirty="0">
                <a:latin typeface="Source Sans Pro"/>
                <a:cs typeface="Source Sans Pro"/>
                <a:hlinkClick r:id="rId2"/>
              </a:rPr>
              <a:t>https://</a:t>
            </a:r>
            <a:r>
              <a:rPr lang="en-US" dirty="0" smtClean="0">
                <a:latin typeface="Source Sans Pro"/>
                <a:cs typeface="Source Sans Pro"/>
                <a:hlinkClick r:id="rId2"/>
              </a:rPr>
              <a:t>community.icann.org/display/SSR/SSR2+Review</a:t>
            </a:r>
            <a:r>
              <a:rPr lang="en-US" dirty="0" smtClean="0">
                <a:latin typeface="Source Sans Pro"/>
                <a:cs typeface="Source Sans Pro"/>
              </a:rPr>
              <a:t> </a:t>
            </a:r>
            <a:endParaRPr lang="en-US" dirty="0">
              <a:latin typeface="Source Sans Pro"/>
              <a:cs typeface="Source Sans Pro"/>
            </a:endParaRPr>
          </a:p>
          <a:p>
            <a:endParaRPr lang="en-US" dirty="0" smtClean="0">
              <a:latin typeface="Source Sans Pro"/>
              <a:cs typeface="Source Sans Pro"/>
            </a:endParaRPr>
          </a:p>
          <a:p>
            <a:r>
              <a:rPr lang="en-US" dirty="0" smtClean="0">
                <a:latin typeface="Source Sans Pro"/>
                <a:cs typeface="Source Sans Pro"/>
              </a:rPr>
              <a:t>SSR1 </a:t>
            </a:r>
            <a:r>
              <a:rPr lang="en-US" dirty="0">
                <a:latin typeface="Source Sans Pro"/>
                <a:cs typeface="Source Sans Pro"/>
              </a:rPr>
              <a:t>Report and Recommendations</a:t>
            </a:r>
          </a:p>
          <a:p>
            <a:r>
              <a:rPr lang="en-US" dirty="0">
                <a:latin typeface="Source Sans Pro"/>
                <a:cs typeface="Source Sans Pro"/>
                <a:hlinkClick r:id="rId3"/>
              </a:rPr>
              <a:t>https://community.icann.org/display/SSR/Final+Report</a:t>
            </a:r>
            <a:r>
              <a:rPr lang="en-US" dirty="0">
                <a:latin typeface="Source Sans Pro"/>
                <a:cs typeface="Source Sans Pro"/>
              </a:rPr>
              <a:t> </a:t>
            </a:r>
          </a:p>
          <a:p>
            <a:endParaRPr lang="en-US" dirty="0">
              <a:latin typeface="Source Sans Pro"/>
              <a:cs typeface="Source Sans Pro"/>
            </a:endParaRPr>
          </a:p>
          <a:p>
            <a:r>
              <a:rPr lang="en-US" dirty="0">
                <a:latin typeface="Source Sans Pro"/>
                <a:cs typeface="Source Sans Pro"/>
              </a:rPr>
              <a:t>SSR1 Quarterly Implementation Reports: </a:t>
            </a:r>
          </a:p>
          <a:p>
            <a:r>
              <a:rPr lang="en-US" dirty="0">
                <a:latin typeface="Source Sans Pro"/>
                <a:cs typeface="Source Sans Pro"/>
                <a:hlinkClick r:id="rId4"/>
              </a:rPr>
              <a:t>https://community.icann.org/display/SSR/SSR1+Review+Implementation+Home</a:t>
            </a:r>
            <a:r>
              <a:rPr lang="en-US" dirty="0">
                <a:latin typeface="Source Sans Pro"/>
                <a:cs typeface="Source Sans Pro"/>
              </a:rPr>
              <a:t> </a:t>
            </a:r>
          </a:p>
          <a:p>
            <a:endParaRPr lang="en-US" dirty="0">
              <a:latin typeface="Source Sans Pro"/>
              <a:cs typeface="Source Sans Pro"/>
            </a:endParaRPr>
          </a:p>
          <a:p>
            <a:r>
              <a:rPr lang="en-US" dirty="0">
                <a:latin typeface="Source Sans Pro"/>
                <a:cs typeface="Source Sans Pro"/>
              </a:rPr>
              <a:t>Other documents of interest are located at:</a:t>
            </a:r>
          </a:p>
          <a:p>
            <a:r>
              <a:rPr lang="en-US" dirty="0">
                <a:latin typeface="Source Sans Pro"/>
                <a:cs typeface="Source Sans Pro"/>
                <a:hlinkClick r:id="rId5"/>
              </a:rPr>
              <a:t>https://community.icann.org/display/SSR/Background+Materials</a:t>
            </a:r>
            <a:endParaRPr lang="en-US" dirty="0">
              <a:latin typeface="Source Sans Pro"/>
              <a:cs typeface="Source Sans Pro"/>
            </a:endParaRPr>
          </a:p>
          <a:p>
            <a:r>
              <a:rPr lang="en-US" dirty="0">
                <a:latin typeface="Source Sans Pro"/>
                <a:cs typeface="Source Sans Pro"/>
              </a:rPr>
              <a:t>  </a:t>
            </a:r>
          </a:p>
          <a:p>
            <a:endParaRPr lang="en-US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7994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8129950" cy="1728788"/>
          </a:xfrm>
        </p:spPr>
        <p:txBody>
          <a:bodyPr/>
          <a:lstStyle/>
          <a:p>
            <a:pPr algn="ctr"/>
            <a:r>
              <a:rPr lang="en-US" b="1" dirty="0" smtClean="0">
                <a:latin typeface="Source Sans Pro"/>
                <a:cs typeface="Source Sans Pro"/>
              </a:rPr>
              <a:t>What areas are you interested in having the SSR2 Review focus on?</a:t>
            </a:r>
          </a:p>
        </p:txBody>
      </p:sp>
    </p:spTree>
    <p:extLst>
      <p:ext uri="{BB962C8B-B14F-4D97-AF65-F5344CB8AC3E}">
        <p14:creationId xmlns:p14="http://schemas.microsoft.com/office/powerpoint/2010/main" val="16473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752"/>
          </a:xfrm>
        </p:spPr>
        <p:txBody>
          <a:bodyPr/>
          <a:lstStyle/>
          <a:p>
            <a:pPr algn="ctr"/>
            <a:r>
              <a:rPr lang="en-US" dirty="0" smtClean="0"/>
              <a:t>Suggest Topics, Areas and Issues for the SSR2 Review Team to Consider</a:t>
            </a:r>
            <a:endParaRPr lang="en-US" dirty="0"/>
          </a:p>
        </p:txBody>
      </p:sp>
      <p:pic>
        <p:nvPicPr>
          <p:cNvPr id="9" name="Picture 8" descr="ICAN1517-Assets-r03-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52" y="2405934"/>
            <a:ext cx="2743200" cy="182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5423" y="2272498"/>
            <a:ext cx="50079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2800" b="1" dirty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rPr>
              <a:t>O</a:t>
            </a:r>
            <a:r>
              <a:rPr lang="en-US" sz="2800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rPr>
              <a:t>perational stability</a:t>
            </a:r>
            <a:r>
              <a:rPr lang="en-US" sz="2800" b="1" dirty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rPr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rPr>
              <a:t>Reliability</a:t>
            </a:r>
            <a:endParaRPr lang="en-US" sz="2800" b="1" dirty="0">
              <a:solidFill>
                <a:srgbClr val="102649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rPr>
              <a:t>Resiliency</a:t>
            </a:r>
            <a:endParaRPr lang="en-US" sz="2800" b="1" dirty="0">
              <a:solidFill>
                <a:srgbClr val="102649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rPr>
              <a:t>Security </a:t>
            </a:r>
            <a:endParaRPr lang="en-US" sz="2800" b="1" dirty="0">
              <a:solidFill>
                <a:srgbClr val="102649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rPr>
              <a:t>Global Interoperability </a:t>
            </a:r>
            <a:endParaRPr lang="en-US" sz="2800" b="1" dirty="0">
              <a:solidFill>
                <a:srgbClr val="102649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2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38" y="1633372"/>
            <a:ext cx="5359093" cy="36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9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027" y="835619"/>
            <a:ext cx="6206648" cy="310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4000" dirty="0">
                <a:solidFill>
                  <a:schemeClr val="bg1"/>
                </a:solidFill>
              </a:rPr>
              <a:t>Second</a:t>
            </a:r>
            <a:r>
              <a:rPr lang="en-US" sz="4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Security, Stability, and Resiliency </a:t>
            </a:r>
            <a:r>
              <a:rPr lang="en-US" sz="4000" dirty="0" smtClean="0">
                <a:solidFill>
                  <a:schemeClr val="bg1"/>
                </a:solidFill>
              </a:rPr>
              <a:t>Review</a:t>
            </a:r>
          </a:p>
          <a:p>
            <a:pPr algn="ctr">
              <a:lnSpc>
                <a:spcPts val="470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(SSR2)</a:t>
            </a:r>
          </a:p>
          <a:p>
            <a:pPr algn="ctr">
              <a:lnSpc>
                <a:spcPts val="4700"/>
              </a:lnSpc>
            </a:pPr>
            <a:endParaRPr lang="en-US" sz="4000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algn="ctr">
              <a:lnSpc>
                <a:spcPts val="4700"/>
              </a:lnSpc>
            </a:pPr>
            <a:r>
              <a:rPr lang="en-US" sz="4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Public Consultation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9781" y="4865741"/>
            <a:ext cx="2585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Source Sans Pro"/>
                <a:ea typeface="Wingdings"/>
                <a:cs typeface="Source Sans Pro"/>
                <a:sym typeface="Wingdings"/>
              </a:rPr>
              <a:t>12 March 2017</a:t>
            </a:r>
            <a:endParaRPr lang="en-US" sz="28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946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8129950" cy="1728788"/>
          </a:xfrm>
        </p:spPr>
        <p:txBody>
          <a:bodyPr/>
          <a:lstStyle/>
          <a:p>
            <a:pPr algn="ctr"/>
            <a:r>
              <a:rPr lang="en-US" b="1" dirty="0" smtClean="0">
                <a:latin typeface="Source Sans Pro"/>
                <a:cs typeface="Source Sans Pro"/>
              </a:rPr>
              <a:t>Welcome and Meet the SSR2 Review Team Members</a:t>
            </a:r>
          </a:p>
        </p:txBody>
      </p:sp>
    </p:spTree>
    <p:extLst>
      <p:ext uri="{BB962C8B-B14F-4D97-AF65-F5344CB8AC3E}">
        <p14:creationId xmlns:p14="http://schemas.microsoft.com/office/powerpoint/2010/main" val="18472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200" y="1282700"/>
            <a:ext cx="8013700" cy="410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5770" y="2223936"/>
            <a:ext cx="546100" cy="477041"/>
          </a:xfrm>
          <a:custGeom>
            <a:avLst/>
            <a:gdLst/>
            <a:ahLst/>
            <a:cxnLst/>
            <a:rect l="l" t="t" r="r" b="b"/>
            <a:pathLst>
              <a:path w="546100" h="558800">
                <a:moveTo>
                  <a:pt x="273050" y="0"/>
                </a:moveTo>
                <a:lnTo>
                  <a:pt x="228759" y="3656"/>
                </a:lnTo>
                <a:lnTo>
                  <a:pt x="186745" y="14243"/>
                </a:lnTo>
                <a:lnTo>
                  <a:pt x="147567" y="31186"/>
                </a:lnTo>
                <a:lnTo>
                  <a:pt x="111790" y="53907"/>
                </a:lnTo>
                <a:lnTo>
                  <a:pt x="79974" y="81834"/>
                </a:lnTo>
                <a:lnTo>
                  <a:pt x="52682" y="114389"/>
                </a:lnTo>
                <a:lnTo>
                  <a:pt x="30477" y="150999"/>
                </a:lnTo>
                <a:lnTo>
                  <a:pt x="13920" y="191087"/>
                </a:lnTo>
                <a:lnTo>
                  <a:pt x="3573" y="234079"/>
                </a:lnTo>
                <a:lnTo>
                  <a:pt x="0" y="279400"/>
                </a:lnTo>
                <a:lnTo>
                  <a:pt x="905" y="302315"/>
                </a:lnTo>
                <a:lnTo>
                  <a:pt x="7935" y="346543"/>
                </a:lnTo>
                <a:lnTo>
                  <a:pt x="21457" y="388155"/>
                </a:lnTo>
                <a:lnTo>
                  <a:pt x="40909" y="426576"/>
                </a:lnTo>
                <a:lnTo>
                  <a:pt x="65728" y="461230"/>
                </a:lnTo>
                <a:lnTo>
                  <a:pt x="95351" y="491543"/>
                </a:lnTo>
                <a:lnTo>
                  <a:pt x="129218" y="516939"/>
                </a:lnTo>
                <a:lnTo>
                  <a:pt x="166766" y="536843"/>
                </a:lnTo>
                <a:lnTo>
                  <a:pt x="207432" y="550679"/>
                </a:lnTo>
                <a:lnTo>
                  <a:pt x="250655" y="557873"/>
                </a:lnTo>
                <a:lnTo>
                  <a:pt x="273050" y="558800"/>
                </a:lnTo>
                <a:lnTo>
                  <a:pt x="295444" y="557873"/>
                </a:lnTo>
                <a:lnTo>
                  <a:pt x="338666" y="550679"/>
                </a:lnTo>
                <a:lnTo>
                  <a:pt x="379333" y="536843"/>
                </a:lnTo>
                <a:lnTo>
                  <a:pt x="416880" y="516939"/>
                </a:lnTo>
                <a:lnTo>
                  <a:pt x="450747" y="491543"/>
                </a:lnTo>
                <a:lnTo>
                  <a:pt x="480371" y="461230"/>
                </a:lnTo>
                <a:lnTo>
                  <a:pt x="505190" y="426576"/>
                </a:lnTo>
                <a:lnTo>
                  <a:pt x="524642" y="388155"/>
                </a:lnTo>
                <a:lnTo>
                  <a:pt x="538164" y="346543"/>
                </a:lnTo>
                <a:lnTo>
                  <a:pt x="545194" y="302315"/>
                </a:lnTo>
                <a:lnTo>
                  <a:pt x="546100" y="279400"/>
                </a:lnTo>
                <a:lnTo>
                  <a:pt x="545194" y="256484"/>
                </a:lnTo>
                <a:lnTo>
                  <a:pt x="538164" y="212256"/>
                </a:lnTo>
                <a:lnTo>
                  <a:pt x="524642" y="170644"/>
                </a:lnTo>
                <a:lnTo>
                  <a:pt x="505190" y="132223"/>
                </a:lnTo>
                <a:lnTo>
                  <a:pt x="480371" y="97569"/>
                </a:lnTo>
                <a:lnTo>
                  <a:pt x="450747" y="67256"/>
                </a:lnTo>
                <a:lnTo>
                  <a:pt x="416880" y="41860"/>
                </a:lnTo>
                <a:lnTo>
                  <a:pt x="379333" y="21956"/>
                </a:lnTo>
                <a:lnTo>
                  <a:pt x="338666" y="8120"/>
                </a:lnTo>
                <a:lnTo>
                  <a:pt x="295444" y="926"/>
                </a:lnTo>
                <a:lnTo>
                  <a:pt x="273050" y="0"/>
                </a:lnTo>
                <a:close/>
              </a:path>
            </a:pathLst>
          </a:custGeom>
          <a:solidFill>
            <a:srgbClr val="184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4065" y="3609006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3050" y="0"/>
                </a:moveTo>
                <a:lnTo>
                  <a:pt x="228759" y="3573"/>
                </a:lnTo>
                <a:lnTo>
                  <a:pt x="186745" y="13920"/>
                </a:lnTo>
                <a:lnTo>
                  <a:pt x="147567" y="30477"/>
                </a:lnTo>
                <a:lnTo>
                  <a:pt x="111790" y="52682"/>
                </a:lnTo>
                <a:lnTo>
                  <a:pt x="79974" y="79974"/>
                </a:lnTo>
                <a:lnTo>
                  <a:pt x="52682" y="111790"/>
                </a:lnTo>
                <a:lnTo>
                  <a:pt x="30477" y="147567"/>
                </a:lnTo>
                <a:lnTo>
                  <a:pt x="13920" y="186745"/>
                </a:lnTo>
                <a:lnTo>
                  <a:pt x="3573" y="228759"/>
                </a:lnTo>
                <a:lnTo>
                  <a:pt x="0" y="273050"/>
                </a:lnTo>
                <a:lnTo>
                  <a:pt x="905" y="295444"/>
                </a:lnTo>
                <a:lnTo>
                  <a:pt x="7935" y="338666"/>
                </a:lnTo>
                <a:lnTo>
                  <a:pt x="21457" y="379333"/>
                </a:lnTo>
                <a:lnTo>
                  <a:pt x="40909" y="416880"/>
                </a:lnTo>
                <a:lnTo>
                  <a:pt x="65728" y="450747"/>
                </a:lnTo>
                <a:lnTo>
                  <a:pt x="95352" y="480371"/>
                </a:lnTo>
                <a:lnTo>
                  <a:pt x="129219" y="505190"/>
                </a:lnTo>
                <a:lnTo>
                  <a:pt x="166766" y="524642"/>
                </a:lnTo>
                <a:lnTo>
                  <a:pt x="207433" y="538164"/>
                </a:lnTo>
                <a:lnTo>
                  <a:pt x="250655" y="545194"/>
                </a:lnTo>
                <a:lnTo>
                  <a:pt x="273050" y="546100"/>
                </a:lnTo>
                <a:lnTo>
                  <a:pt x="295444" y="545194"/>
                </a:lnTo>
                <a:lnTo>
                  <a:pt x="338666" y="538164"/>
                </a:lnTo>
                <a:lnTo>
                  <a:pt x="379333" y="524642"/>
                </a:lnTo>
                <a:lnTo>
                  <a:pt x="416880" y="505190"/>
                </a:lnTo>
                <a:lnTo>
                  <a:pt x="450747" y="480371"/>
                </a:lnTo>
                <a:lnTo>
                  <a:pt x="480371" y="450747"/>
                </a:lnTo>
                <a:lnTo>
                  <a:pt x="505190" y="416880"/>
                </a:lnTo>
                <a:lnTo>
                  <a:pt x="524642" y="379333"/>
                </a:lnTo>
                <a:lnTo>
                  <a:pt x="538164" y="338666"/>
                </a:lnTo>
                <a:lnTo>
                  <a:pt x="545194" y="295444"/>
                </a:lnTo>
                <a:lnTo>
                  <a:pt x="546100" y="273050"/>
                </a:lnTo>
                <a:lnTo>
                  <a:pt x="545194" y="250655"/>
                </a:lnTo>
                <a:lnTo>
                  <a:pt x="538164" y="207433"/>
                </a:lnTo>
                <a:lnTo>
                  <a:pt x="524642" y="166766"/>
                </a:lnTo>
                <a:lnTo>
                  <a:pt x="505190" y="129219"/>
                </a:lnTo>
                <a:lnTo>
                  <a:pt x="480371" y="95352"/>
                </a:lnTo>
                <a:lnTo>
                  <a:pt x="450747" y="65728"/>
                </a:lnTo>
                <a:lnTo>
                  <a:pt x="416880" y="40909"/>
                </a:lnTo>
                <a:lnTo>
                  <a:pt x="379333" y="21457"/>
                </a:lnTo>
                <a:lnTo>
                  <a:pt x="338666" y="7935"/>
                </a:lnTo>
                <a:lnTo>
                  <a:pt x="295444" y="905"/>
                </a:lnTo>
                <a:lnTo>
                  <a:pt x="273050" y="0"/>
                </a:lnTo>
                <a:close/>
              </a:path>
            </a:pathLst>
          </a:custGeom>
          <a:solidFill>
            <a:srgbClr val="184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1865" y="2828252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3050" y="0"/>
                </a:moveTo>
                <a:lnTo>
                  <a:pt x="228759" y="3573"/>
                </a:lnTo>
                <a:lnTo>
                  <a:pt x="186745" y="13920"/>
                </a:lnTo>
                <a:lnTo>
                  <a:pt x="147567" y="30477"/>
                </a:lnTo>
                <a:lnTo>
                  <a:pt x="111790" y="52682"/>
                </a:lnTo>
                <a:lnTo>
                  <a:pt x="79974" y="79974"/>
                </a:lnTo>
                <a:lnTo>
                  <a:pt x="52682" y="111790"/>
                </a:lnTo>
                <a:lnTo>
                  <a:pt x="30477" y="147567"/>
                </a:lnTo>
                <a:lnTo>
                  <a:pt x="13920" y="186745"/>
                </a:lnTo>
                <a:lnTo>
                  <a:pt x="3573" y="228759"/>
                </a:lnTo>
                <a:lnTo>
                  <a:pt x="0" y="273050"/>
                </a:lnTo>
                <a:lnTo>
                  <a:pt x="905" y="295444"/>
                </a:lnTo>
                <a:lnTo>
                  <a:pt x="7935" y="338666"/>
                </a:lnTo>
                <a:lnTo>
                  <a:pt x="21457" y="379333"/>
                </a:lnTo>
                <a:lnTo>
                  <a:pt x="40909" y="416880"/>
                </a:lnTo>
                <a:lnTo>
                  <a:pt x="65728" y="450747"/>
                </a:lnTo>
                <a:lnTo>
                  <a:pt x="95352" y="480371"/>
                </a:lnTo>
                <a:lnTo>
                  <a:pt x="129219" y="505190"/>
                </a:lnTo>
                <a:lnTo>
                  <a:pt x="166766" y="524642"/>
                </a:lnTo>
                <a:lnTo>
                  <a:pt x="207433" y="538164"/>
                </a:lnTo>
                <a:lnTo>
                  <a:pt x="250655" y="545194"/>
                </a:lnTo>
                <a:lnTo>
                  <a:pt x="273050" y="546100"/>
                </a:lnTo>
                <a:lnTo>
                  <a:pt x="295444" y="545194"/>
                </a:lnTo>
                <a:lnTo>
                  <a:pt x="338666" y="538164"/>
                </a:lnTo>
                <a:lnTo>
                  <a:pt x="379333" y="524642"/>
                </a:lnTo>
                <a:lnTo>
                  <a:pt x="416880" y="505190"/>
                </a:lnTo>
                <a:lnTo>
                  <a:pt x="450747" y="480371"/>
                </a:lnTo>
                <a:lnTo>
                  <a:pt x="480371" y="450747"/>
                </a:lnTo>
                <a:lnTo>
                  <a:pt x="505190" y="416880"/>
                </a:lnTo>
                <a:lnTo>
                  <a:pt x="524642" y="379333"/>
                </a:lnTo>
                <a:lnTo>
                  <a:pt x="538164" y="338666"/>
                </a:lnTo>
                <a:lnTo>
                  <a:pt x="545194" y="295444"/>
                </a:lnTo>
                <a:lnTo>
                  <a:pt x="546100" y="273050"/>
                </a:lnTo>
                <a:lnTo>
                  <a:pt x="545194" y="250655"/>
                </a:lnTo>
                <a:lnTo>
                  <a:pt x="538164" y="207433"/>
                </a:lnTo>
                <a:lnTo>
                  <a:pt x="524642" y="166766"/>
                </a:lnTo>
                <a:lnTo>
                  <a:pt x="505190" y="129219"/>
                </a:lnTo>
                <a:lnTo>
                  <a:pt x="480371" y="95352"/>
                </a:lnTo>
                <a:lnTo>
                  <a:pt x="450747" y="65728"/>
                </a:lnTo>
                <a:lnTo>
                  <a:pt x="416880" y="40909"/>
                </a:lnTo>
                <a:lnTo>
                  <a:pt x="379333" y="21457"/>
                </a:lnTo>
                <a:lnTo>
                  <a:pt x="338666" y="7935"/>
                </a:lnTo>
                <a:lnTo>
                  <a:pt x="295444" y="905"/>
                </a:lnTo>
                <a:lnTo>
                  <a:pt x="273050" y="0"/>
                </a:lnTo>
                <a:close/>
              </a:path>
            </a:pathLst>
          </a:custGeom>
          <a:solidFill>
            <a:srgbClr val="184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79072" y="1950886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3050" y="0"/>
                </a:moveTo>
                <a:lnTo>
                  <a:pt x="228759" y="3573"/>
                </a:lnTo>
                <a:lnTo>
                  <a:pt x="186745" y="13920"/>
                </a:lnTo>
                <a:lnTo>
                  <a:pt x="147567" y="30477"/>
                </a:lnTo>
                <a:lnTo>
                  <a:pt x="111790" y="52682"/>
                </a:lnTo>
                <a:lnTo>
                  <a:pt x="79974" y="79974"/>
                </a:lnTo>
                <a:lnTo>
                  <a:pt x="52682" y="111790"/>
                </a:lnTo>
                <a:lnTo>
                  <a:pt x="30477" y="147567"/>
                </a:lnTo>
                <a:lnTo>
                  <a:pt x="13920" y="186745"/>
                </a:lnTo>
                <a:lnTo>
                  <a:pt x="3573" y="228759"/>
                </a:lnTo>
                <a:lnTo>
                  <a:pt x="0" y="273050"/>
                </a:lnTo>
                <a:lnTo>
                  <a:pt x="905" y="295444"/>
                </a:lnTo>
                <a:lnTo>
                  <a:pt x="7935" y="338666"/>
                </a:lnTo>
                <a:lnTo>
                  <a:pt x="21457" y="379333"/>
                </a:lnTo>
                <a:lnTo>
                  <a:pt x="40909" y="416880"/>
                </a:lnTo>
                <a:lnTo>
                  <a:pt x="65728" y="450747"/>
                </a:lnTo>
                <a:lnTo>
                  <a:pt x="95352" y="480371"/>
                </a:lnTo>
                <a:lnTo>
                  <a:pt x="129219" y="505190"/>
                </a:lnTo>
                <a:lnTo>
                  <a:pt x="166766" y="524642"/>
                </a:lnTo>
                <a:lnTo>
                  <a:pt x="207433" y="538164"/>
                </a:lnTo>
                <a:lnTo>
                  <a:pt x="250655" y="545194"/>
                </a:lnTo>
                <a:lnTo>
                  <a:pt x="273050" y="546100"/>
                </a:lnTo>
                <a:lnTo>
                  <a:pt x="295444" y="545194"/>
                </a:lnTo>
                <a:lnTo>
                  <a:pt x="338666" y="538164"/>
                </a:lnTo>
                <a:lnTo>
                  <a:pt x="379333" y="524642"/>
                </a:lnTo>
                <a:lnTo>
                  <a:pt x="416880" y="505190"/>
                </a:lnTo>
                <a:lnTo>
                  <a:pt x="450747" y="480371"/>
                </a:lnTo>
                <a:lnTo>
                  <a:pt x="480371" y="450747"/>
                </a:lnTo>
                <a:lnTo>
                  <a:pt x="505190" y="416880"/>
                </a:lnTo>
                <a:lnTo>
                  <a:pt x="524642" y="379333"/>
                </a:lnTo>
                <a:lnTo>
                  <a:pt x="538164" y="338666"/>
                </a:lnTo>
                <a:lnTo>
                  <a:pt x="545194" y="295444"/>
                </a:lnTo>
                <a:lnTo>
                  <a:pt x="546100" y="273050"/>
                </a:lnTo>
                <a:lnTo>
                  <a:pt x="545194" y="250655"/>
                </a:lnTo>
                <a:lnTo>
                  <a:pt x="538164" y="207433"/>
                </a:lnTo>
                <a:lnTo>
                  <a:pt x="524642" y="166766"/>
                </a:lnTo>
                <a:lnTo>
                  <a:pt x="505190" y="129219"/>
                </a:lnTo>
                <a:lnTo>
                  <a:pt x="480371" y="95352"/>
                </a:lnTo>
                <a:lnTo>
                  <a:pt x="450747" y="65728"/>
                </a:lnTo>
                <a:lnTo>
                  <a:pt x="416880" y="40909"/>
                </a:lnTo>
                <a:lnTo>
                  <a:pt x="379333" y="21457"/>
                </a:lnTo>
                <a:lnTo>
                  <a:pt x="338666" y="7935"/>
                </a:lnTo>
                <a:lnTo>
                  <a:pt x="295444" y="905"/>
                </a:lnTo>
                <a:lnTo>
                  <a:pt x="273050" y="0"/>
                </a:lnTo>
                <a:close/>
              </a:path>
            </a:pathLst>
          </a:custGeom>
          <a:solidFill>
            <a:srgbClr val="184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0786" y="2639746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3050" y="0"/>
                </a:moveTo>
                <a:lnTo>
                  <a:pt x="228759" y="3573"/>
                </a:lnTo>
                <a:lnTo>
                  <a:pt x="186745" y="13920"/>
                </a:lnTo>
                <a:lnTo>
                  <a:pt x="147567" y="30477"/>
                </a:lnTo>
                <a:lnTo>
                  <a:pt x="111790" y="52682"/>
                </a:lnTo>
                <a:lnTo>
                  <a:pt x="79974" y="79974"/>
                </a:lnTo>
                <a:lnTo>
                  <a:pt x="52682" y="111790"/>
                </a:lnTo>
                <a:lnTo>
                  <a:pt x="30477" y="147567"/>
                </a:lnTo>
                <a:lnTo>
                  <a:pt x="13920" y="186745"/>
                </a:lnTo>
                <a:lnTo>
                  <a:pt x="3573" y="228759"/>
                </a:lnTo>
                <a:lnTo>
                  <a:pt x="0" y="273050"/>
                </a:lnTo>
                <a:lnTo>
                  <a:pt x="905" y="295444"/>
                </a:lnTo>
                <a:lnTo>
                  <a:pt x="7935" y="338666"/>
                </a:lnTo>
                <a:lnTo>
                  <a:pt x="21457" y="379333"/>
                </a:lnTo>
                <a:lnTo>
                  <a:pt x="40909" y="416880"/>
                </a:lnTo>
                <a:lnTo>
                  <a:pt x="65728" y="450747"/>
                </a:lnTo>
                <a:lnTo>
                  <a:pt x="95352" y="480371"/>
                </a:lnTo>
                <a:lnTo>
                  <a:pt x="129219" y="505190"/>
                </a:lnTo>
                <a:lnTo>
                  <a:pt x="166766" y="524642"/>
                </a:lnTo>
                <a:lnTo>
                  <a:pt x="207433" y="538164"/>
                </a:lnTo>
                <a:lnTo>
                  <a:pt x="250655" y="545194"/>
                </a:lnTo>
                <a:lnTo>
                  <a:pt x="273050" y="546100"/>
                </a:lnTo>
                <a:lnTo>
                  <a:pt x="295444" y="545194"/>
                </a:lnTo>
                <a:lnTo>
                  <a:pt x="338666" y="538164"/>
                </a:lnTo>
                <a:lnTo>
                  <a:pt x="379333" y="524642"/>
                </a:lnTo>
                <a:lnTo>
                  <a:pt x="416880" y="505190"/>
                </a:lnTo>
                <a:lnTo>
                  <a:pt x="450747" y="480371"/>
                </a:lnTo>
                <a:lnTo>
                  <a:pt x="480371" y="450747"/>
                </a:lnTo>
                <a:lnTo>
                  <a:pt x="505190" y="416880"/>
                </a:lnTo>
                <a:lnTo>
                  <a:pt x="524642" y="379333"/>
                </a:lnTo>
                <a:lnTo>
                  <a:pt x="538164" y="338666"/>
                </a:lnTo>
                <a:lnTo>
                  <a:pt x="545194" y="295444"/>
                </a:lnTo>
                <a:lnTo>
                  <a:pt x="546100" y="273050"/>
                </a:lnTo>
                <a:lnTo>
                  <a:pt x="545194" y="250655"/>
                </a:lnTo>
                <a:lnTo>
                  <a:pt x="538164" y="207433"/>
                </a:lnTo>
                <a:lnTo>
                  <a:pt x="524642" y="166766"/>
                </a:lnTo>
                <a:lnTo>
                  <a:pt x="505190" y="129219"/>
                </a:lnTo>
                <a:lnTo>
                  <a:pt x="480371" y="95352"/>
                </a:lnTo>
                <a:lnTo>
                  <a:pt x="450747" y="65728"/>
                </a:lnTo>
                <a:lnTo>
                  <a:pt x="416880" y="40909"/>
                </a:lnTo>
                <a:lnTo>
                  <a:pt x="379333" y="21457"/>
                </a:lnTo>
                <a:lnTo>
                  <a:pt x="338666" y="7935"/>
                </a:lnTo>
                <a:lnTo>
                  <a:pt x="295444" y="905"/>
                </a:lnTo>
                <a:lnTo>
                  <a:pt x="273050" y="0"/>
                </a:lnTo>
                <a:close/>
              </a:path>
            </a:pathLst>
          </a:custGeom>
          <a:solidFill>
            <a:srgbClr val="184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1612" y="5637356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3050" y="0"/>
                </a:moveTo>
                <a:lnTo>
                  <a:pt x="228759" y="3573"/>
                </a:lnTo>
                <a:lnTo>
                  <a:pt x="186745" y="13920"/>
                </a:lnTo>
                <a:lnTo>
                  <a:pt x="147567" y="30477"/>
                </a:lnTo>
                <a:lnTo>
                  <a:pt x="111790" y="52682"/>
                </a:lnTo>
                <a:lnTo>
                  <a:pt x="79974" y="79974"/>
                </a:lnTo>
                <a:lnTo>
                  <a:pt x="52682" y="111790"/>
                </a:lnTo>
                <a:lnTo>
                  <a:pt x="30477" y="147567"/>
                </a:lnTo>
                <a:lnTo>
                  <a:pt x="13920" y="186745"/>
                </a:lnTo>
                <a:lnTo>
                  <a:pt x="3573" y="228759"/>
                </a:lnTo>
                <a:lnTo>
                  <a:pt x="0" y="273050"/>
                </a:lnTo>
                <a:lnTo>
                  <a:pt x="905" y="295444"/>
                </a:lnTo>
                <a:lnTo>
                  <a:pt x="7935" y="338666"/>
                </a:lnTo>
                <a:lnTo>
                  <a:pt x="21457" y="379333"/>
                </a:lnTo>
                <a:lnTo>
                  <a:pt x="40909" y="416880"/>
                </a:lnTo>
                <a:lnTo>
                  <a:pt x="65728" y="450747"/>
                </a:lnTo>
                <a:lnTo>
                  <a:pt x="95352" y="480371"/>
                </a:lnTo>
                <a:lnTo>
                  <a:pt x="129219" y="505190"/>
                </a:lnTo>
                <a:lnTo>
                  <a:pt x="166766" y="524642"/>
                </a:lnTo>
                <a:lnTo>
                  <a:pt x="207433" y="538164"/>
                </a:lnTo>
                <a:lnTo>
                  <a:pt x="250655" y="545194"/>
                </a:lnTo>
                <a:lnTo>
                  <a:pt x="273050" y="546100"/>
                </a:lnTo>
                <a:lnTo>
                  <a:pt x="295444" y="545194"/>
                </a:lnTo>
                <a:lnTo>
                  <a:pt x="338666" y="538164"/>
                </a:lnTo>
                <a:lnTo>
                  <a:pt x="379333" y="524642"/>
                </a:lnTo>
                <a:lnTo>
                  <a:pt x="416880" y="505190"/>
                </a:lnTo>
                <a:lnTo>
                  <a:pt x="450747" y="480371"/>
                </a:lnTo>
                <a:lnTo>
                  <a:pt x="480371" y="450747"/>
                </a:lnTo>
                <a:lnTo>
                  <a:pt x="505190" y="416880"/>
                </a:lnTo>
                <a:lnTo>
                  <a:pt x="524642" y="379333"/>
                </a:lnTo>
                <a:lnTo>
                  <a:pt x="538164" y="338666"/>
                </a:lnTo>
                <a:lnTo>
                  <a:pt x="545194" y="295444"/>
                </a:lnTo>
                <a:lnTo>
                  <a:pt x="546100" y="273050"/>
                </a:lnTo>
                <a:lnTo>
                  <a:pt x="545194" y="250655"/>
                </a:lnTo>
                <a:lnTo>
                  <a:pt x="538164" y="207433"/>
                </a:lnTo>
                <a:lnTo>
                  <a:pt x="524642" y="166766"/>
                </a:lnTo>
                <a:lnTo>
                  <a:pt x="505190" y="129219"/>
                </a:lnTo>
                <a:lnTo>
                  <a:pt x="480371" y="95352"/>
                </a:lnTo>
                <a:lnTo>
                  <a:pt x="450747" y="65728"/>
                </a:lnTo>
                <a:lnTo>
                  <a:pt x="416880" y="40909"/>
                </a:lnTo>
                <a:lnTo>
                  <a:pt x="379333" y="21457"/>
                </a:lnTo>
                <a:lnTo>
                  <a:pt x="338666" y="7935"/>
                </a:lnTo>
                <a:lnTo>
                  <a:pt x="295444" y="905"/>
                </a:lnTo>
                <a:lnTo>
                  <a:pt x="273050" y="0"/>
                </a:lnTo>
                <a:close/>
              </a:path>
            </a:pathLst>
          </a:custGeom>
          <a:solidFill>
            <a:srgbClr val="184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96660" y="2882900"/>
            <a:ext cx="21653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700" dirty="0">
                <a:solidFill>
                  <a:srgbClr val="FFFFFF"/>
                </a:solidFill>
                <a:latin typeface="Helvetica Neue"/>
                <a:cs typeface="Helvetica Neue"/>
              </a:rPr>
              <a:t>2</a:t>
            </a:r>
            <a:endParaRPr sz="2700" dirty="0">
              <a:latin typeface="Helvetica Neue"/>
              <a:cs typeface="Helvetica Neu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2349" y="2690191"/>
            <a:ext cx="1802974" cy="736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ct val="100000"/>
              </a:lnSpc>
            </a:pPr>
            <a:r>
              <a:rPr lang="en-US" sz="2700" dirty="0">
                <a:solidFill>
                  <a:srgbClr val="FFFFFF"/>
                </a:solidFill>
                <a:latin typeface="Helvetica Neue"/>
                <a:cs typeface="Helvetica Neue"/>
              </a:rPr>
              <a:t>4</a:t>
            </a:r>
            <a:endParaRPr sz="2700" dirty="0">
              <a:latin typeface="Helvetica Neue"/>
              <a:cs typeface="Helvetica Neue"/>
            </a:endParaRPr>
          </a:p>
          <a:p>
            <a:pPr marL="12700" marR="5080">
              <a:lnSpc>
                <a:spcPts val="1400"/>
              </a:lnSpc>
              <a:spcBef>
                <a:spcPts val="1140"/>
              </a:spcBef>
            </a:pPr>
            <a:r>
              <a:rPr sz="1200" b="1" spc="-25" dirty="0">
                <a:latin typeface="Helvetica Neue"/>
                <a:cs typeface="Helvetica Neue"/>
              </a:rPr>
              <a:t>A</a:t>
            </a:r>
            <a:r>
              <a:rPr sz="1200" b="1" spc="-45" dirty="0">
                <a:latin typeface="Helvetica Neue"/>
                <a:cs typeface="Helvetica Neue"/>
              </a:rPr>
              <a:t>s</a:t>
            </a:r>
            <a:r>
              <a:rPr sz="1200" b="1" spc="-10" dirty="0">
                <a:latin typeface="Helvetica Neue"/>
                <a:cs typeface="Helvetica Neue"/>
              </a:rPr>
              <a:t>i</a:t>
            </a:r>
            <a:r>
              <a:rPr sz="1200" b="1" dirty="0">
                <a:latin typeface="Helvetica Neue"/>
                <a:cs typeface="Helvetica Neue"/>
              </a:rPr>
              <a:t>a</a:t>
            </a:r>
            <a:r>
              <a:rPr sz="1200" b="1" spc="75" dirty="0">
                <a:latin typeface="Helvetica Neue"/>
                <a:cs typeface="Helvetica Neue"/>
              </a:rPr>
              <a:t> </a:t>
            </a:r>
            <a:r>
              <a:rPr sz="1200" b="1" spc="-5" dirty="0">
                <a:latin typeface="Helvetica Neue"/>
                <a:cs typeface="Helvetica Neue"/>
              </a:rPr>
              <a:t>P</a:t>
            </a:r>
            <a:r>
              <a:rPr sz="1200" b="1" spc="10" dirty="0">
                <a:latin typeface="Helvetica Neue"/>
                <a:cs typeface="Helvetica Neue"/>
              </a:rPr>
              <a:t>ac</a:t>
            </a:r>
            <a:r>
              <a:rPr sz="1200" b="1" spc="-10" dirty="0">
                <a:latin typeface="Helvetica Neue"/>
                <a:cs typeface="Helvetica Neue"/>
              </a:rPr>
              <a:t>i</a:t>
            </a:r>
            <a:r>
              <a:rPr sz="1200" b="1" dirty="0">
                <a:latin typeface="Helvetica Neue"/>
                <a:cs typeface="Helvetica Neue"/>
              </a:rPr>
              <a:t>f</a:t>
            </a:r>
            <a:r>
              <a:rPr sz="1200" b="1" spc="-10" dirty="0">
                <a:latin typeface="Helvetica Neue"/>
                <a:cs typeface="Helvetica Neue"/>
              </a:rPr>
              <a:t>i</a:t>
            </a:r>
            <a:r>
              <a:rPr sz="1200" b="1" dirty="0">
                <a:latin typeface="Helvetica Neue"/>
                <a:cs typeface="Helvetica Neue"/>
              </a:rPr>
              <a:t>c</a:t>
            </a:r>
            <a:r>
              <a:rPr sz="1200" b="1" spc="-25" dirty="0">
                <a:latin typeface="Helvetica Neue"/>
                <a:cs typeface="Helvetica Neue"/>
              </a:rPr>
              <a:t> </a:t>
            </a:r>
            <a:r>
              <a:rPr sz="1200" b="1" dirty="0">
                <a:latin typeface="Helvetica Neue"/>
                <a:cs typeface="Helvetica Neue"/>
              </a:rPr>
              <a:t>&amp; </a:t>
            </a:r>
            <a:r>
              <a:rPr sz="1200" b="1" spc="-35" dirty="0">
                <a:latin typeface="Helvetica Neue"/>
                <a:cs typeface="Helvetica Neue"/>
              </a:rPr>
              <a:t>O</a:t>
            </a:r>
            <a:r>
              <a:rPr sz="1200" b="1" spc="10" dirty="0">
                <a:latin typeface="Helvetica Neue"/>
                <a:cs typeface="Helvetica Neue"/>
              </a:rPr>
              <a:t>cea</a:t>
            </a:r>
            <a:r>
              <a:rPr sz="1200" b="1" spc="-15" dirty="0">
                <a:latin typeface="Helvetica Neue"/>
                <a:cs typeface="Helvetica Neue"/>
              </a:rPr>
              <a:t>n</a:t>
            </a:r>
            <a:r>
              <a:rPr sz="1200" b="1" spc="-10" dirty="0">
                <a:latin typeface="Helvetica Neue"/>
                <a:cs typeface="Helvetica Neue"/>
              </a:rPr>
              <a:t>i</a:t>
            </a:r>
            <a:r>
              <a:rPr sz="1200" b="1" dirty="0">
                <a:latin typeface="Helvetica Neue"/>
                <a:cs typeface="Helvetica Neue"/>
              </a:rPr>
              <a:t>a</a:t>
            </a:r>
            <a:endParaRPr sz="1200" dirty="0">
              <a:latin typeface="Helvetica Neue"/>
              <a:cs typeface="Helvetica Neu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13605" y="1980399"/>
            <a:ext cx="21653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700" dirty="0">
                <a:solidFill>
                  <a:srgbClr val="FFFFFF"/>
                </a:solidFill>
                <a:latin typeface="Helvetica Neue"/>
                <a:cs typeface="Helvetica Neue"/>
              </a:rPr>
              <a:t>4</a:t>
            </a:r>
            <a:endParaRPr sz="2700" dirty="0">
              <a:latin typeface="Helvetica Neue"/>
              <a:cs typeface="Helvetica Neu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05057" y="3569619"/>
            <a:ext cx="1629410" cy="540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120" marR="5080" indent="-440055">
              <a:lnSpc>
                <a:spcPct val="89500"/>
              </a:lnSpc>
              <a:tabLst>
                <a:tab pos="452120" algn="l"/>
              </a:tabLst>
            </a:pPr>
            <a:r>
              <a:rPr lang="en-US" sz="4050" baseline="-29835" dirty="0" smtClean="0">
                <a:solidFill>
                  <a:srgbClr val="FFFFFF"/>
                </a:solidFill>
                <a:latin typeface="Helvetica Neue"/>
                <a:cs typeface="Helvetica Neue"/>
              </a:rPr>
              <a:t> 1</a:t>
            </a:r>
            <a:r>
              <a:rPr sz="4050" baseline="-29835" dirty="0">
                <a:solidFill>
                  <a:srgbClr val="FFFFFF"/>
                </a:solidFill>
                <a:latin typeface="Helvetica Neue"/>
                <a:cs typeface="Helvetica Neue"/>
              </a:rPr>
              <a:t>	</a:t>
            </a:r>
            <a:r>
              <a:rPr sz="1200" b="1" spc="-45" dirty="0">
                <a:latin typeface="Helvetica"/>
                <a:cs typeface="Helvetica"/>
              </a:rPr>
              <a:t>L</a:t>
            </a:r>
            <a:r>
              <a:rPr sz="1200" b="1" spc="20" dirty="0">
                <a:latin typeface="Helvetica"/>
                <a:cs typeface="Helvetica"/>
              </a:rPr>
              <a:t>a</a:t>
            </a:r>
            <a:r>
              <a:rPr sz="1200" b="1" dirty="0">
                <a:latin typeface="Helvetica"/>
                <a:cs typeface="Helvetica"/>
              </a:rPr>
              <a:t>t</a:t>
            </a:r>
            <a:r>
              <a:rPr sz="1200" b="1" spc="-40" dirty="0">
                <a:latin typeface="Helvetica"/>
                <a:cs typeface="Helvetica"/>
              </a:rPr>
              <a:t>i</a:t>
            </a:r>
            <a:r>
              <a:rPr sz="1200" b="1" spc="-10" dirty="0">
                <a:latin typeface="Helvetica"/>
                <a:cs typeface="Helvetica"/>
              </a:rPr>
              <a:t>n</a:t>
            </a:r>
            <a:r>
              <a:rPr sz="1200" b="1" spc="30" dirty="0">
                <a:latin typeface="Helvetica"/>
                <a:cs typeface="Helvetica"/>
              </a:rPr>
              <a:t> Amer</a:t>
            </a:r>
            <a:r>
              <a:rPr sz="1200" b="1" spc="-40" dirty="0">
                <a:latin typeface="Helvetica"/>
                <a:cs typeface="Helvetica"/>
              </a:rPr>
              <a:t>i</a:t>
            </a:r>
            <a:r>
              <a:rPr sz="1200" b="1" spc="20" dirty="0">
                <a:latin typeface="Helvetica"/>
                <a:cs typeface="Helvetica"/>
              </a:rPr>
              <a:t>c</a:t>
            </a:r>
            <a:r>
              <a:rPr sz="1200" b="1" dirty="0">
                <a:latin typeface="Helvetica"/>
                <a:cs typeface="Helvetica"/>
              </a:rPr>
              <a:t>a</a:t>
            </a:r>
            <a:r>
              <a:rPr sz="1200" b="1" spc="-105" dirty="0">
                <a:latin typeface="Helvetica"/>
                <a:cs typeface="Helvetica"/>
              </a:rPr>
              <a:t> </a:t>
            </a:r>
            <a:r>
              <a:rPr sz="1200" b="1" dirty="0">
                <a:latin typeface="Helvetica"/>
                <a:cs typeface="Helvetica"/>
              </a:rPr>
              <a:t>&amp; </a:t>
            </a:r>
            <a:r>
              <a:rPr sz="1200" b="1" spc="30" dirty="0">
                <a:latin typeface="Helvetica"/>
                <a:cs typeface="Helvetica"/>
              </a:rPr>
              <a:t>Ca</a:t>
            </a:r>
            <a:r>
              <a:rPr sz="1200" b="1" spc="25" dirty="0">
                <a:latin typeface="Helvetica"/>
                <a:cs typeface="Helvetica"/>
              </a:rPr>
              <a:t>r</a:t>
            </a:r>
            <a:r>
              <a:rPr sz="1200" b="1" spc="-40" dirty="0">
                <a:latin typeface="Helvetica"/>
                <a:cs typeface="Helvetica"/>
              </a:rPr>
              <a:t>i</a:t>
            </a:r>
            <a:r>
              <a:rPr sz="1200" b="1" spc="-45" dirty="0">
                <a:latin typeface="Helvetica"/>
                <a:cs typeface="Helvetica"/>
              </a:rPr>
              <a:t>bb</a:t>
            </a:r>
            <a:r>
              <a:rPr sz="1200" b="1" spc="30" dirty="0">
                <a:latin typeface="Helvetica"/>
                <a:cs typeface="Helvetica"/>
              </a:rPr>
              <a:t>ea</a:t>
            </a:r>
            <a:r>
              <a:rPr sz="1200" b="1" spc="-10" dirty="0">
                <a:latin typeface="Helvetica"/>
                <a:cs typeface="Helvetica"/>
              </a:rPr>
              <a:t>n</a:t>
            </a:r>
            <a:endParaRPr sz="1200" dirty="0">
              <a:latin typeface="Helvetica"/>
              <a:cs typeface="Helvetic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80552" y="2216769"/>
            <a:ext cx="21653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700" dirty="0">
                <a:solidFill>
                  <a:srgbClr val="FFFFFF"/>
                </a:solidFill>
                <a:latin typeface="Helvetica Neue"/>
                <a:cs typeface="Helvetica Neue"/>
              </a:rPr>
              <a:t>3</a:t>
            </a:r>
            <a:endParaRPr sz="2700" dirty="0">
              <a:latin typeface="Helvetica Neue"/>
              <a:cs typeface="Helvetica Neu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1145" y="5695593"/>
            <a:ext cx="407034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5" dirty="0" smtClean="0">
                <a:solidFill>
                  <a:srgbClr val="FFFFFF"/>
                </a:solidFill>
                <a:latin typeface="Helvetica Neue"/>
                <a:cs typeface="Helvetica Neue"/>
              </a:rPr>
              <a:t>1</a:t>
            </a:r>
            <a:r>
              <a:rPr lang="en-US" sz="2700" spc="-5" dirty="0">
                <a:solidFill>
                  <a:srgbClr val="FFFFFF"/>
                </a:solidFill>
                <a:latin typeface="Helvetica Neue"/>
                <a:cs typeface="Helvetica Neue"/>
              </a:rPr>
              <a:t>6</a:t>
            </a:r>
            <a:endParaRPr sz="2700" dirty="0">
              <a:latin typeface="Helvetica Neue"/>
              <a:cs typeface="Helvetica Neu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6660" y="5663258"/>
            <a:ext cx="429895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sz="1200" b="1" spc="30" dirty="0">
                <a:latin typeface="Helvetica Neue"/>
                <a:cs typeface="Helvetica Neue"/>
              </a:rPr>
              <a:t>R</a:t>
            </a:r>
            <a:r>
              <a:rPr sz="1200" b="1" spc="10" dirty="0">
                <a:latin typeface="Helvetica Neue"/>
                <a:cs typeface="Helvetica Neue"/>
              </a:rPr>
              <a:t>e</a:t>
            </a:r>
            <a:r>
              <a:rPr sz="1200" b="1" spc="-25" dirty="0">
                <a:latin typeface="Helvetica Neue"/>
                <a:cs typeface="Helvetica Neue"/>
              </a:rPr>
              <a:t>v</a:t>
            </a:r>
            <a:r>
              <a:rPr sz="1200" b="1" spc="-10" dirty="0">
                <a:latin typeface="Helvetica Neue"/>
                <a:cs typeface="Helvetica Neue"/>
              </a:rPr>
              <a:t>i</a:t>
            </a:r>
            <a:r>
              <a:rPr sz="1200" b="1" spc="10" dirty="0">
                <a:latin typeface="Helvetica Neue"/>
                <a:cs typeface="Helvetica Neue"/>
              </a:rPr>
              <a:t>e</a:t>
            </a:r>
            <a:r>
              <a:rPr sz="1200" b="1" dirty="0">
                <a:latin typeface="Helvetica Neue"/>
                <a:cs typeface="Helvetica Neue"/>
              </a:rPr>
              <a:t>w</a:t>
            </a:r>
            <a:r>
              <a:rPr sz="1200" b="1" spc="-15" dirty="0">
                <a:latin typeface="Helvetica Neue"/>
                <a:cs typeface="Helvetica Neue"/>
              </a:rPr>
              <a:t> </a:t>
            </a:r>
            <a:r>
              <a:rPr sz="1200" b="1" spc="-135" dirty="0">
                <a:latin typeface="Helvetica Neue"/>
                <a:cs typeface="Helvetica Neue"/>
              </a:rPr>
              <a:t>T</a:t>
            </a:r>
            <a:r>
              <a:rPr sz="1200" b="1" spc="10" dirty="0">
                <a:latin typeface="Helvetica Neue"/>
                <a:cs typeface="Helvetica Neue"/>
              </a:rPr>
              <a:t>ea</a:t>
            </a:r>
            <a:r>
              <a:rPr sz="1200" b="1" dirty="0">
                <a:latin typeface="Helvetica Neue"/>
                <a:cs typeface="Helvetica Neue"/>
              </a:rPr>
              <a:t>m</a:t>
            </a:r>
            <a:r>
              <a:rPr sz="1200" b="1" spc="-25" dirty="0">
                <a:latin typeface="Helvetica Neue"/>
                <a:cs typeface="Helvetica Neue"/>
              </a:rPr>
              <a:t> </a:t>
            </a:r>
            <a:r>
              <a:rPr sz="1200" b="1" spc="10" dirty="0">
                <a:latin typeface="Helvetica Neue"/>
                <a:cs typeface="Helvetica Neue"/>
              </a:rPr>
              <a:t>Mem</a:t>
            </a:r>
            <a:r>
              <a:rPr sz="1200" b="1" spc="-35" dirty="0">
                <a:latin typeface="Helvetica Neue"/>
                <a:cs typeface="Helvetica Neue"/>
              </a:rPr>
              <a:t>b</a:t>
            </a:r>
            <a:r>
              <a:rPr sz="1200" b="1" spc="10" dirty="0">
                <a:latin typeface="Helvetica Neue"/>
                <a:cs typeface="Helvetica Neue"/>
              </a:rPr>
              <a:t>e</a:t>
            </a:r>
            <a:r>
              <a:rPr sz="1200" b="1" spc="30" dirty="0">
                <a:latin typeface="Helvetica Neue"/>
                <a:cs typeface="Helvetica Neue"/>
              </a:rPr>
              <a:t>r</a:t>
            </a:r>
            <a:r>
              <a:rPr sz="1200" b="1" dirty="0">
                <a:latin typeface="Helvetica Neue"/>
                <a:cs typeface="Helvetica Neue"/>
              </a:rPr>
              <a:t>s</a:t>
            </a:r>
            <a:r>
              <a:rPr sz="1200" b="1" spc="-80" dirty="0">
                <a:latin typeface="Helvetica Neue"/>
                <a:cs typeface="Helvetica Neue"/>
              </a:rPr>
              <a:t> </a:t>
            </a:r>
            <a:r>
              <a:rPr lang="en-US" sz="1200" b="1" spc="-10" dirty="0" smtClean="0">
                <a:latin typeface="Helvetica Neue"/>
                <a:cs typeface="Helvetica Neue"/>
              </a:rPr>
              <a:t>are </a:t>
            </a:r>
            <a:r>
              <a:rPr lang="en-US" sz="1200" b="1" spc="30" dirty="0">
                <a:latin typeface="Helvetica Neue"/>
                <a:cs typeface="Helvetica Neue"/>
              </a:rPr>
              <a:t>r</a:t>
            </a:r>
            <a:r>
              <a:rPr sz="1200" b="1" spc="10" dirty="0" smtClean="0">
                <a:latin typeface="Helvetica Neue"/>
                <a:cs typeface="Helvetica Neue"/>
              </a:rPr>
              <a:t>e</a:t>
            </a:r>
            <a:r>
              <a:rPr sz="1200" b="1" spc="-35" dirty="0" smtClean="0">
                <a:latin typeface="Helvetica Neue"/>
                <a:cs typeface="Helvetica Neue"/>
              </a:rPr>
              <a:t>p</a:t>
            </a:r>
            <a:r>
              <a:rPr sz="1200" b="1" spc="30" dirty="0" smtClean="0">
                <a:latin typeface="Helvetica Neue"/>
                <a:cs typeface="Helvetica Neue"/>
              </a:rPr>
              <a:t>r</a:t>
            </a:r>
            <a:r>
              <a:rPr sz="1200" b="1" spc="10" dirty="0" smtClean="0">
                <a:latin typeface="Helvetica Neue"/>
                <a:cs typeface="Helvetica Neue"/>
              </a:rPr>
              <a:t>e</a:t>
            </a:r>
            <a:r>
              <a:rPr sz="1200" b="1" spc="-45" dirty="0" smtClean="0">
                <a:latin typeface="Helvetica Neue"/>
                <a:cs typeface="Helvetica Neue"/>
              </a:rPr>
              <a:t>s</a:t>
            </a:r>
            <a:r>
              <a:rPr sz="1200" b="1" spc="10" dirty="0" smtClean="0">
                <a:latin typeface="Helvetica Neue"/>
                <a:cs typeface="Helvetica Neue"/>
              </a:rPr>
              <a:t>e</a:t>
            </a:r>
            <a:r>
              <a:rPr sz="1200" b="1" spc="-15" dirty="0" smtClean="0">
                <a:latin typeface="Helvetica Neue"/>
                <a:cs typeface="Helvetica Neue"/>
              </a:rPr>
              <a:t>n</a:t>
            </a:r>
            <a:r>
              <a:rPr sz="1200" b="1" spc="-25" dirty="0" smtClean="0">
                <a:latin typeface="Helvetica Neue"/>
                <a:cs typeface="Helvetica Neue"/>
              </a:rPr>
              <a:t>t</a:t>
            </a:r>
            <a:r>
              <a:rPr sz="1200" b="1" spc="10" dirty="0" smtClean="0">
                <a:latin typeface="Helvetica Neue"/>
                <a:cs typeface="Helvetica Neue"/>
              </a:rPr>
              <a:t>a</a:t>
            </a:r>
            <a:r>
              <a:rPr sz="1200" b="1" spc="-25" dirty="0" smtClean="0">
                <a:latin typeface="Helvetica Neue"/>
                <a:cs typeface="Helvetica Neue"/>
              </a:rPr>
              <a:t>t</a:t>
            </a:r>
            <a:r>
              <a:rPr sz="1200" b="1" spc="-10" dirty="0" smtClean="0">
                <a:latin typeface="Helvetica Neue"/>
                <a:cs typeface="Helvetica Neue"/>
              </a:rPr>
              <a:t>i</a:t>
            </a:r>
            <a:r>
              <a:rPr sz="1200" b="1" spc="-25" dirty="0" smtClean="0">
                <a:latin typeface="Helvetica Neue"/>
                <a:cs typeface="Helvetica Neue"/>
              </a:rPr>
              <a:t>v</a:t>
            </a:r>
            <a:r>
              <a:rPr sz="1200" b="1" spc="10" dirty="0" smtClean="0">
                <a:latin typeface="Helvetica Neue"/>
                <a:cs typeface="Helvetica Neue"/>
              </a:rPr>
              <a:t>e</a:t>
            </a:r>
            <a:r>
              <a:rPr sz="1200" b="1" dirty="0" smtClean="0">
                <a:latin typeface="Helvetica Neue"/>
                <a:cs typeface="Helvetica Neue"/>
              </a:rPr>
              <a:t>s</a:t>
            </a:r>
            <a:r>
              <a:rPr lang="en-US" sz="1200" b="1" dirty="0" smtClean="0">
                <a:latin typeface="Helvetica Neue"/>
                <a:cs typeface="Helvetica Neue"/>
              </a:rPr>
              <a:t> nominated from ICANN’s Supporting Organizations and Advisory Committees along with a Board appointed liasion </a:t>
            </a:r>
            <a:endParaRPr sz="1200" dirty="0">
              <a:latin typeface="Helvetica Neue"/>
              <a:cs typeface="Helvetica Neu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8400" y="1893227"/>
            <a:ext cx="1092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latin typeface="Helvetica Neue"/>
                <a:cs typeface="Helvetica Neue"/>
              </a:rPr>
              <a:t>N</a:t>
            </a:r>
            <a:r>
              <a:rPr sz="1200" b="1" spc="-35" dirty="0">
                <a:latin typeface="Helvetica Neue"/>
                <a:cs typeface="Helvetica Neue"/>
              </a:rPr>
              <a:t>o</a:t>
            </a:r>
            <a:r>
              <a:rPr sz="1200" b="1" spc="30" dirty="0">
                <a:latin typeface="Helvetica Neue"/>
                <a:cs typeface="Helvetica Neue"/>
              </a:rPr>
              <a:t>r</a:t>
            </a:r>
            <a:r>
              <a:rPr sz="1200" b="1" spc="-25" dirty="0">
                <a:latin typeface="Helvetica Neue"/>
                <a:cs typeface="Helvetica Neue"/>
              </a:rPr>
              <a:t>t</a:t>
            </a:r>
            <a:r>
              <a:rPr sz="1200" b="1" dirty="0">
                <a:latin typeface="Helvetica Neue"/>
                <a:cs typeface="Helvetica Neue"/>
              </a:rPr>
              <a:t>h</a:t>
            </a:r>
            <a:r>
              <a:rPr sz="1200" b="1" spc="50" dirty="0">
                <a:latin typeface="Helvetica Neue"/>
                <a:cs typeface="Helvetica Neue"/>
              </a:rPr>
              <a:t> </a:t>
            </a:r>
            <a:r>
              <a:rPr sz="1200" b="1" spc="-25" dirty="0">
                <a:latin typeface="Helvetica Neue"/>
                <a:cs typeface="Helvetica Neue"/>
              </a:rPr>
              <a:t>A</a:t>
            </a:r>
            <a:r>
              <a:rPr sz="1200" b="1" spc="10" dirty="0">
                <a:latin typeface="Helvetica Neue"/>
                <a:cs typeface="Helvetica Neue"/>
              </a:rPr>
              <a:t>me</a:t>
            </a:r>
            <a:r>
              <a:rPr sz="1200" b="1" spc="30" dirty="0">
                <a:latin typeface="Helvetica Neue"/>
                <a:cs typeface="Helvetica Neue"/>
              </a:rPr>
              <a:t>r</a:t>
            </a:r>
            <a:r>
              <a:rPr sz="1200" b="1" spc="-10" dirty="0">
                <a:latin typeface="Helvetica Neue"/>
                <a:cs typeface="Helvetica Neue"/>
              </a:rPr>
              <a:t>i</a:t>
            </a:r>
            <a:r>
              <a:rPr sz="1200" b="1" spc="10" dirty="0">
                <a:latin typeface="Helvetica Neue"/>
                <a:cs typeface="Helvetica Neue"/>
              </a:rPr>
              <a:t>ca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66340" y="2129832"/>
            <a:ext cx="5454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20" dirty="0">
                <a:latin typeface="Helvetica Neue"/>
                <a:cs typeface="Helvetica Neue"/>
              </a:rPr>
              <a:t>E</a:t>
            </a:r>
            <a:r>
              <a:rPr sz="1200" b="1" spc="-15" dirty="0">
                <a:latin typeface="Helvetica Neue"/>
                <a:cs typeface="Helvetica Neue"/>
              </a:rPr>
              <a:t>u</a:t>
            </a:r>
            <a:r>
              <a:rPr sz="1200" b="1" spc="30" dirty="0">
                <a:latin typeface="Helvetica Neue"/>
                <a:cs typeface="Helvetica Neue"/>
              </a:rPr>
              <a:t>r</a:t>
            </a:r>
            <a:r>
              <a:rPr sz="1200" b="1" spc="-35" dirty="0">
                <a:latin typeface="Helvetica Neue"/>
                <a:cs typeface="Helvetica Neue"/>
              </a:rPr>
              <a:t>op</a:t>
            </a:r>
            <a:r>
              <a:rPr sz="1200" b="1" dirty="0">
                <a:latin typeface="Helvetica Neue"/>
                <a:cs typeface="Helvetica Neue"/>
              </a:rPr>
              <a:t>e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0270" y="3377049"/>
            <a:ext cx="4559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5" dirty="0">
                <a:latin typeface="Helvetica Neue"/>
                <a:cs typeface="Helvetica Neue"/>
              </a:rPr>
              <a:t>A</a:t>
            </a:r>
            <a:r>
              <a:rPr sz="1200" b="1" dirty="0">
                <a:latin typeface="Helvetica Neue"/>
                <a:cs typeface="Helvetica Neue"/>
              </a:rPr>
              <a:t>f</a:t>
            </a:r>
            <a:r>
              <a:rPr sz="1200" b="1" spc="30" dirty="0">
                <a:latin typeface="Helvetica Neue"/>
                <a:cs typeface="Helvetica Neue"/>
              </a:rPr>
              <a:t>r</a:t>
            </a:r>
            <a:r>
              <a:rPr sz="1200" b="1" spc="-10" dirty="0">
                <a:latin typeface="Helvetica Neue"/>
                <a:cs typeface="Helvetica Neue"/>
              </a:rPr>
              <a:t>i</a:t>
            </a:r>
            <a:r>
              <a:rPr sz="1200" b="1" spc="10" dirty="0">
                <a:latin typeface="Helvetica Neue"/>
                <a:cs typeface="Helvetica Neue"/>
              </a:rPr>
              <a:t>c</a:t>
            </a:r>
            <a:r>
              <a:rPr sz="1200" b="1" dirty="0">
                <a:latin typeface="Helvetica Neue"/>
                <a:cs typeface="Helvetica Neue"/>
              </a:rPr>
              <a:t>a</a:t>
            </a:r>
            <a:endParaRPr sz="1200">
              <a:latin typeface="Helvetica Neue"/>
              <a:cs typeface="Helvetica Neu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700" y="51268"/>
            <a:ext cx="9144000" cy="698500"/>
          </a:xfrm>
          <a:custGeom>
            <a:avLst/>
            <a:gdLst/>
            <a:ahLst/>
            <a:cxnLst/>
            <a:rect l="l" t="t" r="r" b="b"/>
            <a:pathLst>
              <a:path w="9144000" h="698500">
                <a:moveTo>
                  <a:pt x="0" y="0"/>
                </a:moveTo>
                <a:lnTo>
                  <a:pt x="9144000" y="0"/>
                </a:lnTo>
                <a:lnTo>
                  <a:pt x="9144000" y="698500"/>
                </a:lnTo>
                <a:lnTo>
                  <a:pt x="0" y="698500"/>
                </a:lnTo>
                <a:lnTo>
                  <a:pt x="0" y="0"/>
                </a:lnTo>
                <a:close/>
              </a:path>
            </a:pathLst>
          </a:custGeom>
          <a:solidFill>
            <a:srgbClr val="1768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70840" y="154365"/>
            <a:ext cx="8402319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00"/>
              </a:lnSpc>
            </a:pPr>
            <a:r>
              <a:rPr lang="en-US" sz="4000" dirty="0">
                <a:solidFill>
                  <a:srgbClr val="FFFFFF"/>
                </a:solidFill>
                <a:latin typeface="Source Sans Pro"/>
                <a:ea typeface="+mn-ea"/>
                <a:cs typeface="Source Sans Pro"/>
              </a:rPr>
              <a:t>SSR2 </a:t>
            </a:r>
            <a:r>
              <a:rPr sz="4000" dirty="0">
                <a:solidFill>
                  <a:srgbClr val="FFFFFF"/>
                </a:solidFill>
                <a:latin typeface="Source Sans Pro"/>
                <a:ea typeface="+mn-ea"/>
                <a:cs typeface="Source Sans Pro"/>
              </a:rPr>
              <a:t>Review Team Members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r>
              <a:rPr spc="-365" dirty="0"/>
              <a:t>| </a:t>
            </a:r>
            <a:r>
              <a:rPr spc="160" dirty="0"/>
              <a:t> </a:t>
            </a:r>
            <a:fld id="{81D60167-4931-47E6-BA6A-407CBD079E47}" type="slidenum">
              <a:rPr spc="-200" dirty="0"/>
              <a:t>4</a:t>
            </a:fld>
            <a:endParaRPr spc="-200" dirty="0"/>
          </a:p>
        </p:txBody>
      </p:sp>
    </p:spTree>
    <p:extLst>
      <p:ext uri="{BB962C8B-B14F-4D97-AF65-F5344CB8AC3E}">
        <p14:creationId xmlns:p14="http://schemas.microsoft.com/office/powerpoint/2010/main" val="153391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Meet the SSR2 Review Team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79988" y="703163"/>
          <a:ext cx="8257957" cy="54956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4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4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11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63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1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0749">
                <a:tc>
                  <a:txBody>
                    <a:bodyPr/>
                    <a:lstStyle/>
                    <a:p>
                      <a:endParaRPr lang="en-US" sz="14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Name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Gender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SO/AC Nomination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Region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Jabhera Matogoro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ALAC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Alain Aina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ccNSO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Mohamad Amin Hasbini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GAC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Noorul Ameen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GAC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Geoff Huston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SSAC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Ramkrishna Pariyar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ALAC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James Gannon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GNSO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Boban Krsic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ccNSO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Emily Taylor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GNSO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Žarko Kecić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ccNSO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Kerry-Ann Barrett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GAC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LAC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Cathy Handley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RSSAC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Denise Michel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GNSO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Don M. Blumenthal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SSAC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Eric Osterweil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RSSAC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7804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Kaveh Ranjbar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Board Liaison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57" y="0"/>
            <a:ext cx="2871142" cy="7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1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8129950" cy="1728788"/>
          </a:xfrm>
        </p:spPr>
        <p:txBody>
          <a:bodyPr/>
          <a:lstStyle/>
          <a:p>
            <a:pPr algn="ctr"/>
            <a:r>
              <a:rPr lang="en-US" b="1" dirty="0" smtClean="0">
                <a:latin typeface="Source Sans Pro"/>
                <a:cs typeface="Source Sans Pro"/>
              </a:rPr>
              <a:t>What is the SSR2 Review?</a:t>
            </a:r>
          </a:p>
        </p:txBody>
      </p:sp>
    </p:spTree>
    <p:extLst>
      <p:ext uri="{BB962C8B-B14F-4D97-AF65-F5344CB8AC3E}">
        <p14:creationId xmlns:p14="http://schemas.microsoft.com/office/powerpoint/2010/main" val="8464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Bylaws </a:t>
            </a:r>
            <a:r>
              <a:rPr lang="en-US" dirty="0"/>
              <a:t>Section 4.6. SPECIFIC REVIEWS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0241" y="894563"/>
            <a:ext cx="84635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/>
              <a:t>c</a:t>
            </a:r>
            <a:r>
              <a:rPr lang="en-US" sz="2000" dirty="0" smtClean="0"/>
              <a:t>)(ii</a:t>
            </a:r>
            <a:r>
              <a:rPr lang="en-US" sz="2000" dirty="0"/>
              <a:t>) </a:t>
            </a:r>
            <a:r>
              <a:rPr lang="en-US" sz="2000" u="sng" dirty="0"/>
              <a:t>The issues that the review team for the SSR Review (“SSR </a:t>
            </a:r>
            <a:r>
              <a:rPr lang="en-US" sz="2000" u="sng" dirty="0" smtClean="0"/>
              <a:t>Review Team</a:t>
            </a:r>
            <a:r>
              <a:rPr lang="en-US" sz="2000" u="sng" dirty="0"/>
              <a:t>”) may assess are the following:</a:t>
            </a:r>
          </a:p>
          <a:p>
            <a:pPr lvl="1"/>
            <a:r>
              <a:rPr lang="en-US" sz="2000" dirty="0"/>
              <a:t>(A) security, operational stability and resiliency matters, both </a:t>
            </a:r>
            <a:r>
              <a:rPr lang="en-US" sz="2000" dirty="0" smtClean="0"/>
              <a:t>physical and </a:t>
            </a:r>
            <a:r>
              <a:rPr lang="en-US" sz="2000" dirty="0"/>
              <a:t>network, relating to the coordination of the Internet’s system </a:t>
            </a:r>
            <a:r>
              <a:rPr lang="en-US" sz="2000" dirty="0" smtClean="0"/>
              <a:t>of unique </a:t>
            </a:r>
            <a:r>
              <a:rPr lang="en-US" sz="2000" dirty="0"/>
              <a:t>identifiers;</a:t>
            </a:r>
          </a:p>
          <a:p>
            <a:pPr lvl="1"/>
            <a:r>
              <a:rPr lang="en-US" sz="2000" dirty="0"/>
              <a:t>(B) conformance with appropriate security contingency </a:t>
            </a:r>
            <a:r>
              <a:rPr lang="en-US" sz="2000" dirty="0" smtClean="0"/>
              <a:t>planning framework </a:t>
            </a:r>
            <a:r>
              <a:rPr lang="en-US" sz="2000" dirty="0"/>
              <a:t>for the Internet’s system of unique identifiers; and</a:t>
            </a:r>
          </a:p>
          <a:p>
            <a:pPr lvl="1"/>
            <a:r>
              <a:rPr lang="en-US" sz="2000" dirty="0"/>
              <a:t>(C) maintaining clear and globally interoperable security processes </a:t>
            </a:r>
            <a:r>
              <a:rPr lang="en-US" sz="2000" dirty="0" smtClean="0"/>
              <a:t>for those </a:t>
            </a:r>
            <a:r>
              <a:rPr lang="en-US" sz="2000" dirty="0"/>
              <a:t>portions of the Internet’s system of unique identifiers that </a:t>
            </a:r>
            <a:r>
              <a:rPr lang="en-US" sz="2000" dirty="0" smtClean="0"/>
              <a:t>ICANN coordinates</a:t>
            </a:r>
            <a:r>
              <a:rPr lang="en-US" sz="2000" dirty="0"/>
              <a:t>.</a:t>
            </a:r>
          </a:p>
          <a:p>
            <a:r>
              <a:rPr lang="en-US" sz="2000" dirty="0"/>
              <a:t>(iii) The SSR Review Team shall also assess </a:t>
            </a:r>
            <a:r>
              <a:rPr lang="en-US" sz="2000" dirty="0" smtClean="0"/>
              <a:t>how ICANN has </a:t>
            </a:r>
            <a:r>
              <a:rPr lang="en-US" sz="2000" dirty="0"/>
              <a:t>successfully implemented its security efforts, the effectiveness </a:t>
            </a:r>
            <a:r>
              <a:rPr lang="en-US" sz="2000" dirty="0" smtClean="0"/>
              <a:t>of the </a:t>
            </a:r>
            <a:r>
              <a:rPr lang="en-US" sz="2000" dirty="0"/>
              <a:t>security </a:t>
            </a:r>
            <a:r>
              <a:rPr lang="en-US" sz="2000" dirty="0" smtClean="0"/>
              <a:t>efforts, the </a:t>
            </a:r>
            <a:r>
              <a:rPr lang="en-US" sz="2000" dirty="0"/>
              <a:t>extent to </a:t>
            </a:r>
            <a:r>
              <a:rPr lang="en-US" sz="2000" dirty="0" smtClean="0"/>
              <a:t>which the </a:t>
            </a:r>
            <a:r>
              <a:rPr lang="en-US" sz="2000" dirty="0"/>
              <a:t>security efforts are sufficiently robust </a:t>
            </a:r>
            <a:r>
              <a:rPr lang="en-US" sz="2000" dirty="0" smtClean="0"/>
              <a:t>and threats </a:t>
            </a:r>
            <a:r>
              <a:rPr lang="en-US" sz="2000" dirty="0"/>
              <a:t>to the security, stability and resiliency of the DNS, </a:t>
            </a:r>
            <a:r>
              <a:rPr lang="en-US" sz="2000" dirty="0" smtClean="0"/>
              <a:t>consistent with </a:t>
            </a:r>
            <a:r>
              <a:rPr lang="en-US" sz="2000" dirty="0"/>
              <a:t>ICANN’s Mission.</a:t>
            </a:r>
          </a:p>
          <a:p>
            <a:r>
              <a:rPr lang="en-US" sz="2000" dirty="0"/>
              <a:t>(iv) The SSR Review Team shall also assess the extent to which </a:t>
            </a:r>
            <a:r>
              <a:rPr lang="en-US" sz="2000" dirty="0" smtClean="0"/>
              <a:t>prior SSR </a:t>
            </a:r>
            <a:r>
              <a:rPr lang="en-US" sz="2000" dirty="0"/>
              <a:t>Review recommendations have been </a:t>
            </a:r>
            <a:r>
              <a:rPr lang="en-US" sz="2000" dirty="0" smtClean="0"/>
              <a:t>implemented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440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78"/>
            <a:ext cx="9144000" cy="762390"/>
          </a:xfrm>
        </p:spPr>
        <p:txBody>
          <a:bodyPr/>
          <a:lstStyle/>
          <a:p>
            <a:pPr algn="ctr"/>
            <a:r>
              <a:rPr lang="en-US" dirty="0" smtClean="0"/>
              <a:t>The focus of the SSR2 Review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0" y="2521009"/>
            <a:ext cx="1409032" cy="1757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920" y="1407128"/>
            <a:ext cx="810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SSR </a:t>
            </a:r>
            <a:r>
              <a:rPr lang="en-US" sz="2400" dirty="0">
                <a:latin typeface="Source Sans Pro Light" charset="0"/>
                <a:ea typeface="Source Sans Pro Light" charset="0"/>
                <a:cs typeface="Source Sans Pro Light" charset="0"/>
              </a:rPr>
              <a:t>Review, per </a:t>
            </a:r>
            <a:r>
              <a:rPr lang="en-US" sz="2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Section 4.6 </a:t>
            </a:r>
            <a:r>
              <a:rPr lang="en-US" sz="2400" dirty="0">
                <a:latin typeface="Source Sans Pro Light" charset="0"/>
                <a:ea typeface="Source Sans Pro Light" charset="0"/>
                <a:cs typeface="Source Sans Pro Light" charset="0"/>
              </a:rPr>
              <a:t>ICANN Bylaws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27952" y="2175866"/>
            <a:ext cx="6809902" cy="2697656"/>
            <a:chOff x="1952336" y="1450832"/>
            <a:chExt cx="6655216" cy="2697656"/>
          </a:xfrm>
        </p:grpSpPr>
        <p:sp>
          <p:nvSpPr>
            <p:cNvPr id="6" name="Rectangle 5"/>
            <p:cNvSpPr/>
            <p:nvPr/>
          </p:nvSpPr>
          <p:spPr>
            <a:xfrm>
              <a:off x="2374232" y="1450832"/>
              <a:ext cx="6233320" cy="2697656"/>
            </a:xfrm>
            <a:prstGeom prst="rect">
              <a:avLst/>
            </a:prstGeom>
            <a:solidFill>
              <a:srgbClr val="F2A41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74320" rIns="274320" rtlCol="0" anchor="ctr"/>
            <a:lstStyle/>
            <a:p>
              <a:pPr lvl="0"/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ICANN's commitment to enhance: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U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the </a:t>
              </a:r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operational stability, 	</a:t>
              </a:r>
              <a:endParaRPr lang="en-US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marL="742950" lvl="1" indent="-285750">
                <a:buFont typeface="Arial" charset="0"/>
                <a:buChar char="•"/>
              </a:pPr>
              <a:r>
                <a:rPr lang="en-U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reliability</a:t>
              </a:r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, 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U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resiliency</a:t>
              </a:r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, </a:t>
              </a:r>
              <a:endParaRPr lang="en-US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marL="742950" lvl="1" indent="-285750">
                <a:buFont typeface="Arial" charset="0"/>
                <a:buChar char="•"/>
              </a:pPr>
              <a:r>
                <a:rPr lang="en-U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security</a:t>
              </a:r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, </a:t>
              </a:r>
              <a:endParaRPr lang="en-US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marL="742950" lvl="1" indent="-285750">
                <a:buFont typeface="Arial" charset="0"/>
                <a:buChar char="•"/>
              </a:pPr>
              <a:r>
                <a:rPr lang="en-U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global </a:t>
              </a:r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interoperability </a:t>
              </a:r>
              <a:endParaRPr lang="en-US" b="1" dirty="0" smtClean="0">
                <a:solidFill>
                  <a:srgbClr val="102649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r>
                <a:rPr lang="is-I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… </a:t>
              </a:r>
              <a:r>
                <a:rPr lang="en-U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of the systems/processes (</a:t>
              </a:r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internal/ external) that </a:t>
              </a:r>
              <a:r>
                <a:rPr lang="en-U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affect </a:t>
              </a:r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the Internet's </a:t>
              </a:r>
              <a:r>
                <a:rPr lang="en-US" b="1" dirty="0" smtClean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unique </a:t>
              </a:r>
              <a:r>
                <a:rPr lang="en-US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identifiers</a:t>
              </a:r>
            </a:p>
          </p:txBody>
        </p:sp>
        <p:sp>
          <p:nvSpPr>
            <p:cNvPr id="7" name="Triangle 6"/>
            <p:cNvSpPr/>
            <p:nvPr/>
          </p:nvSpPr>
          <p:spPr>
            <a:xfrm rot="16200000">
              <a:off x="1887504" y="2420477"/>
              <a:ext cx="940067" cy="810403"/>
            </a:xfrm>
            <a:prstGeom prst="triangle">
              <a:avLst/>
            </a:prstGeom>
            <a:solidFill>
              <a:srgbClr val="F2A41E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70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43013" y="2090937"/>
            <a:ext cx="801618" cy="926592"/>
            <a:chOff x="626900" y="2292728"/>
            <a:chExt cx="801618" cy="9265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00" y="2292728"/>
              <a:ext cx="457200" cy="926592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99249" y="2351619"/>
              <a:ext cx="729269" cy="263525"/>
            </a:xfrm>
            <a:custGeom>
              <a:avLst/>
              <a:gdLst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923925 w 923925"/>
                <a:gd name="connsiteY2" fmla="*/ 263525 h 263525"/>
                <a:gd name="connsiteX3" fmla="*/ 0 w 923925"/>
                <a:gd name="connsiteY3" fmla="*/ 263525 h 263525"/>
                <a:gd name="connsiteX4" fmla="*/ 0 w 923925"/>
                <a:gd name="connsiteY4" fmla="*/ 0 h 263525"/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923925 w 923925"/>
                <a:gd name="connsiteY2" fmla="*/ 139701 h 263525"/>
                <a:gd name="connsiteX3" fmla="*/ 923925 w 923925"/>
                <a:gd name="connsiteY3" fmla="*/ 263525 h 263525"/>
                <a:gd name="connsiteX4" fmla="*/ 0 w 923925"/>
                <a:gd name="connsiteY4" fmla="*/ 263525 h 263525"/>
                <a:gd name="connsiteX5" fmla="*/ 0 w 923925"/>
                <a:gd name="connsiteY5" fmla="*/ 0 h 263525"/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819150 w 923925"/>
                <a:gd name="connsiteY2" fmla="*/ 120651 h 263525"/>
                <a:gd name="connsiteX3" fmla="*/ 923925 w 923925"/>
                <a:gd name="connsiteY3" fmla="*/ 263525 h 263525"/>
                <a:gd name="connsiteX4" fmla="*/ 0 w 923925"/>
                <a:gd name="connsiteY4" fmla="*/ 263525 h 263525"/>
                <a:gd name="connsiteX5" fmla="*/ 0 w 923925"/>
                <a:gd name="connsiteY5" fmla="*/ 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63525">
                  <a:moveTo>
                    <a:pt x="0" y="0"/>
                  </a:moveTo>
                  <a:lnTo>
                    <a:pt x="923925" y="0"/>
                  </a:lnTo>
                  <a:lnTo>
                    <a:pt x="819150" y="120651"/>
                  </a:lnTo>
                  <a:lnTo>
                    <a:pt x="923925" y="263525"/>
                  </a:lnTo>
                  <a:lnTo>
                    <a:pt x="0" y="263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A41E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Feb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46041" y="2090937"/>
            <a:ext cx="801618" cy="926592"/>
            <a:chOff x="626900" y="2292728"/>
            <a:chExt cx="801618" cy="92659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00" y="2292728"/>
              <a:ext cx="457200" cy="926592"/>
            </a:xfrm>
            <a:prstGeom prst="rect">
              <a:avLst/>
            </a:prstGeom>
          </p:spPr>
        </p:pic>
        <p:sp>
          <p:nvSpPr>
            <p:cNvPr id="36" name="Rectangle 31"/>
            <p:cNvSpPr/>
            <p:nvPr/>
          </p:nvSpPr>
          <p:spPr>
            <a:xfrm>
              <a:off x="699249" y="2351619"/>
              <a:ext cx="729269" cy="263525"/>
            </a:xfrm>
            <a:custGeom>
              <a:avLst/>
              <a:gdLst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923925 w 923925"/>
                <a:gd name="connsiteY2" fmla="*/ 263525 h 263525"/>
                <a:gd name="connsiteX3" fmla="*/ 0 w 923925"/>
                <a:gd name="connsiteY3" fmla="*/ 263525 h 263525"/>
                <a:gd name="connsiteX4" fmla="*/ 0 w 923925"/>
                <a:gd name="connsiteY4" fmla="*/ 0 h 263525"/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923925 w 923925"/>
                <a:gd name="connsiteY2" fmla="*/ 139701 h 263525"/>
                <a:gd name="connsiteX3" fmla="*/ 923925 w 923925"/>
                <a:gd name="connsiteY3" fmla="*/ 263525 h 263525"/>
                <a:gd name="connsiteX4" fmla="*/ 0 w 923925"/>
                <a:gd name="connsiteY4" fmla="*/ 263525 h 263525"/>
                <a:gd name="connsiteX5" fmla="*/ 0 w 923925"/>
                <a:gd name="connsiteY5" fmla="*/ 0 h 263525"/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819150 w 923925"/>
                <a:gd name="connsiteY2" fmla="*/ 120651 h 263525"/>
                <a:gd name="connsiteX3" fmla="*/ 923925 w 923925"/>
                <a:gd name="connsiteY3" fmla="*/ 263525 h 263525"/>
                <a:gd name="connsiteX4" fmla="*/ 0 w 923925"/>
                <a:gd name="connsiteY4" fmla="*/ 263525 h 263525"/>
                <a:gd name="connsiteX5" fmla="*/ 0 w 923925"/>
                <a:gd name="connsiteY5" fmla="*/ 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63525">
                  <a:moveTo>
                    <a:pt x="0" y="0"/>
                  </a:moveTo>
                  <a:lnTo>
                    <a:pt x="923925" y="0"/>
                  </a:lnTo>
                  <a:lnTo>
                    <a:pt x="819150" y="120651"/>
                  </a:lnTo>
                  <a:lnTo>
                    <a:pt x="923925" y="263525"/>
                  </a:lnTo>
                  <a:lnTo>
                    <a:pt x="0" y="263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A41E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Mar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549069" y="2090937"/>
            <a:ext cx="801618" cy="926592"/>
            <a:chOff x="626900" y="2292728"/>
            <a:chExt cx="801618" cy="92659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00" y="2292728"/>
              <a:ext cx="457200" cy="926592"/>
            </a:xfrm>
            <a:prstGeom prst="rect">
              <a:avLst/>
            </a:prstGeom>
          </p:spPr>
        </p:pic>
        <p:sp>
          <p:nvSpPr>
            <p:cNvPr id="39" name="Rectangle 31"/>
            <p:cNvSpPr/>
            <p:nvPr/>
          </p:nvSpPr>
          <p:spPr>
            <a:xfrm>
              <a:off x="699249" y="2351619"/>
              <a:ext cx="729269" cy="263525"/>
            </a:xfrm>
            <a:custGeom>
              <a:avLst/>
              <a:gdLst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923925 w 923925"/>
                <a:gd name="connsiteY2" fmla="*/ 263525 h 263525"/>
                <a:gd name="connsiteX3" fmla="*/ 0 w 923925"/>
                <a:gd name="connsiteY3" fmla="*/ 263525 h 263525"/>
                <a:gd name="connsiteX4" fmla="*/ 0 w 923925"/>
                <a:gd name="connsiteY4" fmla="*/ 0 h 263525"/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923925 w 923925"/>
                <a:gd name="connsiteY2" fmla="*/ 139701 h 263525"/>
                <a:gd name="connsiteX3" fmla="*/ 923925 w 923925"/>
                <a:gd name="connsiteY3" fmla="*/ 263525 h 263525"/>
                <a:gd name="connsiteX4" fmla="*/ 0 w 923925"/>
                <a:gd name="connsiteY4" fmla="*/ 263525 h 263525"/>
                <a:gd name="connsiteX5" fmla="*/ 0 w 923925"/>
                <a:gd name="connsiteY5" fmla="*/ 0 h 263525"/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819150 w 923925"/>
                <a:gd name="connsiteY2" fmla="*/ 120651 h 263525"/>
                <a:gd name="connsiteX3" fmla="*/ 923925 w 923925"/>
                <a:gd name="connsiteY3" fmla="*/ 263525 h 263525"/>
                <a:gd name="connsiteX4" fmla="*/ 0 w 923925"/>
                <a:gd name="connsiteY4" fmla="*/ 263525 h 263525"/>
                <a:gd name="connsiteX5" fmla="*/ 0 w 923925"/>
                <a:gd name="connsiteY5" fmla="*/ 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63525">
                  <a:moveTo>
                    <a:pt x="0" y="0"/>
                  </a:moveTo>
                  <a:lnTo>
                    <a:pt x="923925" y="0"/>
                  </a:lnTo>
                  <a:lnTo>
                    <a:pt x="819150" y="120651"/>
                  </a:lnTo>
                  <a:lnTo>
                    <a:pt x="923925" y="263525"/>
                  </a:lnTo>
                  <a:lnTo>
                    <a:pt x="0" y="263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A41E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May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52097" y="2090937"/>
            <a:ext cx="801618" cy="926592"/>
            <a:chOff x="626900" y="2292728"/>
            <a:chExt cx="801618" cy="92659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00" y="2292728"/>
              <a:ext cx="457200" cy="926592"/>
            </a:xfrm>
            <a:prstGeom prst="rect">
              <a:avLst/>
            </a:prstGeom>
          </p:spPr>
        </p:pic>
        <p:sp>
          <p:nvSpPr>
            <p:cNvPr id="42" name="Rectangle 31"/>
            <p:cNvSpPr/>
            <p:nvPr/>
          </p:nvSpPr>
          <p:spPr>
            <a:xfrm>
              <a:off x="699249" y="2351619"/>
              <a:ext cx="729269" cy="263525"/>
            </a:xfrm>
            <a:custGeom>
              <a:avLst/>
              <a:gdLst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923925 w 923925"/>
                <a:gd name="connsiteY2" fmla="*/ 263525 h 263525"/>
                <a:gd name="connsiteX3" fmla="*/ 0 w 923925"/>
                <a:gd name="connsiteY3" fmla="*/ 263525 h 263525"/>
                <a:gd name="connsiteX4" fmla="*/ 0 w 923925"/>
                <a:gd name="connsiteY4" fmla="*/ 0 h 263525"/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923925 w 923925"/>
                <a:gd name="connsiteY2" fmla="*/ 139701 h 263525"/>
                <a:gd name="connsiteX3" fmla="*/ 923925 w 923925"/>
                <a:gd name="connsiteY3" fmla="*/ 263525 h 263525"/>
                <a:gd name="connsiteX4" fmla="*/ 0 w 923925"/>
                <a:gd name="connsiteY4" fmla="*/ 263525 h 263525"/>
                <a:gd name="connsiteX5" fmla="*/ 0 w 923925"/>
                <a:gd name="connsiteY5" fmla="*/ 0 h 263525"/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819150 w 923925"/>
                <a:gd name="connsiteY2" fmla="*/ 120651 h 263525"/>
                <a:gd name="connsiteX3" fmla="*/ 923925 w 923925"/>
                <a:gd name="connsiteY3" fmla="*/ 263525 h 263525"/>
                <a:gd name="connsiteX4" fmla="*/ 0 w 923925"/>
                <a:gd name="connsiteY4" fmla="*/ 263525 h 263525"/>
                <a:gd name="connsiteX5" fmla="*/ 0 w 923925"/>
                <a:gd name="connsiteY5" fmla="*/ 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63525">
                  <a:moveTo>
                    <a:pt x="0" y="0"/>
                  </a:moveTo>
                  <a:lnTo>
                    <a:pt x="923925" y="0"/>
                  </a:lnTo>
                  <a:lnTo>
                    <a:pt x="819150" y="120651"/>
                  </a:lnTo>
                  <a:lnTo>
                    <a:pt x="923925" y="263525"/>
                  </a:lnTo>
                  <a:lnTo>
                    <a:pt x="0" y="263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A41E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Jun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064208" y="2090937"/>
            <a:ext cx="801618" cy="926592"/>
            <a:chOff x="626900" y="2292728"/>
            <a:chExt cx="801618" cy="926592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00" y="2292728"/>
              <a:ext cx="457200" cy="926592"/>
            </a:xfrm>
            <a:prstGeom prst="rect">
              <a:avLst/>
            </a:prstGeom>
          </p:spPr>
        </p:pic>
        <p:sp>
          <p:nvSpPr>
            <p:cNvPr id="45" name="Rectangle 31"/>
            <p:cNvSpPr/>
            <p:nvPr/>
          </p:nvSpPr>
          <p:spPr>
            <a:xfrm>
              <a:off x="699249" y="2351619"/>
              <a:ext cx="729269" cy="263525"/>
            </a:xfrm>
            <a:custGeom>
              <a:avLst/>
              <a:gdLst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923925 w 923925"/>
                <a:gd name="connsiteY2" fmla="*/ 263525 h 263525"/>
                <a:gd name="connsiteX3" fmla="*/ 0 w 923925"/>
                <a:gd name="connsiteY3" fmla="*/ 263525 h 263525"/>
                <a:gd name="connsiteX4" fmla="*/ 0 w 923925"/>
                <a:gd name="connsiteY4" fmla="*/ 0 h 263525"/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923925 w 923925"/>
                <a:gd name="connsiteY2" fmla="*/ 139701 h 263525"/>
                <a:gd name="connsiteX3" fmla="*/ 923925 w 923925"/>
                <a:gd name="connsiteY3" fmla="*/ 263525 h 263525"/>
                <a:gd name="connsiteX4" fmla="*/ 0 w 923925"/>
                <a:gd name="connsiteY4" fmla="*/ 263525 h 263525"/>
                <a:gd name="connsiteX5" fmla="*/ 0 w 923925"/>
                <a:gd name="connsiteY5" fmla="*/ 0 h 263525"/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819150 w 923925"/>
                <a:gd name="connsiteY2" fmla="*/ 120651 h 263525"/>
                <a:gd name="connsiteX3" fmla="*/ 923925 w 923925"/>
                <a:gd name="connsiteY3" fmla="*/ 263525 h 263525"/>
                <a:gd name="connsiteX4" fmla="*/ 0 w 923925"/>
                <a:gd name="connsiteY4" fmla="*/ 263525 h 263525"/>
                <a:gd name="connsiteX5" fmla="*/ 0 w 923925"/>
                <a:gd name="connsiteY5" fmla="*/ 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63525">
                  <a:moveTo>
                    <a:pt x="0" y="0"/>
                  </a:moveTo>
                  <a:lnTo>
                    <a:pt x="923925" y="0"/>
                  </a:lnTo>
                  <a:lnTo>
                    <a:pt x="819150" y="120651"/>
                  </a:lnTo>
                  <a:lnTo>
                    <a:pt x="923925" y="263525"/>
                  </a:lnTo>
                  <a:lnTo>
                    <a:pt x="0" y="263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A41E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Jun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61181" y="2090937"/>
            <a:ext cx="801618" cy="926592"/>
            <a:chOff x="626900" y="2292728"/>
            <a:chExt cx="801618" cy="92659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00" y="2292728"/>
              <a:ext cx="457200" cy="926592"/>
            </a:xfrm>
            <a:prstGeom prst="rect">
              <a:avLst/>
            </a:prstGeom>
          </p:spPr>
        </p:pic>
        <p:sp>
          <p:nvSpPr>
            <p:cNvPr id="48" name="Rectangle 31"/>
            <p:cNvSpPr/>
            <p:nvPr/>
          </p:nvSpPr>
          <p:spPr>
            <a:xfrm>
              <a:off x="699249" y="2351619"/>
              <a:ext cx="729269" cy="263525"/>
            </a:xfrm>
            <a:custGeom>
              <a:avLst/>
              <a:gdLst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923925 w 923925"/>
                <a:gd name="connsiteY2" fmla="*/ 263525 h 263525"/>
                <a:gd name="connsiteX3" fmla="*/ 0 w 923925"/>
                <a:gd name="connsiteY3" fmla="*/ 263525 h 263525"/>
                <a:gd name="connsiteX4" fmla="*/ 0 w 923925"/>
                <a:gd name="connsiteY4" fmla="*/ 0 h 263525"/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923925 w 923925"/>
                <a:gd name="connsiteY2" fmla="*/ 139701 h 263525"/>
                <a:gd name="connsiteX3" fmla="*/ 923925 w 923925"/>
                <a:gd name="connsiteY3" fmla="*/ 263525 h 263525"/>
                <a:gd name="connsiteX4" fmla="*/ 0 w 923925"/>
                <a:gd name="connsiteY4" fmla="*/ 263525 h 263525"/>
                <a:gd name="connsiteX5" fmla="*/ 0 w 923925"/>
                <a:gd name="connsiteY5" fmla="*/ 0 h 263525"/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819150 w 923925"/>
                <a:gd name="connsiteY2" fmla="*/ 120651 h 263525"/>
                <a:gd name="connsiteX3" fmla="*/ 923925 w 923925"/>
                <a:gd name="connsiteY3" fmla="*/ 263525 h 263525"/>
                <a:gd name="connsiteX4" fmla="*/ 0 w 923925"/>
                <a:gd name="connsiteY4" fmla="*/ 263525 h 263525"/>
                <a:gd name="connsiteX5" fmla="*/ 0 w 923925"/>
                <a:gd name="connsiteY5" fmla="*/ 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63525">
                  <a:moveTo>
                    <a:pt x="0" y="0"/>
                  </a:moveTo>
                  <a:lnTo>
                    <a:pt x="923925" y="0"/>
                  </a:lnTo>
                  <a:lnTo>
                    <a:pt x="819150" y="120651"/>
                  </a:lnTo>
                  <a:lnTo>
                    <a:pt x="923925" y="263525"/>
                  </a:lnTo>
                  <a:lnTo>
                    <a:pt x="0" y="263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A41E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Mar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858153" y="2090937"/>
            <a:ext cx="801618" cy="926592"/>
            <a:chOff x="626900" y="2292728"/>
            <a:chExt cx="801618" cy="926592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00" y="2292728"/>
              <a:ext cx="457200" cy="926592"/>
            </a:xfrm>
            <a:prstGeom prst="rect">
              <a:avLst/>
            </a:prstGeom>
          </p:spPr>
        </p:pic>
        <p:sp>
          <p:nvSpPr>
            <p:cNvPr id="51" name="Rectangle 31"/>
            <p:cNvSpPr/>
            <p:nvPr/>
          </p:nvSpPr>
          <p:spPr>
            <a:xfrm>
              <a:off x="699249" y="2351619"/>
              <a:ext cx="729269" cy="263525"/>
            </a:xfrm>
            <a:custGeom>
              <a:avLst/>
              <a:gdLst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923925 w 923925"/>
                <a:gd name="connsiteY2" fmla="*/ 263525 h 263525"/>
                <a:gd name="connsiteX3" fmla="*/ 0 w 923925"/>
                <a:gd name="connsiteY3" fmla="*/ 263525 h 263525"/>
                <a:gd name="connsiteX4" fmla="*/ 0 w 923925"/>
                <a:gd name="connsiteY4" fmla="*/ 0 h 263525"/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923925 w 923925"/>
                <a:gd name="connsiteY2" fmla="*/ 139701 h 263525"/>
                <a:gd name="connsiteX3" fmla="*/ 923925 w 923925"/>
                <a:gd name="connsiteY3" fmla="*/ 263525 h 263525"/>
                <a:gd name="connsiteX4" fmla="*/ 0 w 923925"/>
                <a:gd name="connsiteY4" fmla="*/ 263525 h 263525"/>
                <a:gd name="connsiteX5" fmla="*/ 0 w 923925"/>
                <a:gd name="connsiteY5" fmla="*/ 0 h 263525"/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819150 w 923925"/>
                <a:gd name="connsiteY2" fmla="*/ 120651 h 263525"/>
                <a:gd name="connsiteX3" fmla="*/ 923925 w 923925"/>
                <a:gd name="connsiteY3" fmla="*/ 263525 h 263525"/>
                <a:gd name="connsiteX4" fmla="*/ 0 w 923925"/>
                <a:gd name="connsiteY4" fmla="*/ 263525 h 263525"/>
                <a:gd name="connsiteX5" fmla="*/ 0 w 923925"/>
                <a:gd name="connsiteY5" fmla="*/ 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63525">
                  <a:moveTo>
                    <a:pt x="0" y="0"/>
                  </a:moveTo>
                  <a:lnTo>
                    <a:pt x="923925" y="0"/>
                  </a:lnTo>
                  <a:lnTo>
                    <a:pt x="819150" y="120651"/>
                  </a:lnTo>
                  <a:lnTo>
                    <a:pt x="923925" y="263525"/>
                  </a:lnTo>
                  <a:lnTo>
                    <a:pt x="0" y="263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A41E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Jan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55125" y="2090937"/>
            <a:ext cx="801618" cy="926592"/>
            <a:chOff x="626900" y="2292728"/>
            <a:chExt cx="801618" cy="926592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00" y="2292728"/>
              <a:ext cx="457200" cy="926592"/>
            </a:xfrm>
            <a:prstGeom prst="rect">
              <a:avLst/>
            </a:prstGeom>
          </p:spPr>
        </p:pic>
        <p:sp>
          <p:nvSpPr>
            <p:cNvPr id="54" name="Rectangle 31"/>
            <p:cNvSpPr/>
            <p:nvPr/>
          </p:nvSpPr>
          <p:spPr>
            <a:xfrm>
              <a:off x="699249" y="2351619"/>
              <a:ext cx="729269" cy="263525"/>
            </a:xfrm>
            <a:custGeom>
              <a:avLst/>
              <a:gdLst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923925 w 923925"/>
                <a:gd name="connsiteY2" fmla="*/ 263525 h 263525"/>
                <a:gd name="connsiteX3" fmla="*/ 0 w 923925"/>
                <a:gd name="connsiteY3" fmla="*/ 263525 h 263525"/>
                <a:gd name="connsiteX4" fmla="*/ 0 w 923925"/>
                <a:gd name="connsiteY4" fmla="*/ 0 h 263525"/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923925 w 923925"/>
                <a:gd name="connsiteY2" fmla="*/ 139701 h 263525"/>
                <a:gd name="connsiteX3" fmla="*/ 923925 w 923925"/>
                <a:gd name="connsiteY3" fmla="*/ 263525 h 263525"/>
                <a:gd name="connsiteX4" fmla="*/ 0 w 923925"/>
                <a:gd name="connsiteY4" fmla="*/ 263525 h 263525"/>
                <a:gd name="connsiteX5" fmla="*/ 0 w 923925"/>
                <a:gd name="connsiteY5" fmla="*/ 0 h 263525"/>
                <a:gd name="connsiteX0" fmla="*/ 0 w 923925"/>
                <a:gd name="connsiteY0" fmla="*/ 0 h 263525"/>
                <a:gd name="connsiteX1" fmla="*/ 923925 w 923925"/>
                <a:gd name="connsiteY1" fmla="*/ 0 h 263525"/>
                <a:gd name="connsiteX2" fmla="*/ 819150 w 923925"/>
                <a:gd name="connsiteY2" fmla="*/ 120651 h 263525"/>
                <a:gd name="connsiteX3" fmla="*/ 923925 w 923925"/>
                <a:gd name="connsiteY3" fmla="*/ 263525 h 263525"/>
                <a:gd name="connsiteX4" fmla="*/ 0 w 923925"/>
                <a:gd name="connsiteY4" fmla="*/ 263525 h 263525"/>
                <a:gd name="connsiteX5" fmla="*/ 0 w 923925"/>
                <a:gd name="connsiteY5" fmla="*/ 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63525">
                  <a:moveTo>
                    <a:pt x="0" y="0"/>
                  </a:moveTo>
                  <a:lnTo>
                    <a:pt x="923925" y="0"/>
                  </a:lnTo>
                  <a:lnTo>
                    <a:pt x="819150" y="120651"/>
                  </a:lnTo>
                  <a:lnTo>
                    <a:pt x="923925" y="263525"/>
                  </a:lnTo>
                  <a:lnTo>
                    <a:pt x="0" y="263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A41E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102649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Nov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0" y="2970885"/>
            <a:ext cx="9144000" cy="642243"/>
          </a:xfrm>
          <a:prstGeom prst="rect">
            <a:avLst/>
          </a:prstGeom>
          <a:solidFill>
            <a:srgbClr val="047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0" y="3292007"/>
            <a:ext cx="91440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SSR2 Review Proposed Road Map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309" y="3672675"/>
            <a:ext cx="1103028" cy="8269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Review Team selected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7989" y="963387"/>
            <a:ext cx="7651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Pro"/>
                <a:cs typeface="Source Sans Pro"/>
              </a:rPr>
              <a:t>Review plans continuously aligned with community workload and flexibility to accommodate extensions, when necessary.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295336" y="3672675"/>
            <a:ext cx="1103027" cy="8269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Source Sans Pro" charset="0"/>
                <a:ea typeface="Source Sans Pro" charset="0"/>
                <a:cs typeface="Source Sans Pro" charset="0"/>
              </a:rPr>
              <a:t>ICANN58</a:t>
            </a:r>
          </a:p>
          <a:p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First Review Team face-to-face meeting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98365" y="3672675"/>
            <a:ext cx="1027694" cy="8269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Source Sans Pro" charset="0"/>
                <a:ea typeface="Source Sans Pro" charset="0"/>
                <a:cs typeface="Source Sans Pro" charset="0"/>
              </a:rPr>
              <a:t>ICANN DNS Symposium</a:t>
            </a:r>
          </a:p>
          <a:p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Face-to-face meeting in Madrid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9458" y="3672675"/>
            <a:ext cx="1322440" cy="8269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Source Sans Pro" charset="0"/>
                <a:ea typeface="Source Sans Pro" charset="0"/>
                <a:cs typeface="Source Sans Pro" charset="0"/>
              </a:rPr>
              <a:t>ICANN59</a:t>
            </a:r>
          </a:p>
          <a:p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Face-to-face meeting in Johannesburg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04421" y="3672675"/>
            <a:ext cx="1103028" cy="8269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Source Sans Pro" charset="0"/>
                <a:ea typeface="Source Sans Pro" charset="0"/>
                <a:cs typeface="Source Sans Pro" charset="0"/>
              </a:rPr>
              <a:t>ICANN60</a:t>
            </a:r>
          </a:p>
          <a:p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Face-to-face meeting in Abu Dhabi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07448" y="3672675"/>
            <a:ext cx="1103027" cy="8269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Draft Report for Public Comment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10477" y="3672675"/>
            <a:ext cx="1103028" cy="8269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Source Sans Pro" charset="0"/>
                <a:ea typeface="Source Sans Pro" charset="0"/>
                <a:cs typeface="Source Sans Pro" charset="0"/>
              </a:rPr>
              <a:t>ICANN61</a:t>
            </a:r>
            <a:endParaRPr lang="en-US" sz="12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Consult and revise Report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13504" y="3672675"/>
            <a:ext cx="1103027" cy="8269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Source Sans Pro" charset="0"/>
                <a:ea typeface="Source Sans Pro" charset="0"/>
                <a:cs typeface="Source Sans Pro" charset="0"/>
              </a:rPr>
              <a:t>ICANN62</a:t>
            </a:r>
          </a:p>
          <a:p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Final Report to Board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292851" y="2803956"/>
            <a:ext cx="719328" cy="719328"/>
            <a:chOff x="336529" y="4510309"/>
            <a:chExt cx="719328" cy="71932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29" y="4510309"/>
              <a:ext cx="719328" cy="71932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46538" y="4921185"/>
              <a:ext cx="4722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Source Sans Pro"/>
                  <a:cs typeface="Source Sans Pro"/>
                </a:rPr>
                <a:t>58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507908" y="2803956"/>
            <a:ext cx="719328" cy="719328"/>
            <a:chOff x="336529" y="4510309"/>
            <a:chExt cx="719328" cy="71932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29" y="4510309"/>
              <a:ext cx="719328" cy="71932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446538" y="4921185"/>
              <a:ext cx="4722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Source Sans Pro"/>
                  <a:cs typeface="Source Sans Pro"/>
                </a:rPr>
                <a:t>59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649939" y="2803956"/>
            <a:ext cx="719328" cy="719328"/>
            <a:chOff x="336529" y="4510309"/>
            <a:chExt cx="719328" cy="71932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29" y="4510309"/>
              <a:ext cx="719328" cy="71932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46538" y="4921185"/>
              <a:ext cx="4722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Source Sans Pro"/>
                  <a:cs typeface="Source Sans Pro"/>
                </a:rPr>
                <a:t>60</a:t>
              </a:r>
              <a:endParaRPr lang="en-US" sz="1400" b="1" dirty="0">
                <a:solidFill>
                  <a:schemeClr val="bg1"/>
                </a:solidFill>
                <a:latin typeface="Source Sans Pro"/>
                <a:cs typeface="Source Sans Pro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824511" y="2803956"/>
            <a:ext cx="719328" cy="719328"/>
            <a:chOff x="336529" y="4510309"/>
            <a:chExt cx="719328" cy="71932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29" y="4510309"/>
              <a:ext cx="719328" cy="71932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446538" y="4921185"/>
              <a:ext cx="4722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Source Sans Pro"/>
                  <a:cs typeface="Source Sans Pro"/>
                </a:rPr>
                <a:t>61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924334" y="2803956"/>
            <a:ext cx="719328" cy="719328"/>
            <a:chOff x="336529" y="4510309"/>
            <a:chExt cx="719328" cy="71932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29" y="4510309"/>
              <a:ext cx="719328" cy="71932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446538" y="4921185"/>
              <a:ext cx="4722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Source Sans Pro"/>
                  <a:cs typeface="Source Sans Pro"/>
                </a:rPr>
                <a:t>62</a:t>
              </a:r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5699050"/>
            <a:ext cx="5657685" cy="3552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2017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657686" y="5699050"/>
            <a:ext cx="3487350" cy="3552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2018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562" y="2817855"/>
            <a:ext cx="710603" cy="7047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44551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NN Template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Source Sans Pro"/>
            <a:cs typeface="Source Sans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15505</TotalTime>
  <Words>572</Words>
  <Application>Microsoft Macintosh PowerPoint</Application>
  <PresentationFormat>On-screen Show (4:3)</PresentationFormat>
  <Paragraphs>178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American Typewriter</vt:lpstr>
      <vt:lpstr>Calibri</vt:lpstr>
      <vt:lpstr>Helvetica</vt:lpstr>
      <vt:lpstr>Helvetica Neue</vt:lpstr>
      <vt:lpstr>Source Sans Pro</vt:lpstr>
      <vt:lpstr>Source Sans Pro Light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SSR2 Review Team Members</vt:lpstr>
      <vt:lpstr>Meet the SSR2 Review Team</vt:lpstr>
      <vt:lpstr>PowerPoint Presentation</vt:lpstr>
      <vt:lpstr>Bylaws Section 4.6. SPECIFIC REVIEWS </vt:lpstr>
      <vt:lpstr>The focus of the SSR2 Review  </vt:lpstr>
      <vt:lpstr>SSR2 Review Proposed Road Map</vt:lpstr>
      <vt:lpstr>Additional Information on SSR2</vt:lpstr>
      <vt:lpstr>PowerPoint Presentation</vt:lpstr>
      <vt:lpstr>Suggest Topics, Areas and Issues for the SSR2 Review Team to Consider</vt:lpstr>
      <vt:lpstr>AOB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</dc:creator>
  <cp:lastModifiedBy>Karen Mulberry</cp:lastModifiedBy>
  <cp:revision>657</cp:revision>
  <cp:lastPrinted>2015-10-20T18:07:59Z</cp:lastPrinted>
  <dcterms:created xsi:type="dcterms:W3CDTF">2015-01-07T16:11:05Z</dcterms:created>
  <dcterms:modified xsi:type="dcterms:W3CDTF">2017-03-11T14:05:15Z</dcterms:modified>
</cp:coreProperties>
</file>