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7" r:id="rId2"/>
    <p:sldId id="538" r:id="rId3"/>
    <p:sldId id="593" r:id="rId4"/>
    <p:sldId id="398" r:id="rId5"/>
    <p:sldId id="588" r:id="rId6"/>
    <p:sldId id="596" r:id="rId7"/>
    <p:sldId id="577" r:id="rId8"/>
    <p:sldId id="597" r:id="rId9"/>
    <p:sldId id="598" r:id="rId10"/>
    <p:sldId id="599" r:id="rId11"/>
    <p:sldId id="600" r:id="rId12"/>
    <p:sldId id="595" r:id="rId13"/>
    <p:sldId id="589" r:id="rId14"/>
    <p:sldId id="592" r:id="rId15"/>
    <p:sldId id="5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7" autoAdjust="0"/>
    <p:restoredTop sz="94109" autoAdjust="0"/>
  </p:normalViewPr>
  <p:slideViewPr>
    <p:cSldViewPr snapToGrid="0" snapToObjects="1">
      <p:cViewPr>
        <p:scale>
          <a:sx n="95" d="100"/>
          <a:sy n="95" d="100"/>
        </p:scale>
        <p:origin x="1704" y="3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ommunity.icann.org/x/WLnRA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ssi-secretariat@icann.org" TargetMode="External"/><Relationship Id="rId4" Type="http://schemas.openxmlformats.org/officeDocument/2006/relationships/hyperlink" Target="https://community.icann.org/x/AE6AAw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nput-to-ssr2rt@icann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x/UwPwA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Stream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494" y="2142565"/>
            <a:ext cx="7907338" cy="4571813"/>
          </a:xfrm>
        </p:spPr>
        <p:txBody>
          <a:bodyPr/>
          <a:lstStyle/>
          <a:p>
            <a:pPr fontAlgn="base"/>
            <a:r>
              <a:rPr lang="en-US" sz="1800" dirty="0" smtClean="0"/>
              <a:t>Mandate: Review </a:t>
            </a:r>
            <a:r>
              <a:rPr lang="en-US" sz="1800" dirty="0"/>
              <a:t>ICANNs role in the broader security of the DNS and unique identifiers system, including its role in mitigating threats to the DNS and other unique identities it coordinates</a:t>
            </a:r>
            <a:r>
              <a:rPr lang="en-US" sz="1800" dirty="0" smtClean="0"/>
              <a:t>.</a:t>
            </a:r>
            <a:endParaRPr lang="en-US" sz="1800" dirty="0"/>
          </a:p>
          <a:p>
            <a:pPr fontAlgn="base"/>
            <a:r>
              <a:rPr lang="en-US" sz="1800" dirty="0" smtClean="0"/>
              <a:t>Where we are: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008988" y="4289971"/>
            <a:ext cx="7032812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Source Sans Pro"/>
              </a:rPr>
              <a:t>RT to add research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data </a:t>
            </a:r>
            <a:r>
              <a:rPr lang="en-US" b="1" dirty="0" smtClean="0">
                <a:solidFill>
                  <a:srgbClr val="FF0000"/>
                </a:solidFill>
              </a:rPr>
              <a:t>gathering completed</a:t>
            </a:r>
            <a:endParaRPr lang="en-US" b="1" dirty="0" smtClean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74904" y="97674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 smtClean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1061" y="952328"/>
            <a:ext cx="677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Activities that impact the SSR of the Domain Name System (that ICANN contributes to/facilitates).</a:t>
            </a:r>
          </a:p>
        </p:txBody>
      </p:sp>
    </p:spTree>
    <p:extLst>
      <p:ext uri="{BB962C8B-B14F-4D97-AF65-F5344CB8AC3E}">
        <p14:creationId xmlns:p14="http://schemas.microsoft.com/office/powerpoint/2010/main" val="153491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Stream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494" y="2142565"/>
            <a:ext cx="7907338" cy="4571813"/>
          </a:xfrm>
        </p:spPr>
        <p:txBody>
          <a:bodyPr/>
          <a:lstStyle/>
          <a:p>
            <a:pPr fontAlgn="base"/>
            <a:r>
              <a:rPr lang="en-US" sz="1800" dirty="0" smtClean="0"/>
              <a:t>Mandate: Review </a:t>
            </a:r>
            <a:r>
              <a:rPr lang="en-US" sz="1800" dirty="0"/>
              <a:t>the long term strategy of ICANN to plan for and mitigate potential threats to the secure and resilient operation of the unique identifiers systems it coordinates. </a:t>
            </a:r>
            <a:endParaRPr lang="en-US" sz="1800" dirty="0" smtClean="0"/>
          </a:p>
          <a:p>
            <a:pPr fontAlgn="base"/>
            <a:r>
              <a:rPr lang="en-US" sz="1800" dirty="0" smtClean="0"/>
              <a:t>Where we are: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008988" y="4289971"/>
            <a:ext cx="7032812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Source Sans Pro"/>
              </a:rPr>
              <a:t>RT to add research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data </a:t>
            </a:r>
            <a:r>
              <a:rPr lang="en-US" b="1" dirty="0" smtClean="0">
                <a:solidFill>
                  <a:srgbClr val="FF0000"/>
                </a:solidFill>
              </a:rPr>
              <a:t>gathering completed</a:t>
            </a:r>
            <a:endParaRPr lang="en-US" b="1" dirty="0" smtClean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74904" y="978697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 smtClean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0911" y="958184"/>
            <a:ext cx="656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Challenges to the secure and resilient operation of the unique identifiers system</a:t>
            </a:r>
          </a:p>
        </p:txBody>
      </p:sp>
    </p:spTree>
    <p:extLst>
      <p:ext uri="{BB962C8B-B14F-4D97-AF65-F5344CB8AC3E}">
        <p14:creationId xmlns:p14="http://schemas.microsoft.com/office/powerpoint/2010/main" val="59931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  <a:cs typeface="Arial"/>
              </a:rPr>
              <a:t>Our Outreach Plan</a:t>
            </a:r>
            <a:endParaRPr lang="en-US" dirty="0">
              <a:latin typeface="+mn-lt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329"/>
              </p:ext>
            </p:extLst>
          </p:nvPr>
        </p:nvGraphicFramePr>
        <p:xfrm>
          <a:off x="374903" y="1266402"/>
          <a:ext cx="8260045" cy="4645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8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1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2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/>
                          <a:cs typeface="Arial"/>
                        </a:rPr>
                        <a:t>Key Milestone:</a:t>
                      </a:r>
                      <a:endParaRPr lang="en-US" sz="17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/>
                          <a:cs typeface="Arial"/>
                        </a:rPr>
                        <a:t>Objective(s)</a:t>
                      </a:r>
                      <a:endParaRPr lang="en-US" sz="17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964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1. Adopted Terms of Reference &amp; work plan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details on adopted </a:t>
                      </a:r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Terms </a:t>
                      </a:r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of </a:t>
                      </a:r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Reference </a:t>
                      </a:r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and work plan. Invite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6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2. Fact finding &amp; ongoing</a:t>
                      </a:r>
                      <a:r>
                        <a:rPr lang="en-US" sz="1800" b="0" baseline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work</a:t>
                      </a:r>
                      <a:r>
                        <a:rPr lang="en-US" sz="1800" b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work plan, information received/requested. Initial fact finding, as appropriate.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3. Initial findings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information received/requested, results of analysis, and set of initial findings.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93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4.</a:t>
                      </a:r>
                      <a:r>
                        <a:rPr lang="en-US" sz="1800" b="0" baseline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Draft recommendations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Seek input from community, Board, org on draft recommendations.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5. Final recommendations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Present final recommendations to community, Board, org.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4903" y="5969572"/>
            <a:ext cx="7046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Target </a:t>
            </a:r>
            <a:r>
              <a:rPr lang="en-US" sz="1400" dirty="0"/>
              <a:t>ICANN communities mentioned here are not exclusive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902" y="783280"/>
            <a:ext cx="704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Posted to </a:t>
            </a:r>
            <a:r>
              <a:rPr lang="en-US" smtClean="0"/>
              <a:t>our wiki here: </a:t>
            </a:r>
            <a:r>
              <a:rPr lang="en-US" smtClean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community.icann.org/x/WLnRAw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3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315505" y="3113012"/>
            <a:ext cx="8478872" cy="17735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5296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30660" y="3113920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67520" y="3113920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10665" y="3113920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6385" y="3113920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8650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By ICANN63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1482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544182"/>
                <a:ext cx="1273358" cy="39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cs typeface="Arial"/>
                  </a:rPr>
                  <a:t>ICANN63</a:t>
                </a:r>
                <a:endParaRPr lang="en-US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67420" y="1456887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 ICANN64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89229" y="1470334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ICANN64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51379" y="1429993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 ICANN65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59739" y="1443440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ICANN65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051" y="3457102"/>
            <a:ext cx="1462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cs typeface="Arial"/>
              </a:rPr>
              <a:t>Workplan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</a:t>
            </a:r>
            <a:r>
              <a:rPr lang="en-US" dirty="0" err="1" smtClean="0">
                <a:cs typeface="Arial"/>
              </a:rPr>
              <a:t>omms</a:t>
            </a:r>
            <a:r>
              <a:rPr lang="en-US" dirty="0" smtClean="0">
                <a:cs typeface="Arial"/>
              </a:rPr>
              <a:t> plan</a:t>
            </a:r>
            <a:r>
              <a:rPr lang="en-US" dirty="0">
                <a:cs typeface="Arial"/>
              </a:rPr>
              <a:t>, gathering &amp; assessing facts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4608" y="3457102"/>
            <a:ext cx="1480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F2F meeting, engagement with community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07706" y="3457102"/>
            <a:ext cx="147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Gathering &amp; assessing facts, creation of draft report </a:t>
            </a:r>
            <a:endParaRPr lang="en-US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8611" y="3457102"/>
            <a:ext cx="1536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F2F meeting, presentation of draft </a:t>
            </a:r>
            <a:r>
              <a:rPr lang="en-US" dirty="0" smtClean="0"/>
              <a:t>report,  </a:t>
            </a:r>
            <a:r>
              <a:rPr lang="en-US" dirty="0"/>
              <a:t>engagement with community </a:t>
            </a:r>
            <a:endParaRPr lang="en-US" dirty="0"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6239" y="3457102"/>
            <a:ext cx="1274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Public comment period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40 days), comment resolution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  <a:cs typeface="Arial"/>
              </a:rPr>
              <a:t>Our Current Timeline </a:t>
            </a:r>
            <a:endParaRPr lang="en-US" dirty="0">
              <a:latin typeface="+mn-lt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06470" y="3458602"/>
            <a:ext cx="1683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Presentation of final report, </a:t>
            </a:r>
            <a:r>
              <a:rPr lang="en-US" dirty="0" smtClean="0"/>
              <a:t>community engagement, final </a:t>
            </a:r>
            <a:r>
              <a:rPr lang="en-US" dirty="0"/>
              <a:t>delivery of </a:t>
            </a:r>
            <a:r>
              <a:rPr lang="en-US" dirty="0" smtClean="0"/>
              <a:t>report </a:t>
            </a:r>
            <a:r>
              <a:rPr lang="en-US" dirty="0"/>
              <a:t>to B</a:t>
            </a:r>
            <a:r>
              <a:rPr lang="en-US" dirty="0" smtClean="0"/>
              <a:t>oard 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35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927358" cy="450663"/>
          </a:xfrm>
        </p:spPr>
        <p:txBody>
          <a:bodyPr/>
          <a:lstStyle/>
          <a:p>
            <a:r>
              <a:rPr lang="en-US" dirty="0" smtClean="0"/>
              <a:t>How Can You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dirty="0" smtClean="0"/>
              <a:t>Send an email to </a:t>
            </a:r>
            <a:r>
              <a:rPr lang="en-US" u="sng" dirty="0" smtClean="0">
                <a:hlinkClick r:id="rId2"/>
              </a:rPr>
              <a:t>input-to-ssr2rt@icann.org</a:t>
            </a:r>
            <a:r>
              <a:rPr lang="en-US" dirty="0"/>
              <a:t> </a:t>
            </a:r>
            <a:r>
              <a:rPr lang="en-US" dirty="0" smtClean="0"/>
              <a:t>(publically archived)</a:t>
            </a:r>
            <a:endParaRPr lang="en-US" sz="1425" dirty="0"/>
          </a:p>
          <a:p>
            <a:pPr fontAlgn="base"/>
            <a:r>
              <a:rPr lang="en-US" dirty="0" smtClean="0"/>
              <a:t>Become </a:t>
            </a:r>
            <a:r>
              <a:rPr lang="en-US" dirty="0"/>
              <a:t>an observer to our regular meetings - send an email to </a:t>
            </a:r>
            <a:r>
              <a:rPr lang="en-US" u="sng" dirty="0">
                <a:hlinkClick r:id="rId3"/>
              </a:rPr>
              <a:t>mssi-secretariat@icann.org</a:t>
            </a:r>
            <a:r>
              <a:rPr lang="en-US" dirty="0"/>
              <a:t> </a:t>
            </a:r>
            <a:r>
              <a:rPr lang="en-US" dirty="0" smtClean="0"/>
              <a:t>to sign up</a:t>
            </a:r>
            <a:endParaRPr lang="en-US" sz="1425" dirty="0"/>
          </a:p>
          <a:p>
            <a:r>
              <a:rPr lang="en-US" dirty="0" smtClean="0"/>
              <a:t>Bookmark our wiki to follow our work</a:t>
            </a:r>
            <a:r>
              <a:rPr lang="en-US" dirty="0"/>
              <a:t> </a:t>
            </a:r>
            <a:r>
              <a:rPr lang="en-US" dirty="0" smtClean="0"/>
              <a:t>and view meeting records: </a:t>
            </a: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community.icann.org/x/AE6AAw</a:t>
            </a:r>
            <a:r>
              <a:rPr lang="en-US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61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&amp;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3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Security, </a:t>
            </a:r>
            <a:r>
              <a:rPr lang="en-US" dirty="0" smtClean="0"/>
              <a:t>Stability, </a:t>
            </a:r>
            <a:r>
              <a:rPr lang="en-US" dirty="0"/>
              <a:t>and Resiliency of the Domain Name System (SSR2) Review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Engagement Session @ ICANN63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October 2018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723" y="2590824"/>
            <a:ext cx="607807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 smtClean="0">
                <a:cs typeface="Source Sans Pro"/>
              </a:rPr>
              <a:t>DRAFT FOR RT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0915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dirty="0" smtClean="0"/>
              <a:t>Welcome</a:t>
            </a:r>
          </a:p>
          <a:p>
            <a:pPr fontAlgn="base"/>
            <a:r>
              <a:rPr lang="en-US" dirty="0" smtClean="0"/>
              <a:t>Where We Are Today</a:t>
            </a:r>
          </a:p>
          <a:p>
            <a:pPr fontAlgn="base"/>
            <a:r>
              <a:rPr lang="en-US" dirty="0" smtClean="0"/>
              <a:t>Our </a:t>
            </a:r>
            <a:r>
              <a:rPr lang="en-US" dirty="0" smtClean="0"/>
              <a:t>Team  </a:t>
            </a:r>
            <a:endParaRPr lang="en-US" dirty="0" smtClean="0"/>
          </a:p>
          <a:p>
            <a:pPr fontAlgn="base"/>
            <a:r>
              <a:rPr lang="en-US" dirty="0"/>
              <a:t>Our Scope &amp; Terms of Reference </a:t>
            </a:r>
            <a:endParaRPr lang="en-US" dirty="0" smtClean="0"/>
          </a:p>
          <a:p>
            <a:pPr fontAlgn="base"/>
            <a:r>
              <a:rPr lang="en-US" dirty="0" smtClean="0"/>
              <a:t>Our </a:t>
            </a:r>
            <a:r>
              <a:rPr lang="en-US" dirty="0" smtClean="0"/>
              <a:t>Work</a:t>
            </a:r>
          </a:p>
          <a:p>
            <a:pPr lvl="1" fontAlgn="base"/>
            <a:r>
              <a:rPr lang="en-US" dirty="0" smtClean="0"/>
              <a:t>Work streams 1, 2, 3, 4 </a:t>
            </a:r>
            <a:endParaRPr lang="en-US" dirty="0" smtClean="0"/>
          </a:p>
          <a:p>
            <a:pPr fontAlgn="base"/>
            <a:r>
              <a:rPr lang="en-US" dirty="0" smtClean="0"/>
              <a:t>Our Outreach Plan</a:t>
            </a:r>
          </a:p>
          <a:p>
            <a:pPr fontAlgn="base"/>
            <a:r>
              <a:rPr lang="en-US" dirty="0" smtClean="0"/>
              <a:t>Our Current Timeline</a:t>
            </a:r>
          </a:p>
          <a:p>
            <a:pPr fontAlgn="base"/>
            <a:r>
              <a:rPr lang="en-US" dirty="0" smtClean="0"/>
              <a:t>How Can You Get Involved? </a:t>
            </a:r>
          </a:p>
          <a:p>
            <a:pPr fontAlgn="base"/>
            <a:r>
              <a:rPr lang="en-US" dirty="0" smtClean="0"/>
              <a:t>Thank You &amp;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dirty="0" smtClean="0"/>
              <a:t>SSR2 RT reconvened in August 2018 after being paused since October 2017</a:t>
            </a:r>
          </a:p>
          <a:p>
            <a:pPr fontAlgn="base"/>
            <a:r>
              <a:rPr lang="en-US" dirty="0" smtClean="0"/>
              <a:t>Achieved our August face-to-face meeting objectives: </a:t>
            </a:r>
          </a:p>
          <a:p>
            <a:pPr lvl="1" fontAlgn="base"/>
            <a:r>
              <a:rPr lang="en-US" dirty="0" smtClean="0"/>
              <a:t>Welcomed 5 new members; they are now up to speed</a:t>
            </a:r>
          </a:p>
          <a:p>
            <a:pPr lvl="1" fontAlgn="base"/>
            <a:r>
              <a:rPr lang="en-US" dirty="0"/>
              <a:t>S</a:t>
            </a:r>
            <a:r>
              <a:rPr lang="en-US" dirty="0" smtClean="0"/>
              <a:t>elected leadership of Chair and 3 Vice-Chairs</a:t>
            </a:r>
          </a:p>
          <a:p>
            <a:pPr lvl="1" fontAlgn="base"/>
            <a:r>
              <a:rPr lang="en-US" dirty="0"/>
              <a:t>R</a:t>
            </a:r>
            <a:r>
              <a:rPr lang="en-US" dirty="0" smtClean="0"/>
              <a:t>eviewed </a:t>
            </a:r>
            <a:r>
              <a:rPr lang="en-US" dirty="0"/>
              <a:t>completed work to </a:t>
            </a:r>
            <a:r>
              <a:rPr lang="en-US" dirty="0" smtClean="0"/>
              <a:t>date</a:t>
            </a:r>
          </a:p>
          <a:p>
            <a:pPr lvl="1" fontAlgn="base"/>
            <a:r>
              <a:rPr lang="en-US" dirty="0" smtClean="0"/>
              <a:t>Updated scope/Terms </a:t>
            </a:r>
            <a:r>
              <a:rPr lang="en-US" dirty="0"/>
              <a:t>of </a:t>
            </a:r>
            <a:r>
              <a:rPr lang="en-US" dirty="0" smtClean="0"/>
              <a:t>Reference</a:t>
            </a:r>
            <a:endParaRPr lang="en-US" dirty="0"/>
          </a:p>
          <a:p>
            <a:pPr fontAlgn="base"/>
            <a:r>
              <a:rPr lang="en-US" dirty="0" smtClean="0"/>
              <a:t>Currently </a:t>
            </a:r>
            <a:r>
              <a:rPr lang="en-US" dirty="0"/>
              <a:t>refreshing our </a:t>
            </a:r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and moving forward </a:t>
            </a:r>
            <a:r>
              <a:rPr lang="en-US" dirty="0" smtClean="0"/>
              <a:t>with </a:t>
            </a:r>
            <a:r>
              <a:rPr lang="en-US" dirty="0"/>
              <a:t>substantive work</a:t>
            </a:r>
            <a:endParaRPr lang="en-US" dirty="0" smtClean="0"/>
          </a:p>
          <a:p>
            <a:pPr fontAlgn="base"/>
            <a:r>
              <a:rPr lang="en-US" dirty="0" smtClean="0"/>
              <a:t>We encourage community </a:t>
            </a:r>
            <a:r>
              <a:rPr lang="en-US" dirty="0"/>
              <a:t>input </a:t>
            </a:r>
            <a:r>
              <a:rPr lang="en-US" dirty="0" smtClean="0"/>
              <a:t>to our work throughout – thank you for joining us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  <a:cs typeface="Arial"/>
              </a:rPr>
              <a:t>Our Team </a:t>
            </a:r>
            <a:endParaRPr lang="en-US" dirty="0">
              <a:latin typeface="+mn-lt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01531"/>
              </p:ext>
            </p:extLst>
          </p:nvPr>
        </p:nvGraphicFramePr>
        <p:xfrm>
          <a:off x="723031" y="617866"/>
          <a:ext cx="7664824" cy="576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0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4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9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333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RT</a:t>
                      </a:r>
                      <a:r>
                        <a:rPr lang="en-US" sz="15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Member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latin typeface="Arial"/>
                          <a:cs typeface="Arial"/>
                        </a:rPr>
                        <a:t>SO / AC Affiliation</a:t>
                      </a:r>
                      <a:endParaRPr lang="en-US" sz="1500" baseline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Region 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1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Alain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Aina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Noorul</a:t>
                      </a:r>
                      <a:r>
                        <a:rPr lang="en-US" sz="1500" b="1" baseline="0" dirty="0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Ameen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Mohamad Amin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Hasbini</a:t>
                      </a:r>
                      <a:r>
                        <a:rPr lang="en-US" sz="1500" b="1" baseline="0" dirty="0" smtClean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Kerry-Ann Barrett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LAC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KC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Claffy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Russ Housley (Chair)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Žarko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Kecić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Boban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Krsic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Jabhera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Matogoro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Scott McCormick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177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Denise Michel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Eric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Osterweil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RSSAC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Ramkrishna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Pariyar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Rao Naveed bin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Rais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Kaveh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Ranjbar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Board 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Norm Ritchie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Laurin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Weissinger</a:t>
                      </a:r>
                      <a:r>
                        <a:rPr lang="en-US" sz="1500" b="1" dirty="0" smtClean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  <a:endParaRPr lang="en-US" sz="15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6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Scope &amp; Terms of 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dirty="0" smtClean="0"/>
              <a:t>Adopted updated scope/Terms of Reference in September 2018:</a:t>
            </a:r>
          </a:p>
          <a:p>
            <a:pPr lvl="1" fontAlgn="base"/>
            <a:r>
              <a:rPr lang="en-US" dirty="0" smtClean="0"/>
              <a:t>Shared with the community and Board</a:t>
            </a:r>
          </a:p>
          <a:p>
            <a:pPr lvl="1" fontAlgn="base"/>
            <a:r>
              <a:rPr lang="en-US" dirty="0" smtClean="0"/>
              <a:t>Posted </a:t>
            </a:r>
            <a:r>
              <a:rPr lang="en-US" dirty="0" smtClean="0"/>
              <a:t>to our wiki here: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community.icann.org/x/UwPwAw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/>
              <a:t>D</a:t>
            </a:r>
            <a:r>
              <a:rPr lang="en-US" dirty="0" smtClean="0"/>
              <a:t>escribes </a:t>
            </a:r>
            <a:r>
              <a:rPr lang="en-US" dirty="0"/>
              <a:t>focus </a:t>
            </a:r>
            <a:r>
              <a:rPr lang="en-US" dirty="0" smtClean="0"/>
              <a:t>of our work</a:t>
            </a:r>
            <a:r>
              <a:rPr lang="en-US" dirty="0"/>
              <a:t>, </a:t>
            </a:r>
            <a:r>
              <a:rPr lang="en-US" dirty="0" smtClean="0"/>
              <a:t>guided </a:t>
            </a:r>
            <a:r>
              <a:rPr lang="en-US" dirty="0"/>
              <a:t>by ICANN’s mission and requirements of its Bylaws, Article 4, Section 4.6 (c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 Terms of Reference includes:</a:t>
            </a:r>
            <a:endParaRPr lang="en-US" dirty="0"/>
          </a:p>
          <a:p>
            <a:pPr lvl="1" fontAlgn="base"/>
            <a:r>
              <a:rPr lang="en-US" dirty="0" smtClean="0"/>
              <a:t>Timeline </a:t>
            </a:r>
            <a:r>
              <a:rPr lang="en-US" dirty="0"/>
              <a:t>of the review </a:t>
            </a:r>
            <a:r>
              <a:rPr lang="en-US" dirty="0" smtClean="0"/>
              <a:t>milestones</a:t>
            </a:r>
          </a:p>
          <a:p>
            <a:pPr lvl="1" fontAlgn="base"/>
            <a:r>
              <a:rPr lang="en-US" dirty="0" smtClean="0"/>
              <a:t>Leadership &amp; membership responsibilities </a:t>
            </a:r>
          </a:p>
          <a:p>
            <a:pPr lvl="1" fontAlgn="base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we make decisions and conduct our </a:t>
            </a:r>
            <a:r>
              <a:rPr lang="en-US" dirty="0" smtClean="0"/>
              <a:t>work</a:t>
            </a:r>
          </a:p>
          <a:p>
            <a:pPr lvl="1" fontAlgn="base"/>
            <a:r>
              <a:rPr lang="en-US" dirty="0" smtClean="0"/>
              <a:t>Other guidelines</a:t>
            </a:r>
          </a:p>
        </p:txBody>
      </p:sp>
    </p:spTree>
    <p:extLst>
      <p:ext uri="{BB962C8B-B14F-4D97-AF65-F5344CB8AC3E}">
        <p14:creationId xmlns:p14="http://schemas.microsoft.com/office/powerpoint/2010/main" val="147924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50" name="Chevron 49"/>
          <p:cNvSpPr/>
          <p:nvPr/>
        </p:nvSpPr>
        <p:spPr>
          <a:xfrm>
            <a:off x="364731" y="2307984"/>
            <a:ext cx="1268168" cy="66149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 smtClean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364731" y="3263034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 smtClean="0">
                <a:solidFill>
                  <a:prstClr val="white"/>
                </a:solidFill>
                <a:cs typeface="Arial"/>
              </a:rPr>
              <a:t>2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310467" y="425842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 smtClean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40617" y="521347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 smtClean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9634" y="2323268"/>
            <a:ext cx="645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ICANN's implementation of 28 SSR1 recommendations from 2012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634" y="3396594"/>
            <a:ext cx="650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ICANN’s key security, stability, and resiliency 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6624" y="4234008"/>
            <a:ext cx="677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Activities that impact the SSR of the Domain Name System (that ICANN contributes to/facilitates).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6624" y="5192962"/>
            <a:ext cx="656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Challenges to the secure and resilient operation of the unique identifiers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617" y="873614"/>
            <a:ext cx="8500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We are addressing </a:t>
            </a:r>
            <a:r>
              <a:rPr lang="en-US" dirty="0"/>
              <a:t>relevant mandates of </a:t>
            </a:r>
            <a:r>
              <a:rPr lang="en-US" dirty="0" smtClean="0"/>
              <a:t>ICANN’s Bylaws as they relate to the following key areas. </a:t>
            </a:r>
            <a:r>
              <a:rPr lang="en-US" dirty="0"/>
              <a:t>All considerations will be investigated and analyzed with a clear intent to produce actionable recommendations that fall within ICANN’s </a:t>
            </a:r>
            <a:r>
              <a:rPr lang="en-US" dirty="0" smtClean="0"/>
              <a:t>purview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Stream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494" y="2142565"/>
            <a:ext cx="7907338" cy="4571813"/>
          </a:xfrm>
        </p:spPr>
        <p:txBody>
          <a:bodyPr/>
          <a:lstStyle/>
          <a:p>
            <a:pPr fontAlgn="base"/>
            <a:r>
              <a:rPr lang="en-US" sz="1800" dirty="0" smtClean="0"/>
              <a:t>Mandate from ICANN Bylaws Section 4.6 </a:t>
            </a:r>
            <a:r>
              <a:rPr lang="it-IT" sz="1800" dirty="0" smtClean="0"/>
              <a:t>(c)(iv)  </a:t>
            </a:r>
          </a:p>
          <a:p>
            <a:pPr lvl="1" fontAlgn="base"/>
            <a:r>
              <a:rPr lang="en-US" sz="1800" dirty="0" smtClean="0"/>
              <a:t>“</a:t>
            </a:r>
            <a:r>
              <a:rPr lang="is-IS" sz="1800" dirty="0" smtClean="0"/>
              <a:t>…</a:t>
            </a:r>
            <a:r>
              <a:rPr lang="en-US" sz="1800" i="1" dirty="0"/>
              <a:t>A</a:t>
            </a:r>
            <a:r>
              <a:rPr lang="en-US" sz="1800" i="1" dirty="0" smtClean="0"/>
              <a:t>ssess </a:t>
            </a:r>
            <a:r>
              <a:rPr lang="en-US" sz="1800" i="1" dirty="0"/>
              <a:t>the extent to which prior SSR Review recommendations have been implemented and the extent to which implementation of such recommendations has </a:t>
            </a:r>
            <a:r>
              <a:rPr lang="en-US" sz="1800" i="1" dirty="0" smtClean="0"/>
              <a:t>re</a:t>
            </a:r>
            <a:r>
              <a:rPr lang="en-US" sz="1800" i="1" dirty="0"/>
              <a:t>sulted in the intended effect</a:t>
            </a:r>
            <a:r>
              <a:rPr lang="en-US" sz="1800" i="1" dirty="0" smtClean="0"/>
              <a:t>.”</a:t>
            </a:r>
            <a:endParaRPr lang="en-US" sz="1800" i="1" dirty="0"/>
          </a:p>
          <a:p>
            <a:pPr fontAlgn="base"/>
            <a:r>
              <a:rPr lang="en-US" sz="1800" dirty="0"/>
              <a:t>Where we are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4" name="Chevron 3"/>
          <p:cNvSpPr/>
          <p:nvPr/>
        </p:nvSpPr>
        <p:spPr>
          <a:xfrm>
            <a:off x="374904" y="973612"/>
            <a:ext cx="1268168" cy="66149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 smtClean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9807" y="988896"/>
            <a:ext cx="645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ICANN's implementation of 28 SSR1 recommendations from 2012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988" y="4428471"/>
            <a:ext cx="7032812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Source Sans Pro"/>
              </a:rPr>
              <a:t>RT to add research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data </a:t>
            </a:r>
            <a:r>
              <a:rPr lang="en-US" b="1" dirty="0" smtClean="0">
                <a:solidFill>
                  <a:srgbClr val="FF0000"/>
                </a:solidFill>
              </a:rPr>
              <a:t>gathering completed</a:t>
            </a:r>
            <a:endParaRPr lang="en-US" b="1" dirty="0" smtClean="0">
              <a:solidFill>
                <a:srgbClr val="FF0000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9023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Stream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494" y="2142565"/>
            <a:ext cx="7907338" cy="4571813"/>
          </a:xfrm>
        </p:spPr>
        <p:txBody>
          <a:bodyPr/>
          <a:lstStyle/>
          <a:p>
            <a:pPr fontAlgn="base"/>
            <a:r>
              <a:rPr lang="en-US" sz="1800" dirty="0" smtClean="0"/>
              <a:t>Mandate: Review </a:t>
            </a:r>
            <a:r>
              <a:rPr lang="en-US" sz="1800" dirty="0"/>
              <a:t>the completeness and effectiveness of ICANNs internal security processes and the effectiveness of the ICANN security framework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998815" y="3446836"/>
            <a:ext cx="7032812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Source Sans Pro"/>
              </a:rPr>
              <a:t>RT to add research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data </a:t>
            </a:r>
            <a:r>
              <a:rPr lang="en-US" b="1" dirty="0" smtClean="0">
                <a:solidFill>
                  <a:srgbClr val="FF0000"/>
                </a:solidFill>
              </a:rPr>
              <a:t>gathering completed</a:t>
            </a:r>
            <a:endParaRPr lang="en-US" b="1" dirty="0" smtClean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4731" y="988954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 smtClean="0">
                <a:solidFill>
                  <a:prstClr val="white"/>
                </a:solidFill>
                <a:cs typeface="Arial"/>
              </a:rPr>
              <a:t>2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9634" y="1122514"/>
            <a:ext cx="650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ICANN’s key security, stability, and resiliency activities</a:t>
            </a:r>
          </a:p>
        </p:txBody>
      </p:sp>
    </p:spTree>
    <p:extLst>
      <p:ext uri="{BB962C8B-B14F-4D97-AF65-F5344CB8AC3E}">
        <p14:creationId xmlns:p14="http://schemas.microsoft.com/office/powerpoint/2010/main" val="28889922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438</TotalTime>
  <Words>830</Words>
  <Application>Microsoft Macintosh PowerPoint</Application>
  <PresentationFormat>On-screen Show (4:3)</PresentationFormat>
  <Paragraphs>163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PowerPoint Presentation</vt:lpstr>
      <vt:lpstr>Second Security, Stability, and Resiliency of the Domain Name System (SSR2) Review Team</vt:lpstr>
      <vt:lpstr>Agenda </vt:lpstr>
      <vt:lpstr>Where We Are Today</vt:lpstr>
      <vt:lpstr>Our Team </vt:lpstr>
      <vt:lpstr>Our Scope &amp; Terms of Reference </vt:lpstr>
      <vt:lpstr>Our Work</vt:lpstr>
      <vt:lpstr>Work Stream 1</vt:lpstr>
      <vt:lpstr>Work Stream 2</vt:lpstr>
      <vt:lpstr>Work Stream 3</vt:lpstr>
      <vt:lpstr>Work Stream 4</vt:lpstr>
      <vt:lpstr>Our Outreach Plan</vt:lpstr>
      <vt:lpstr>Our Current Timeline </vt:lpstr>
      <vt:lpstr>How Can You Get Involved?</vt:lpstr>
      <vt:lpstr>Thank You &amp; Questions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Jennifer Bryce</dc:creator>
  <cp:lastModifiedBy>Jennifer Bryce</cp:lastModifiedBy>
  <cp:revision>30</cp:revision>
  <cp:lastPrinted>2017-10-28T04:30:47Z</cp:lastPrinted>
  <dcterms:created xsi:type="dcterms:W3CDTF">2017-06-19T14:23:09Z</dcterms:created>
  <dcterms:modified xsi:type="dcterms:W3CDTF">2018-10-17T15:46:11Z</dcterms:modified>
</cp:coreProperties>
</file>