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87" r:id="rId2"/>
    <p:sldId id="538" r:id="rId3"/>
    <p:sldId id="601" r:id="rId4"/>
    <p:sldId id="593" r:id="rId5"/>
    <p:sldId id="398" r:id="rId6"/>
    <p:sldId id="596" r:id="rId7"/>
    <p:sldId id="577" r:id="rId8"/>
    <p:sldId id="589" r:id="rId9"/>
    <p:sldId id="592" r:id="rId10"/>
    <p:sldId id="602" r:id="rId11"/>
    <p:sldId id="595" r:id="rId12"/>
    <p:sldId id="588" r:id="rId13"/>
    <p:sldId id="59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1" autoAdjust="0"/>
    <p:restoredTop sz="94208" autoAdjust="0"/>
  </p:normalViewPr>
  <p:slideViewPr>
    <p:cSldViewPr snapToGrid="0" snapToObjects="1">
      <p:cViewPr varScale="1">
        <p:scale>
          <a:sx n="136" d="100"/>
          <a:sy n="136" d="100"/>
        </p:scale>
        <p:origin x="2440" y="20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8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4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://www.flickr.com/photos/icann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://www.facebook.com/icannorg" TargetMode="External"/><Relationship Id="rId17" Type="http://schemas.openxmlformats.org/officeDocument/2006/relationships/hyperlink" Target="http://www.youtube.com/icannnews" TargetMode="External"/><Relationship Id="rId2" Type="http://schemas.openxmlformats.org/officeDocument/2006/relationships/image" Target="../media/image19.emf"/><Relationship Id="rId16" Type="http://schemas.openxmlformats.org/officeDocument/2006/relationships/image" Target="../media/image24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5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twitter.com/icann" TargetMode="External"/><Relationship Id="rId14" Type="http://schemas.openxmlformats.org/officeDocument/2006/relationships/image" Target="../media/image23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x/WLnRA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si-secretariat@icann.org" TargetMode="External"/><Relationship Id="rId2" Type="http://schemas.openxmlformats.org/officeDocument/2006/relationships/hyperlink" Target="mailto:input-to-ssr2rt@icann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unity.icann.org/x/AE6AA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849" y="-11151"/>
            <a:ext cx="4615292" cy="27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0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15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Outreach Plan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329"/>
              </p:ext>
            </p:extLst>
          </p:nvPr>
        </p:nvGraphicFramePr>
        <p:xfrm>
          <a:off x="374903" y="1266402"/>
          <a:ext cx="8260045" cy="46454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8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Key Milestone: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/>
                          <a:cs typeface="Arial"/>
                        </a:rPr>
                        <a:t>Objective(s)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964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1. Adopted Terms of Reference &amp; work plan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details on adopted Terms of Reference and work plan. Invite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61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2. Fact finding &amp; ongoing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work</a:t>
                      </a:r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work plan, information received/requested. Initial fact finding, as appropriate.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3. Initial findings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Provide community with overview of information received/requested, results of analysis, and set of initial findings. Seek input.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937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4.</a:t>
                      </a:r>
                      <a:r>
                        <a:rPr lang="en-US" sz="1800" b="0" baseline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Draft recommendations</a:t>
                      </a:r>
                      <a:endParaRPr lang="en-US" sz="1800" b="0" dirty="0">
                        <a:solidFill>
                          <a:srgbClr val="0D436C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Seek input from community, Board, org on draft recommendations.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479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5. Final recommendations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accent5"/>
                          </a:solidFill>
                          <a:latin typeface="+mn-lt"/>
                          <a:cs typeface="Arial"/>
                        </a:rPr>
                        <a:t>Present final recommendations to community, Board, org. </a:t>
                      </a:r>
                      <a:endParaRPr lang="en-US" sz="1800" dirty="0">
                        <a:solidFill>
                          <a:schemeClr val="accent5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4902" y="783280"/>
            <a:ext cx="7046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Posted to our wiki here: </a:t>
            </a:r>
            <a:r>
              <a:rPr lang="en-US" dirty="0">
                <a:hlinkClick r:id="rId3"/>
              </a:rPr>
              <a:t>https://community.icann.org/x/WLnRAw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53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Team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01531"/>
              </p:ext>
            </p:extLst>
          </p:nvPr>
        </p:nvGraphicFramePr>
        <p:xfrm>
          <a:off x="723031" y="617866"/>
          <a:ext cx="7664824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33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RT</a:t>
                      </a:r>
                      <a:r>
                        <a:rPr lang="en-US" sz="1500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>
                          <a:latin typeface="Arial"/>
                          <a:cs typeface="Arial"/>
                        </a:rPr>
                        <a:t>Member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latin typeface="Arial"/>
                          <a:cs typeface="Arial"/>
                        </a:rPr>
                        <a:t>SO / AC Affiliation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/>
                          <a:cs typeface="Arial"/>
                        </a:rPr>
                        <a:t>Region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2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Alain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Aina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chemeClr val="tx2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Noorul</a:t>
                      </a:r>
                      <a:r>
                        <a:rPr lang="en-US" sz="1500" b="1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Ameen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Mohamad Amin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Hasbini</a:t>
                      </a:r>
                      <a:r>
                        <a:rPr lang="en-US" sz="1500" b="1" baseline="0" dirty="0">
                          <a:solidFill>
                            <a:srgbClr val="0D436C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Kerry-Ann Barrett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Claffy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Russ Housley (Chair)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Žarko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Kecić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Boban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Krsic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ccNSO</a:t>
                      </a:r>
                      <a:endParaRPr lang="en-US" sz="1500" b="1" dirty="0">
                        <a:solidFill>
                          <a:srgbClr val="1A87C9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Jabhera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Matogoro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Scott McCormick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Denise Michel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Eric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Osterweil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RSSAC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Ramkrishna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Pariyar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Rao Naveed bin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Rais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AP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Kaveh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Ranjbar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Board 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Norm Ritchie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GNSO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51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Laurin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Weissinger</a:t>
                      </a:r>
                      <a:r>
                        <a:rPr lang="en-US" sz="1500" b="1" dirty="0">
                          <a:solidFill>
                            <a:srgbClr val="0D436C"/>
                          </a:solidFill>
                          <a:latin typeface="+mn-lt"/>
                          <a:cs typeface="Arial"/>
                        </a:rPr>
                        <a:t> (Vice-Chair)</a:t>
                      </a:r>
                      <a:endParaRPr lang="en-US" sz="1500" b="1" dirty="0">
                        <a:solidFill>
                          <a:srgbClr val="0D436C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1A87C9"/>
                          </a:solidFill>
                          <a:latin typeface="Arial"/>
                          <a:cs typeface="Arial"/>
                        </a:rPr>
                        <a:t>ALAC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accent5"/>
                          </a:solidFill>
                          <a:latin typeface="Arial"/>
                          <a:cs typeface="Arial"/>
                        </a:rPr>
                        <a:t>EUR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6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&amp;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33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Security, Stability, and Resiliency of the Domain Name System (SSR2) Review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Engagement Session @ ICANN63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53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843589-D7BD-8541-A6BA-48E1FC0A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input is </a:t>
            </a:r>
            <a:r>
              <a:rPr lang="en-US" i="1" dirty="0"/>
              <a:t>needed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696AAA-3C70-0042-A6DA-3518EE9D784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/>
              <a:t>Help us answer:</a:t>
            </a:r>
          </a:p>
          <a:p>
            <a:pPr marL="0" indent="0" fontAlgn="base">
              <a:buNone/>
            </a:pPr>
            <a:endParaRPr lang="en-US" dirty="0"/>
          </a:p>
          <a:p>
            <a:pPr lvl="1" fontAlgn="base"/>
            <a:r>
              <a:rPr lang="en-US" dirty="0"/>
              <a:t>Do our topics cover all of the necessary elements for the SSR2 review?</a:t>
            </a:r>
          </a:p>
          <a:p>
            <a:pPr marL="457200" lvl="1" indent="0" fontAlgn="base">
              <a:buNone/>
            </a:pPr>
            <a:endParaRPr lang="en-US" dirty="0"/>
          </a:p>
          <a:p>
            <a:pPr lvl="1" fontAlgn="base"/>
            <a:r>
              <a:rPr lang="en-US" dirty="0"/>
              <a:t>Is the material and focus of our team what </a:t>
            </a:r>
            <a:r>
              <a:rPr lang="en-US" i="1" dirty="0"/>
              <a:t>you </a:t>
            </a:r>
            <a:r>
              <a:rPr lang="en-US" dirty="0"/>
              <a:t>think SSR2 should be investigating?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/>
              <a:t>Where We Are Today</a:t>
            </a:r>
          </a:p>
          <a:p>
            <a:pPr fontAlgn="base"/>
            <a:r>
              <a:rPr lang="en-US" dirty="0"/>
              <a:t>Our Scope &amp; Terms of Reference </a:t>
            </a:r>
          </a:p>
          <a:p>
            <a:pPr fontAlgn="base"/>
            <a:r>
              <a:rPr lang="en-US" dirty="0"/>
              <a:t>Our Work &amp; Timeline</a:t>
            </a:r>
          </a:p>
          <a:p>
            <a:pPr fontAlgn="base"/>
            <a:r>
              <a:rPr lang="en-US" dirty="0"/>
              <a:t>Outreach &amp; Your Input Requested</a:t>
            </a:r>
          </a:p>
        </p:txBody>
      </p:sp>
    </p:spTree>
    <p:extLst>
      <p:ext uri="{BB962C8B-B14F-4D97-AF65-F5344CB8AC3E}">
        <p14:creationId xmlns:p14="http://schemas.microsoft.com/office/powerpoint/2010/main" val="2380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066801"/>
            <a:ext cx="7907338" cy="4571813"/>
          </a:xfrm>
        </p:spPr>
        <p:txBody>
          <a:bodyPr/>
          <a:lstStyle/>
          <a:p>
            <a:pPr fontAlgn="base"/>
            <a:r>
              <a:rPr lang="en-US" dirty="0"/>
              <a:t>SSR2 RT reconvened in August 2018 after being paused since October 2017</a:t>
            </a:r>
          </a:p>
          <a:p>
            <a:pPr fontAlgn="base"/>
            <a:r>
              <a:rPr lang="en-US" dirty="0"/>
              <a:t>Achieved our August face-to-face meeting objectives: </a:t>
            </a:r>
          </a:p>
          <a:p>
            <a:pPr lvl="1" fontAlgn="base"/>
            <a:r>
              <a:rPr lang="en-US" dirty="0"/>
              <a:t>Welcomed 5 new members; they are now up to speed</a:t>
            </a:r>
          </a:p>
          <a:p>
            <a:pPr lvl="1" fontAlgn="base"/>
            <a:r>
              <a:rPr lang="en-US" dirty="0"/>
              <a:t>Selected leadership of Chair and 3 Vice-Chairs</a:t>
            </a:r>
          </a:p>
          <a:p>
            <a:pPr lvl="1" fontAlgn="base"/>
            <a:r>
              <a:rPr lang="en-US" dirty="0"/>
              <a:t>Reviewed completed work to date</a:t>
            </a:r>
          </a:p>
          <a:p>
            <a:pPr lvl="1" fontAlgn="base"/>
            <a:r>
              <a:rPr lang="en-US" dirty="0"/>
              <a:t>Updated scope/Terms of Reference</a:t>
            </a:r>
          </a:p>
          <a:p>
            <a:pPr fontAlgn="base"/>
            <a:r>
              <a:rPr lang="en-US" dirty="0"/>
              <a:t>Updated our work plan and moving forward with substantive work</a:t>
            </a:r>
          </a:p>
          <a:p>
            <a:pPr fontAlgn="base"/>
            <a:r>
              <a:rPr lang="en-US" dirty="0"/>
              <a:t>We encourage community input to our work throughout – thank you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12111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Scope &amp; Terms of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1336" y="883226"/>
            <a:ext cx="8215602" cy="5247409"/>
          </a:xfrm>
        </p:spPr>
        <p:txBody>
          <a:bodyPr/>
          <a:lstStyle/>
          <a:p>
            <a:pPr fontAlgn="base"/>
            <a:r>
              <a:rPr lang="en-US" dirty="0"/>
              <a:t>Adopted updated scope/Terms of Reference in September 2018:</a:t>
            </a:r>
          </a:p>
          <a:p>
            <a:pPr lvl="1" fontAlgn="base"/>
            <a:r>
              <a:rPr lang="en-US" dirty="0"/>
              <a:t>Shared with the community, Board &amp; on wiki [link]</a:t>
            </a:r>
          </a:p>
          <a:p>
            <a:pPr fontAlgn="base"/>
            <a:r>
              <a:rPr lang="en-US" dirty="0"/>
              <a:t>Describes focus of our work, guided by ICANN’s mission and requirements of its Bylaws, Article 4, Section 4.6 (c)</a:t>
            </a:r>
          </a:p>
          <a:p>
            <a:pPr fontAlgn="base"/>
            <a:r>
              <a:rPr lang="en-US" dirty="0"/>
              <a:t>Includes:</a:t>
            </a:r>
          </a:p>
          <a:p>
            <a:pPr lvl="1" fontAlgn="base"/>
            <a:r>
              <a:rPr lang="en-US" dirty="0"/>
              <a:t>Timeline of the review milestones</a:t>
            </a:r>
          </a:p>
          <a:p>
            <a:pPr lvl="1" fontAlgn="base"/>
            <a:r>
              <a:rPr lang="en-US" dirty="0"/>
              <a:t>Leadership &amp; membership responsibilities </a:t>
            </a:r>
          </a:p>
          <a:p>
            <a:pPr lvl="1" fontAlgn="base"/>
            <a:r>
              <a:rPr lang="en-US" dirty="0"/>
              <a:t>How we make decisions and conduct our work</a:t>
            </a:r>
          </a:p>
          <a:p>
            <a:pPr lvl="1" fontAlgn="base"/>
            <a:r>
              <a:rPr lang="en-US" dirty="0"/>
              <a:t>Our commitment &amp; plan for outreach</a:t>
            </a:r>
          </a:p>
          <a:p>
            <a:pPr lvl="1" fontAlgn="base"/>
            <a:r>
              <a:rPr lang="en-US" dirty="0"/>
              <a:t>Work follows Bylaws: “</a:t>
            </a:r>
            <a:r>
              <a:rPr lang="en-US" i="1" dirty="0"/>
              <a:t>ICANN's execution of its commitment to enhance the operational stability, reliability, resiliency, security, and global interoperability of the systems and processes, both internal and external, that directly affect and/or are affected by the Internet's system of unique identifiers that ICANN coordinates.” 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4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Work</a:t>
            </a:r>
          </a:p>
        </p:txBody>
      </p:sp>
      <p:sp>
        <p:nvSpPr>
          <p:cNvPr id="50" name="Chevron 49"/>
          <p:cNvSpPr/>
          <p:nvPr/>
        </p:nvSpPr>
        <p:spPr>
          <a:xfrm>
            <a:off x="364731" y="2307984"/>
            <a:ext cx="1268168" cy="661499"/>
          </a:xfrm>
          <a:prstGeom prst="chevron">
            <a:avLst>
              <a:gd name="adj" fmla="val 27026"/>
            </a:avLst>
          </a:prstGeom>
          <a:solidFill>
            <a:srgbClr val="1A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 eaLnBrk="1" fontAlgn="auto" hangingPunct="1">
              <a:lnSpc>
                <a:spcPts val="2380"/>
              </a:lnSpc>
              <a:spcBef>
                <a:spcPts val="0"/>
              </a:spcBef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1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364731" y="3263034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US" sz="2300" dirty="0">
                <a:solidFill>
                  <a:prstClr val="white"/>
                </a:solidFill>
                <a:cs typeface="Arial"/>
              </a:rPr>
              <a:t>2</a:t>
            </a:r>
          </a:p>
        </p:txBody>
      </p:sp>
      <p:sp>
        <p:nvSpPr>
          <p:cNvPr id="52" name="Chevron 51"/>
          <p:cNvSpPr/>
          <p:nvPr/>
        </p:nvSpPr>
        <p:spPr>
          <a:xfrm>
            <a:off x="310467" y="425842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3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340617" y="5213475"/>
            <a:ext cx="1268168" cy="661499"/>
          </a:xfrm>
          <a:prstGeom prst="chevron">
            <a:avLst>
              <a:gd name="adj" fmla="val 2702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101600" algn="ctr">
              <a:lnSpc>
                <a:spcPts val="2380"/>
              </a:lnSpc>
              <a:defRPr/>
            </a:pPr>
            <a:r>
              <a:rPr lang="en-AU" sz="2300" dirty="0">
                <a:solidFill>
                  <a:prstClr val="white"/>
                </a:solidFill>
                <a:cs typeface="Arial"/>
              </a:rPr>
              <a:t>4</a:t>
            </a:r>
            <a:endParaRPr lang="en-US" sz="23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9634" y="2323268"/>
            <a:ext cx="6452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ICANN's implementation of 28 SSR1 recommendations from 2012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634" y="3396594"/>
            <a:ext cx="650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ICANN’s key security, stability, and resiliency 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6624" y="4234008"/>
            <a:ext cx="677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Activities that impact the SSR of the Domain Name System (that ICANN contributes to/facilitates).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6624" y="5192962"/>
            <a:ext cx="656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to the secure and resilient operation of the unique identifiers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617" y="873614"/>
            <a:ext cx="8500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We are addressing relevant mandates of ICANN’s Bylaws as they relate to the following key areas. All considerations will be investigated and analyzed with a clear intent to produce specific, measurable, attainable, relevant, and time-based (SMART) recommendations that fall within ICANN’s purview: </a:t>
            </a:r>
          </a:p>
        </p:txBody>
      </p:sp>
    </p:spTree>
    <p:extLst>
      <p:ext uri="{BB962C8B-B14F-4D97-AF65-F5344CB8AC3E}">
        <p14:creationId xmlns:p14="http://schemas.microsoft.com/office/powerpoint/2010/main" val="31221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315505" y="3113012"/>
            <a:ext cx="8478872" cy="177351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5296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30660" y="3113920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67520" y="3113920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10665" y="3113920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6385" y="3113920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8650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By/At ICANN63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51482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544182"/>
                <a:ext cx="1273358" cy="39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ICANN63</a:t>
                </a:r>
                <a:endParaRPr lang="en-US" dirty="0">
                  <a:solidFill>
                    <a:schemeClr val="bg1"/>
                  </a:solidFill>
                  <a:cs typeface="Arial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267420" y="1456887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ICANN64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89229" y="1470334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ICANN64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151379" y="1429993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By ICANN65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59739" y="1443440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572939"/>
              <a:ext cx="1273358" cy="3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ICANN65 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051" y="3457102"/>
            <a:ext cx="14627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cs typeface="Arial"/>
              </a:rPr>
              <a:t>Updated scope/</a:t>
            </a:r>
            <a:r>
              <a:rPr lang="en-US" dirty="0" err="1">
                <a:cs typeface="Arial"/>
              </a:rPr>
              <a:t>ToR,Work</a:t>
            </a:r>
            <a:r>
              <a:rPr lang="en-US" dirty="0">
                <a:cs typeface="Arial"/>
              </a:rPr>
              <a:t> plan, Outreach plan, gathering &amp; assessing facts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4608" y="3457102"/>
            <a:ext cx="1480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F2F meeting, engagement with community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07706" y="3457102"/>
            <a:ext cx="147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Gathering &amp; assessing facts, creation of draft report </a:t>
            </a:r>
            <a:endParaRPr lang="en-US" dirty="0"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8611" y="3457102"/>
            <a:ext cx="15364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F2F meeting, presentation of draft report,  engagement with community </a:t>
            </a:r>
            <a:endParaRPr lang="en-US" dirty="0"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86239" y="3457102"/>
            <a:ext cx="1274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Public comment period </a:t>
            </a:r>
            <a:br>
              <a:rPr lang="en-US" dirty="0"/>
            </a:br>
            <a:r>
              <a:rPr lang="en-US" dirty="0"/>
              <a:t>(40 days), comment resolution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Our Current Timeline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06470" y="3458602"/>
            <a:ext cx="1683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Presentation of final report, community engagement, final delivery of report to Board 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35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4904" y="46179"/>
            <a:ext cx="8927358" cy="450663"/>
          </a:xfrm>
        </p:spPr>
        <p:txBody>
          <a:bodyPr/>
          <a:lstStyle/>
          <a:p>
            <a:r>
              <a:rPr lang="en-US" dirty="0"/>
              <a:t>Your engagement requested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fontAlgn="base"/>
            <a:r>
              <a:rPr lang="en-US" dirty="0"/>
              <a:t>This is a </a:t>
            </a:r>
            <a:r>
              <a:rPr lang="en-US" i="1" dirty="0"/>
              <a:t>community </a:t>
            </a:r>
            <a:r>
              <a:rPr lang="en-US" dirty="0"/>
              <a:t>review team, please share your views</a:t>
            </a:r>
          </a:p>
          <a:p>
            <a:pPr fontAlgn="base"/>
            <a:r>
              <a:rPr lang="en-US" dirty="0"/>
              <a:t>Send input via email to </a:t>
            </a:r>
            <a:r>
              <a:rPr lang="en-US" u="sng" dirty="0">
                <a:hlinkClick r:id="rId2"/>
              </a:rPr>
              <a:t>input-to-ssr2rt@icann.org</a:t>
            </a:r>
            <a:r>
              <a:rPr lang="en-US" dirty="0"/>
              <a:t> (publically archived)</a:t>
            </a:r>
            <a:endParaRPr lang="en-US" sz="1425" dirty="0"/>
          </a:p>
          <a:p>
            <a:pPr fontAlgn="base"/>
            <a:r>
              <a:rPr lang="en-US" dirty="0"/>
              <a:t>Provide comments at engagement sessions and online</a:t>
            </a:r>
          </a:p>
          <a:p>
            <a:pPr fontAlgn="base"/>
            <a:r>
              <a:rPr lang="en-US" dirty="0"/>
              <a:t>Become an observer to our regular meetings - send an email to </a:t>
            </a:r>
            <a:r>
              <a:rPr lang="en-US" u="sng" dirty="0">
                <a:hlinkClick r:id="rId3"/>
              </a:rPr>
              <a:t>mssi-secretariat@icann.org</a:t>
            </a:r>
            <a:r>
              <a:rPr lang="en-US" dirty="0"/>
              <a:t> to sign up</a:t>
            </a:r>
            <a:endParaRPr lang="en-US" sz="1425" dirty="0"/>
          </a:p>
          <a:p>
            <a:r>
              <a:rPr lang="en-US" dirty="0"/>
              <a:t>Bookmark our wiki to follow our work and view meeting records: </a:t>
            </a:r>
            <a:r>
              <a:rPr lang="en-US" u="sng" dirty="0">
                <a:hlinkClick r:id="rId4"/>
              </a:rPr>
              <a:t>https://community.icann.org/x/AE6AAw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17481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587</TotalTime>
  <Words>664</Words>
  <Application>Microsoft Macintosh PowerPoint</Application>
  <PresentationFormat>On-screen Show (4:3)</PresentationFormat>
  <Paragraphs>141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Segoe UI</vt:lpstr>
      <vt:lpstr>Wingdings</vt:lpstr>
      <vt:lpstr>ICANNPPT_Arial_4x3_June 2017_potx</vt:lpstr>
      <vt:lpstr>PowerPoint Presentation</vt:lpstr>
      <vt:lpstr>Second Security, Stability, and Resiliency of the Domain Name System (SSR2) Review Team</vt:lpstr>
      <vt:lpstr>Your input is needed</vt:lpstr>
      <vt:lpstr>Agenda </vt:lpstr>
      <vt:lpstr>Where We Are Today</vt:lpstr>
      <vt:lpstr>Our Scope &amp; Terms of Reference </vt:lpstr>
      <vt:lpstr>Our Work</vt:lpstr>
      <vt:lpstr>Our Current Timeline </vt:lpstr>
      <vt:lpstr>Your engagement requested</vt:lpstr>
      <vt:lpstr>Background</vt:lpstr>
      <vt:lpstr>Our Outreach Plan</vt:lpstr>
      <vt:lpstr>Our Team </vt:lpstr>
      <vt:lpstr>Thank You &amp;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Jennifer Bryce</dc:creator>
  <cp:lastModifiedBy>Denise Michel</cp:lastModifiedBy>
  <cp:revision>43</cp:revision>
  <cp:lastPrinted>2017-10-28T04:30:47Z</cp:lastPrinted>
  <dcterms:created xsi:type="dcterms:W3CDTF">2017-06-19T14:23:09Z</dcterms:created>
  <dcterms:modified xsi:type="dcterms:W3CDTF">2018-10-21T08:34:33Z</dcterms:modified>
</cp:coreProperties>
</file>