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97" r:id="rId2"/>
    <p:sldId id="598" r:id="rId3"/>
    <p:sldId id="599" r:id="rId4"/>
    <p:sldId id="6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B6B5D-17B7-5541-82A0-6B44AA2E8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5BEB37-E6EB-FB4A-988C-A2EF1BDA5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B3E08-CF47-914E-960D-E96F1BD38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A7886-0DCE-4645-89B5-AA14D4F0E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0193C-1FEF-9541-AC72-18172B69D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948A9-D29F-BB40-BC4E-5CC4B8D3B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D6F192-D5BE-D54B-8F7C-D237F9658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47086-8116-B642-A042-7AAA7F6E9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87B52-B78E-714C-BCB8-67D2D3EFE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1507C-D3D9-7540-8FD1-716757872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6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1D2824-E216-8643-80DA-F61854981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0AEABD-846F-6B4E-B47A-D579D33BA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3021E-0882-1A45-8E33-B5AFD825B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0AB4E-CB7B-3F46-B659-AAACC974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904CF-D1B3-BB4A-AE29-0E9E4745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39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873" y="46180"/>
            <a:ext cx="10683935" cy="450663"/>
          </a:xfrm>
          <a:prstGeom prst="rect">
            <a:avLst/>
          </a:prstGeom>
        </p:spPr>
        <p:txBody>
          <a:bodyPr lIns="0" tIns="45720" rIns="0" bIns="45720"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12800" y="1470213"/>
            <a:ext cx="10543117" cy="457181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"/>
              <a:defRPr sz="1900">
                <a:solidFill>
                  <a:srgbClr val="000000"/>
                </a:solidFill>
              </a:defRPr>
            </a:lvl1pPr>
            <a:lvl2pPr marL="798513" indent="-341313">
              <a:spcBef>
                <a:spcPts val="500"/>
              </a:spcBef>
              <a:buSzPct val="75000"/>
              <a:buFont typeface="Wingdings" panose="05000000000000000000" pitchFamily="2" charset="2"/>
              <a:buChar char=""/>
              <a:defRPr sz="1900">
                <a:solidFill>
                  <a:srgbClr val="000000"/>
                </a:solidFill>
              </a:defRPr>
            </a:lvl2pPr>
            <a:lvl3pPr marL="1255713" indent="-341313">
              <a:spcBef>
                <a:spcPts val="500"/>
              </a:spcBef>
              <a:buFont typeface="Arial" panose="020B0604020202020204" pitchFamily="34" charset="0"/>
              <a:buChar char="•"/>
              <a:defRPr sz="1900">
                <a:solidFill>
                  <a:srgbClr val="000000"/>
                </a:solidFill>
              </a:defRPr>
            </a:lvl3pPr>
            <a:lvl4pPr>
              <a:defRPr sz="1900">
                <a:solidFill>
                  <a:srgbClr val="000000"/>
                </a:solidFill>
              </a:defRPr>
            </a:lvl4pPr>
            <a:lvl5pPr>
              <a:defRPr sz="19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Place text here</a:t>
            </a:r>
          </a:p>
          <a:p>
            <a:pPr lvl="1"/>
            <a:r>
              <a:rPr lang="en-US" dirty="0"/>
              <a:t>Second level bullet</a:t>
            </a:r>
          </a:p>
          <a:p>
            <a:pPr lvl="2"/>
            <a:r>
              <a:rPr lang="en-US" dirty="0"/>
              <a:t>Third level bullet</a:t>
            </a:r>
          </a:p>
        </p:txBody>
      </p:sp>
    </p:spTree>
    <p:extLst>
      <p:ext uri="{BB962C8B-B14F-4D97-AF65-F5344CB8AC3E}">
        <p14:creationId xmlns:p14="http://schemas.microsoft.com/office/powerpoint/2010/main" val="95692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46B3D-1B7E-A444-ABE0-9796E4F9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EB414-5B83-8043-B336-0FADABF21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6E9FE-17A5-4D49-837F-F10365709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98948-5400-4C41-B8F8-DAAC99198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BC5EC-EAB9-9642-8509-017EBED34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4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06C9A-06F3-1E4C-977D-7773174DC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5A72DB-447B-5442-9C66-56657B98B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84950-E15A-6943-981D-9D9EAAB9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4AE72-EF33-874C-A871-83E30970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F1368-CFDE-784F-B242-CDE4DEFA5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8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29D0F-7385-814A-9275-E922F3B3C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A9DC3-CD60-074C-8112-8E845F8CD5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5C324-FA7C-1247-B571-B2452A46A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352471-4018-5B45-99A8-EE1715A56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44537-9B76-AA4B-96AF-966E79F7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12C3F-4D60-2944-9EA2-E5BAC0B1A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1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FD100-F920-CF4C-B7FA-76312312E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B356C-76A9-0C4F-AB35-E28DB3836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2A51F-B09F-4544-88A0-0B58E9957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254322-0043-2048-89D1-851DD39B8D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57FFB3-61C9-2D4E-BA6C-7D7C2E386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E92DB1-70FF-5045-BB73-00E357B71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868EC8-5FA0-E641-B323-EA67D461D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029024-8B49-A240-8EBD-5B1F83072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0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3F3D8-F0EF-CE46-A899-528EC976F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CCF2EC-95D8-8E4A-8654-288FC2CA2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0623B7-6FEC-364B-BF35-074157BFE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3C4E44-78A9-7646-A590-6B5DC848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57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40DF3A-E47B-014B-ADE0-512F50D52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252B0D-EDEB-2D41-846B-1B7A8D3B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269728-4E05-0D4D-89EF-A3D41A854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91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2EDFE-98CA-4C49-BFC1-4CD47A9A1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D8C31-9A5C-AE4F-9344-A5081E521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B4A486-A24A-9142-A2AB-892148D35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A0A6DE-0B6A-6B41-A2E2-F42020C89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5B63ED-3E4B-B443-A8BF-146E78BFD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F2437-143E-7E4C-B169-33067E883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4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6C376-D305-774E-9DD8-4D45DAF9B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DF4D9B-ED0C-DC48-98DC-83DFDE1832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E0FE44-0F60-CA4A-B99E-0B19A82E1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B1CF1-2FDC-D44B-89A4-D59C7CBBF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6C380-3D4F-8243-8269-85149169D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AC89C-0C01-C144-B178-1CAC35D42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5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F2C79A-B41C-7843-9FDC-9399455EB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307CB4-1A52-3F44-8630-CACA57D8A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536D5-BCCB-D648-8394-53D75B5E24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06F5C-B1EF-4840-8FA8-2EE7F4C150E1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11812-39FD-2942-AABB-9974F8DE5E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44A7B-F81D-E148-884A-F1D2495DBA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D3039-D398-5A4F-8B74-8A14C27C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8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 Stream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794164" y="1943101"/>
            <a:ext cx="8273668" cy="4771278"/>
          </a:xfrm>
        </p:spPr>
        <p:txBody>
          <a:bodyPr/>
          <a:lstStyle/>
          <a:p>
            <a:pPr fontAlgn="base"/>
            <a:r>
              <a:rPr lang="en-US" sz="1800" dirty="0"/>
              <a:t>Mandate from ICANN Bylaws Section 4.6 </a:t>
            </a:r>
            <a:r>
              <a:rPr lang="it-IT" sz="1800" dirty="0"/>
              <a:t>(c)(iv)  </a:t>
            </a:r>
            <a:r>
              <a:rPr lang="en-US" sz="1800" dirty="0"/>
              <a:t>“</a:t>
            </a:r>
            <a:r>
              <a:rPr lang="is-IS" sz="1800" dirty="0"/>
              <a:t>…</a:t>
            </a:r>
            <a:r>
              <a:rPr lang="en-US" sz="1800" i="1" dirty="0"/>
              <a:t>Assess the extent to which prior SSR Review recommendations have been implemented and the extent to which implementation of such recommendations has resulted in the intended effect.”</a:t>
            </a:r>
          </a:p>
          <a:p>
            <a:pPr fontAlgn="base"/>
            <a:r>
              <a:rPr lang="en-US" sz="1800" dirty="0"/>
              <a:t>Where we are:</a:t>
            </a:r>
          </a:p>
          <a:p>
            <a:pPr lvl="1" fontAlgn="base"/>
            <a:r>
              <a:rPr lang="en-US" sz="1800" dirty="0"/>
              <a:t>Conducted research and information gathering; completing Team’s assessment for each of 28 recommendations:</a:t>
            </a:r>
          </a:p>
          <a:p>
            <a:pPr lvl="2" fontAlgn="base"/>
            <a:r>
              <a:rPr lang="en-US" dirty="0"/>
              <a:t>What was done to implement the recommendation?  Was the recommendation fully implemented? </a:t>
            </a:r>
          </a:p>
          <a:p>
            <a:pPr lvl="2" fontAlgn="base"/>
            <a:r>
              <a:rPr lang="en-US" dirty="0"/>
              <a:t>Did the implementation have the intended effect? How was the assessment conducted?</a:t>
            </a:r>
          </a:p>
          <a:p>
            <a:pPr lvl="2" fontAlgn="base"/>
            <a:r>
              <a:rPr lang="en-US" dirty="0"/>
              <a:t>Is the recommendation still relevant today?  If so, what further work needed?  If not, why not?</a:t>
            </a:r>
          </a:p>
          <a:p>
            <a:pPr lvl="2" fontAlgn="base"/>
            <a:endParaRPr lang="en-US" dirty="0"/>
          </a:p>
          <a:p>
            <a:pPr lvl="2" fontAlgn="base"/>
            <a:endParaRPr lang="en-US" dirty="0"/>
          </a:p>
          <a:p>
            <a:pPr lvl="1" fontAlgn="base"/>
            <a:endParaRPr lang="en-US" sz="1800" dirty="0"/>
          </a:p>
          <a:p>
            <a:pPr lvl="1" fontAlgn="base"/>
            <a:endParaRPr lang="en-US" sz="1800" dirty="0"/>
          </a:p>
        </p:txBody>
      </p:sp>
      <p:sp>
        <p:nvSpPr>
          <p:cNvPr id="4" name="Chevron 3"/>
          <p:cNvSpPr/>
          <p:nvPr/>
        </p:nvSpPr>
        <p:spPr>
          <a:xfrm>
            <a:off x="1898904" y="973613"/>
            <a:ext cx="1268168" cy="661499"/>
          </a:xfrm>
          <a:prstGeom prst="chevron">
            <a:avLst>
              <a:gd name="adj" fmla="val 27026"/>
            </a:avLst>
          </a:prstGeom>
          <a:solidFill>
            <a:srgbClr val="1A87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r>
              <a:rPr lang="en-AU" sz="2300" dirty="0">
                <a:solidFill>
                  <a:prstClr val="white"/>
                </a:solidFill>
                <a:cs typeface="Arial"/>
              </a:rPr>
              <a:t>1</a:t>
            </a:r>
            <a:endParaRPr lang="en-US" sz="2300" dirty="0">
              <a:solidFill>
                <a:prstClr val="white"/>
              </a:solidFill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13807" y="988897"/>
            <a:ext cx="64524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SSR1 Review </a:t>
            </a:r>
            <a:r>
              <a:rPr lang="en-US" dirty="0"/>
              <a:t>– ICANN's implementation of 28 SSR1 recommendations from 2012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988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 Stream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160494" y="1911928"/>
            <a:ext cx="7907338" cy="4802451"/>
          </a:xfrm>
        </p:spPr>
        <p:txBody>
          <a:bodyPr/>
          <a:lstStyle/>
          <a:p>
            <a:pPr fontAlgn="base"/>
            <a:r>
              <a:rPr lang="en-US" sz="1800" dirty="0"/>
              <a:t>Mandate: Review the completeness and effectiveness of ICANNs internal security processes and the effectiveness of the ICANN security framework. </a:t>
            </a:r>
          </a:p>
          <a:p>
            <a:pPr fontAlgn="base"/>
            <a:r>
              <a:rPr lang="en-US" sz="1800" dirty="0"/>
              <a:t>Where we are:</a:t>
            </a:r>
          </a:p>
          <a:p>
            <a:pPr lvl="1" fontAlgn="base"/>
            <a:r>
              <a:rPr lang="en-US" dirty="0"/>
              <a:t>Reviewed, submitted questions &amp; info requests and discussed early observations.</a:t>
            </a:r>
          </a:p>
          <a:p>
            <a:pPr lvl="1" fontAlgn="base"/>
            <a:endParaRPr lang="en-US" dirty="0"/>
          </a:p>
          <a:p>
            <a:pPr marL="1587" indent="0" fontAlgn="base">
              <a:buNone/>
            </a:pPr>
            <a:endParaRPr lang="en-US" dirty="0"/>
          </a:p>
          <a:p>
            <a:pPr marL="0" indent="0" fontAlgn="base">
              <a:buNone/>
            </a:pPr>
            <a:endParaRPr lang="en-US" sz="1800" dirty="0"/>
          </a:p>
          <a:p>
            <a:pPr fontAlgn="base"/>
            <a:endParaRPr lang="en-US" sz="1800" dirty="0"/>
          </a:p>
          <a:p>
            <a:pPr fontAlgn="base"/>
            <a:endParaRPr lang="en-US" sz="1800" dirty="0"/>
          </a:p>
        </p:txBody>
      </p:sp>
      <p:sp>
        <p:nvSpPr>
          <p:cNvPr id="7" name="Chevron 6"/>
          <p:cNvSpPr/>
          <p:nvPr/>
        </p:nvSpPr>
        <p:spPr>
          <a:xfrm>
            <a:off x="1888731" y="988955"/>
            <a:ext cx="1268168" cy="661499"/>
          </a:xfrm>
          <a:prstGeom prst="chevron">
            <a:avLst>
              <a:gd name="adj" fmla="val 2702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r>
              <a:rPr lang="en-US" sz="2300" dirty="0">
                <a:solidFill>
                  <a:prstClr val="white"/>
                </a:solidFill>
                <a:cs typeface="Arial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3403635" y="1122515"/>
            <a:ext cx="65082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ICANN Org SSR </a:t>
            </a:r>
            <a:r>
              <a:rPr lang="en-US" dirty="0"/>
              <a:t>– ICANN’s key security, stability, and resiliency activities</a:t>
            </a:r>
          </a:p>
        </p:txBody>
      </p:sp>
    </p:spTree>
    <p:extLst>
      <p:ext uri="{BB962C8B-B14F-4D97-AF65-F5344CB8AC3E}">
        <p14:creationId xmlns:p14="http://schemas.microsoft.com/office/powerpoint/2010/main" val="407995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 Stream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160494" y="1932710"/>
            <a:ext cx="7907338" cy="4781669"/>
          </a:xfrm>
        </p:spPr>
        <p:txBody>
          <a:bodyPr/>
          <a:lstStyle/>
          <a:p>
            <a:pPr fontAlgn="base"/>
            <a:r>
              <a:rPr lang="en-US" sz="1800" dirty="0"/>
              <a:t>Mandate: Review ICANNs role in the broader security of the DNS and unique identifiers system, including its role in mitigating threats to the DNS and other unique identities it coordinates.  </a:t>
            </a:r>
          </a:p>
          <a:p>
            <a:pPr fontAlgn="base"/>
            <a:r>
              <a:rPr lang="en-US" sz="1800" dirty="0"/>
              <a:t>Where we are:</a:t>
            </a:r>
          </a:p>
          <a:p>
            <a:pPr lvl="1" fontAlgn="base"/>
            <a:r>
              <a:rPr lang="en-US" dirty="0"/>
              <a:t>Considering updated focus of this work stream</a:t>
            </a:r>
          </a:p>
          <a:p>
            <a:pPr lvl="1" fontAlgn="base"/>
            <a:r>
              <a:rPr lang="en-US" dirty="0"/>
              <a:t>Reviewed, submitted questions &amp; info; work ongoing</a:t>
            </a:r>
          </a:p>
          <a:p>
            <a:pPr lvl="2" fontAlgn="base"/>
            <a:endParaRPr lang="en-US" dirty="0"/>
          </a:p>
          <a:p>
            <a:pPr lvl="2" fontAlgn="base"/>
            <a:endParaRPr lang="en-US" dirty="0"/>
          </a:p>
          <a:p>
            <a:pPr lvl="1" fontAlgn="base"/>
            <a:endParaRPr lang="en-US" dirty="0"/>
          </a:p>
          <a:p>
            <a:pPr lvl="1" fontAlgn="base"/>
            <a:endParaRPr lang="en-US" sz="1800" dirty="0"/>
          </a:p>
        </p:txBody>
      </p:sp>
      <p:sp>
        <p:nvSpPr>
          <p:cNvPr id="11" name="Chevron 10"/>
          <p:cNvSpPr/>
          <p:nvPr/>
        </p:nvSpPr>
        <p:spPr>
          <a:xfrm>
            <a:off x="1898904" y="976746"/>
            <a:ext cx="1268168" cy="661499"/>
          </a:xfrm>
          <a:prstGeom prst="chevron">
            <a:avLst>
              <a:gd name="adj" fmla="val 2702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r>
              <a:rPr lang="en-AU" sz="2300" dirty="0">
                <a:solidFill>
                  <a:prstClr val="white"/>
                </a:solidFill>
                <a:cs typeface="Arial"/>
              </a:rPr>
              <a:t>3</a:t>
            </a:r>
            <a:endParaRPr lang="en-US" sz="2300" dirty="0">
              <a:solidFill>
                <a:prstClr val="white"/>
              </a:solidFill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15061" y="952329"/>
            <a:ext cx="67740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DNS SSR </a:t>
            </a:r>
            <a:r>
              <a:rPr lang="en-US" dirty="0"/>
              <a:t>– Activities that impact the SSR of the Domain Name System (that ICANN contributes to/facilitates).</a:t>
            </a:r>
          </a:p>
        </p:txBody>
      </p:sp>
    </p:spTree>
    <p:extLst>
      <p:ext uri="{BB962C8B-B14F-4D97-AF65-F5344CB8AC3E}">
        <p14:creationId xmlns:p14="http://schemas.microsoft.com/office/powerpoint/2010/main" val="239054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 Stream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160494" y="1891146"/>
            <a:ext cx="7907338" cy="4823233"/>
          </a:xfrm>
        </p:spPr>
        <p:txBody>
          <a:bodyPr/>
          <a:lstStyle/>
          <a:p>
            <a:pPr fontAlgn="base"/>
            <a:r>
              <a:rPr lang="en-US" sz="1800" dirty="0"/>
              <a:t>Mandate: Review the long term strategy of ICANN to plan for and mitigate potential threats to the secure and resilient operation of the unique identifiers systems it coordinates. </a:t>
            </a:r>
          </a:p>
          <a:p>
            <a:pPr fontAlgn="base"/>
            <a:r>
              <a:rPr lang="en-US" sz="1800" dirty="0"/>
              <a:t>Where we are:</a:t>
            </a:r>
          </a:p>
          <a:p>
            <a:pPr lvl="1" fontAlgn="base"/>
            <a:r>
              <a:rPr lang="en-US" dirty="0"/>
              <a:t>Considering updated focus of this work stream</a:t>
            </a:r>
          </a:p>
          <a:p>
            <a:pPr lvl="1" fontAlgn="base"/>
            <a:r>
              <a:rPr lang="en-US" dirty="0"/>
              <a:t>Reviewed, submitted questions &amp; info; work ongoing</a:t>
            </a:r>
          </a:p>
        </p:txBody>
      </p:sp>
      <p:sp>
        <p:nvSpPr>
          <p:cNvPr id="7" name="Chevron 6"/>
          <p:cNvSpPr/>
          <p:nvPr/>
        </p:nvSpPr>
        <p:spPr>
          <a:xfrm>
            <a:off x="1898904" y="978698"/>
            <a:ext cx="1268168" cy="661499"/>
          </a:xfrm>
          <a:prstGeom prst="chevron">
            <a:avLst>
              <a:gd name="adj" fmla="val 2702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r>
              <a:rPr lang="en-AU" sz="2300" dirty="0">
                <a:solidFill>
                  <a:prstClr val="white"/>
                </a:solidFill>
                <a:cs typeface="Arial"/>
              </a:rPr>
              <a:t>4</a:t>
            </a:r>
            <a:endParaRPr lang="en-US" sz="2300" dirty="0">
              <a:solidFill>
                <a:prstClr val="white"/>
              </a:solidFill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4912" y="958185"/>
            <a:ext cx="65612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Future Challenges </a:t>
            </a:r>
            <a:r>
              <a:rPr lang="en-US" dirty="0"/>
              <a:t>– Challenges to the secure and resilient operation of the unique identifiers system</a:t>
            </a:r>
          </a:p>
        </p:txBody>
      </p:sp>
    </p:spTree>
    <p:extLst>
      <p:ext uri="{BB962C8B-B14F-4D97-AF65-F5344CB8AC3E}">
        <p14:creationId xmlns:p14="http://schemas.microsoft.com/office/powerpoint/2010/main" val="2373844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314</Words>
  <Application>Microsoft Macintosh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Work Stream 1</vt:lpstr>
      <vt:lpstr>Work Stream 2</vt:lpstr>
      <vt:lpstr>Work Stream 3</vt:lpstr>
      <vt:lpstr>Work Stream 4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Stream 1</dc:title>
  <dc:creator>Denise Michel</dc:creator>
  <cp:lastModifiedBy>Denise Michel</cp:lastModifiedBy>
  <cp:revision>1</cp:revision>
  <dcterms:created xsi:type="dcterms:W3CDTF">2018-10-21T08:31:03Z</dcterms:created>
  <dcterms:modified xsi:type="dcterms:W3CDTF">2018-10-21T08:35:15Z</dcterms:modified>
</cp:coreProperties>
</file>