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60" r:id="rId3"/>
    <p:sldId id="259" r:id="rId4"/>
    <p:sldId id="257" r:id="rId5"/>
    <p:sldId id="258" r:id="rId6"/>
    <p:sldId id="263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1F1072E-08CB-48F9-81FC-6E723CE22E65}">
  <a:tblStyle styleId="{51F1072E-08CB-48F9-81FC-6E723CE22E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B4FE2C3-CADC-48C6-987D-859EFDC2EBA6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79"/>
    <p:restoredTop sz="94729"/>
  </p:normalViewPr>
  <p:slideViewPr>
    <p:cSldViewPr snapToGrid="0">
      <p:cViewPr varScale="1">
        <p:scale>
          <a:sx n="140" d="100"/>
          <a:sy n="140" d="100"/>
        </p:scale>
        <p:origin x="38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35a8b961e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35a8b961e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354f5acf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354f5acf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35a8b961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35a8b961e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Pk8aBJtrdZ508Z2NRtzZHLDfZ2u0FA7Mw7GW5WFiDcM/edit#heading=h.2bn6wsx" TargetMode="External"/><Relationship Id="rId4" Type="http://schemas.openxmlformats.org/officeDocument/2006/relationships/hyperlink" Target="https://docs.google.com/document/d/1Pk8aBJtrdZ508Z2NRtzZHLDfZ2u0FA7Mw7GW5WFiDcM/edit#heading=h.x9qcmbpeafci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docs.google.com/document/d/1Pk8aBJtrdZ508Z2NRtzZHLDfZ2u0FA7Mw7GW5WFiDcM/edit#heading=h.1rvwp1q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https://cdn.productplan.com/wp-content/uploads/2018/11/Value-vs-complexity-prioritization-matrix.pn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Prioritization Methods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2159FA6E-CB9E-114E-A6D4-6930F587A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Prioritization 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BDFED2A-409C-E949-ABC6-C961CF966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SSAC’s methodology: Risk Rating</a:t>
            </a:r>
            <a:r>
              <a:rPr lang="en-US" dirty="0"/>
              <a:t> approach + Individual </a:t>
            </a:r>
            <a:r>
              <a:rPr lang="en-US" b="1" dirty="0"/>
              <a:t>Vote</a:t>
            </a:r>
            <a:r>
              <a:rPr lang="en-US" dirty="0"/>
              <a:t> for top-5 + </a:t>
            </a:r>
            <a:r>
              <a:rPr lang="en-US" b="1" dirty="0"/>
              <a:t>qualitative</a:t>
            </a:r>
            <a:r>
              <a:rPr lang="en-US" dirty="0"/>
              <a:t> analysis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Other tools: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Value vs. Complexity</a:t>
            </a:r>
            <a:r>
              <a:rPr lang="en-US" sz="1800" dirty="0"/>
              <a:t> matrix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Scorecard</a:t>
            </a:r>
            <a:endParaRPr lang="en-US" sz="18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b="1" dirty="0"/>
              <a:t>All methods rely on</a:t>
            </a:r>
            <a:r>
              <a:rPr lang="en-US" dirty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An agreed-upon set of criteria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Clear definitions of scales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248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Risk Rating (used by SSAC as 1</a:t>
            </a:r>
            <a:r>
              <a:rPr lang="en" baseline="30000" dirty="0"/>
              <a:t>st</a:t>
            </a:r>
            <a:r>
              <a:rPr lang="en" dirty="0"/>
              <a:t> step)</a:t>
            </a:r>
            <a:endParaRPr dirty="0"/>
          </a:p>
        </p:txBody>
      </p:sp>
      <p:sp>
        <p:nvSpPr>
          <p:cNvPr id="73" name="Google Shape;73;p16"/>
          <p:cNvSpPr txBox="1"/>
          <p:nvPr/>
        </p:nvSpPr>
        <p:spPr>
          <a:xfrm>
            <a:off x="687325" y="1190550"/>
            <a:ext cx="7511700" cy="29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0200" y="982025"/>
            <a:ext cx="594360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248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SSAC’s Probability Definition</a:t>
            </a:r>
            <a:endParaRPr dirty="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630275" y="821325"/>
          <a:ext cx="7883450" cy="3081830"/>
        </p:xfrm>
        <a:graphic>
          <a:graphicData uri="http://schemas.openxmlformats.org/drawingml/2006/table">
            <a:tbl>
              <a:tblPr>
                <a:noFill/>
                <a:tableStyleId>{51F1072E-08CB-48F9-81FC-6E723CE22E65}</a:tableStyleId>
              </a:tblPr>
              <a:tblGrid>
                <a:gridCol w="1352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03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27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51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Probability</a:t>
                      </a:r>
                      <a:endParaRPr sz="1200" b="1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Description</a:t>
                      </a:r>
                      <a:endParaRPr sz="1200" b="1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/>
                        <a:t>In % terms</a:t>
                      </a:r>
                      <a:endParaRPr sz="1200" b="1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 – Unlikely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Not expected, but there's a slight possibility it may occur at some time.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0 to 25%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2 – Possible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 event might occur at some time. There may be a history of infrequent occurrence.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25 to 75%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3 – Likely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There is a strong possibility that the event will occur.  There is a history of frequent occurrence.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75 to 95%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2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4 – Certain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There is a near certainty or certainty that the event will occur.  A history of common occurrence exists.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95 to 100%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8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5 – Certain and Increasing Frequency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There is a near certainty or certainty that the event will occur.  A history of common occurrence exists and the frequency of occurrence is likely to increase.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95 to 100%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+ Increasing Frequency</a:t>
                      </a:r>
                      <a:endParaRPr sz="1200"/>
                    </a:p>
                  </a:txBody>
                  <a:tcPr marL="63500" marR="63500" marT="63500" marB="63500">
                    <a:lnL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A1F2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248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SSAC’s Impact Definition</a:t>
            </a:r>
            <a:endParaRPr dirty="0"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311700" y="821325"/>
          <a:ext cx="8520600" cy="4089400"/>
        </p:xfrm>
        <a:graphic>
          <a:graphicData uri="http://schemas.openxmlformats.org/drawingml/2006/table">
            <a:tbl>
              <a:tblPr>
                <a:noFill/>
                <a:tableStyleId>{CB4FE2C3-CADC-48C6-987D-859EFDC2EBA6}</a:tableStyleId>
              </a:tblPr>
              <a:tblGrid>
                <a:gridCol w="1362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46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00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54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8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/>
                      </a:r>
                      <a:br>
                        <a:rPr lang="en" sz="1000" b="1"/>
                      </a:br>
                      <a:r>
                        <a:rPr lang="en" sz="1000" b="1"/>
                        <a:t/>
                      </a:r>
                      <a:br>
                        <a:rPr lang="en" sz="1000" b="1"/>
                      </a:br>
                      <a:r>
                        <a:rPr lang="en" sz="1000" b="1"/>
                        <a:t/>
                      </a:r>
                      <a:br>
                        <a:rPr lang="en" sz="1000" b="1"/>
                      </a:br>
                      <a:r>
                        <a:rPr lang="en" sz="1000" b="1"/>
                        <a:t/>
                      </a:r>
                      <a:br>
                        <a:rPr lang="en" sz="1000" b="1"/>
                      </a:br>
                      <a:endParaRPr sz="10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Impacted Entities</a:t>
                      </a:r>
                      <a:endParaRPr sz="1000" b="1"/>
                    </a:p>
                  </a:txBody>
                  <a:tcPr marL="63500" marR="63500" marT="63500" marB="635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1 - Insignificant</a:t>
                      </a:r>
                      <a:r>
                        <a:rPr lang="en" sz="1000"/>
                        <a:t/>
                      </a:r>
                      <a:br>
                        <a:rPr lang="en" sz="1000"/>
                      </a:br>
                      <a:r>
                        <a:rPr lang="en" sz="1000"/>
                        <a:t>Processes are intact, but slightly affecting parties adversely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2 - Minor</a:t>
                      </a:r>
                      <a:r>
                        <a:rPr lang="en" sz="1000"/>
                        <a:t/>
                      </a:r>
                      <a:br>
                        <a:rPr lang="en" sz="1000"/>
                      </a:br>
                      <a:r>
                        <a:rPr lang="en" sz="1000"/>
                        <a:t>Not significant in its impact. Processes are operating and causing some intermittent disruption.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3 - Moderate</a:t>
                      </a:r>
                      <a:r>
                        <a:rPr lang="en" sz="1000"/>
                        <a:t/>
                      </a:r>
                      <a:br>
                        <a:rPr lang="en" sz="1000"/>
                      </a:br>
                      <a:r>
                        <a:rPr lang="en" sz="1000"/>
                        <a:t>Significant, but intermittent disruption to entities and the internet. Counter measures effective.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4 - Major</a:t>
                      </a:r>
                      <a:r>
                        <a:rPr lang="en" sz="1000"/>
                        <a:t/>
                      </a:r>
                      <a:br>
                        <a:rPr lang="en" sz="1000"/>
                      </a:br>
                      <a:r>
                        <a:rPr lang="en" sz="1000"/>
                        <a:t>Significant, continuing disruption to entities and the internet. Counter measures are weak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5 - Catastrophic</a:t>
                      </a:r>
                      <a:r>
                        <a:rPr lang="en" sz="1000"/>
                        <a:t/>
                      </a:r>
                      <a:br>
                        <a:rPr lang="en" sz="1000"/>
                      </a:br>
                      <a:r>
                        <a:rPr lang="en" sz="1000"/>
                        <a:t>Widespread, continuing disruption to entities and the internet. Counter measures are not effective</a:t>
                      </a: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ICANN Org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Name &amp; Number Provisioners 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DNS and Routing Infrastructure/ Service Providers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End Users and Registrants</a:t>
                      </a: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1300">
                <a:tc gridSpan="6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↓</a:t>
                      </a:r>
                      <a:endParaRPr sz="1000" b="1"/>
                    </a:p>
                  </a:txBody>
                  <a:tcPr marL="63500" marR="63500" marT="63500" marB="635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/>
                        <a:t>OVERALL SECURITY AND STABILITY</a:t>
                      </a:r>
                      <a:endParaRPr sz="10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3E6439-DA92-7540-B41F-A184C634B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 for top-5 after initial ranking + qualitative analysis (used by SSAC)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777ED84D-FC3F-224D-9F6A-7E47AC796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147929"/>
              </p:ext>
            </p:extLst>
          </p:nvPr>
        </p:nvGraphicFramePr>
        <p:xfrm>
          <a:off x="311700" y="1638794"/>
          <a:ext cx="8521699" cy="2884914"/>
        </p:xfrm>
        <a:graphic>
          <a:graphicData uri="http://schemas.openxmlformats.org/drawingml/2006/table">
            <a:tbl>
              <a:tblPr>
                <a:tableStyleId>{51F1072E-08CB-48F9-81FC-6E723CE22E65}</a:tableStyleId>
              </a:tblPr>
              <a:tblGrid>
                <a:gridCol w="1091897">
                  <a:extLst>
                    <a:ext uri="{9D8B030D-6E8A-4147-A177-3AD203B41FA5}">
                      <a16:colId xmlns:a16="http://schemas.microsoft.com/office/drawing/2014/main" xmlns="" val="1922123000"/>
                    </a:ext>
                  </a:extLst>
                </a:gridCol>
                <a:gridCol w="708684">
                  <a:extLst>
                    <a:ext uri="{9D8B030D-6E8A-4147-A177-3AD203B41FA5}">
                      <a16:colId xmlns:a16="http://schemas.microsoft.com/office/drawing/2014/main" xmlns="" val="3653979892"/>
                    </a:ext>
                  </a:extLst>
                </a:gridCol>
                <a:gridCol w="792675">
                  <a:extLst>
                    <a:ext uri="{9D8B030D-6E8A-4147-A177-3AD203B41FA5}">
                      <a16:colId xmlns:a16="http://schemas.microsoft.com/office/drawing/2014/main" xmlns="" val="3837278284"/>
                    </a:ext>
                  </a:extLst>
                </a:gridCol>
                <a:gridCol w="755929">
                  <a:extLst>
                    <a:ext uri="{9D8B030D-6E8A-4147-A177-3AD203B41FA5}">
                      <a16:colId xmlns:a16="http://schemas.microsoft.com/office/drawing/2014/main" xmlns="" val="165305852"/>
                    </a:ext>
                  </a:extLst>
                </a:gridCol>
                <a:gridCol w="1056901">
                  <a:extLst>
                    <a:ext uri="{9D8B030D-6E8A-4147-A177-3AD203B41FA5}">
                      <a16:colId xmlns:a16="http://schemas.microsoft.com/office/drawing/2014/main" xmlns="" val="3386850916"/>
                    </a:ext>
                  </a:extLst>
                </a:gridCol>
                <a:gridCol w="1028903">
                  <a:extLst>
                    <a:ext uri="{9D8B030D-6E8A-4147-A177-3AD203B41FA5}">
                      <a16:colId xmlns:a16="http://schemas.microsoft.com/office/drawing/2014/main" xmlns="" val="2527242634"/>
                    </a:ext>
                  </a:extLst>
                </a:gridCol>
                <a:gridCol w="3086710">
                  <a:extLst>
                    <a:ext uri="{9D8B030D-6E8A-4147-A177-3AD203B41FA5}">
                      <a16:colId xmlns:a16="http://schemas.microsoft.com/office/drawing/2014/main" xmlns="" val="3398049556"/>
                    </a:ext>
                  </a:extLst>
                </a:gridCol>
              </a:tblGrid>
              <a:tr h="2660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Issues Areas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SSAC Initial Ranking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SSAC Member Votes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Timing/Urgency/Dependency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Previous advice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Breadth/Number of entities impacted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What action can SSAC take with respect to this issue? / What form of Advisory SSAC can write?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19370690"/>
                  </a:ext>
                </a:extLst>
              </a:tr>
              <a:tr h="13094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sng" strike="noStrike" dirty="0">
                          <a:effectLst/>
                          <a:hlinkClick r:id="rId2"/>
                        </a:rPr>
                        <a:t>7.2</a:t>
                      </a:r>
                      <a:endParaRPr lang="en-US" sz="8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4 - Critical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No dependency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None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Primary: DNS and Routing Infrastructure Service Providers, end users</a:t>
                      </a:r>
                      <a:br>
                        <a:rPr lang="en-US" sz="800" u="none" strike="noStrike" dirty="0">
                          <a:effectLst/>
                        </a:rPr>
                      </a:br>
                      <a:r>
                        <a:rPr lang="en-US" sz="800" u="none" strike="noStrike" dirty="0">
                          <a:effectLst/>
                        </a:rPr>
                        <a:t>Secondary: name and number provisioners, ICANN Org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46521914"/>
                  </a:ext>
                </a:extLst>
              </a:tr>
              <a:tr h="5951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sng" strike="noStrike" dirty="0">
                          <a:effectLst/>
                          <a:hlinkClick r:id="rId3"/>
                        </a:rPr>
                        <a:t>5.2.5</a:t>
                      </a:r>
                      <a:endParaRPr lang="en-US" sz="8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5 - Unacceptable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DoT/DoH dependency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None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Primary: DNS and routing infrastructure service providers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883995522"/>
                  </a:ext>
                </a:extLst>
              </a:tr>
              <a:tr h="7142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sng" strike="noStrike" dirty="0">
                          <a:effectLst/>
                          <a:hlinkClick r:id="rId4"/>
                        </a:rPr>
                        <a:t>5.1.6</a:t>
                      </a:r>
                      <a:endParaRPr lang="en-US" sz="8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4 - Critical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SSAC Past work on name collision, NCAP project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End users and registrants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6290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78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8CAAA-00E9-DD49-B138-CDE6D5250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Complexity matrix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9E8577-A2E8-4141-AA3A-07C64951DD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value vs. complexity model can be a helpful strategy for teams trying to turn a long list of items into a strategically sound list of priorities.</a:t>
            </a:r>
          </a:p>
          <a:p>
            <a:r>
              <a:rPr lang="en-US" dirty="0"/>
              <a:t>Start with high-value, low-cost items, and later move on to high-value, high-cost items. </a:t>
            </a:r>
          </a:p>
          <a:p>
            <a:r>
              <a:rPr lang="en-US" dirty="0"/>
              <a:t>Low-value and low-cost items should be balanced throughout the development cycles, as these might represent smaller improvements and nice-to-have items.</a:t>
            </a:r>
          </a:p>
          <a:p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1A36D934-BAC0-3049-85F9-A706437C4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8135" y="126475"/>
            <a:ext cx="627456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4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xmlns="" id="{1722AB2C-A8CF-CC4A-BF14-3613F09B5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404" y="1152401"/>
            <a:ext cx="4609896" cy="354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347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3E6439-DA92-7540-B41F-A184C634B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1AA9177-42BB-334F-936C-01EA1D44B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699" y="1152475"/>
            <a:ext cx="7568697" cy="3416400"/>
          </a:xfrm>
        </p:spPr>
        <p:txBody>
          <a:bodyPr/>
          <a:lstStyle/>
          <a:p>
            <a:r>
              <a:rPr lang="en-US" dirty="0"/>
              <a:t>Define a set of criteria and weights for scoring</a:t>
            </a:r>
          </a:p>
          <a:p>
            <a:r>
              <a:rPr lang="en-US" dirty="0"/>
              <a:t>Agree on scaling and definition of scale</a:t>
            </a:r>
          </a:p>
          <a:p>
            <a:r>
              <a:rPr lang="en-US" dirty="0"/>
              <a:t>Go over all recommendations and assign a score (e.g. from 1 to 100, or 1 to 5) on their respective impact for each criterion.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F3D611B-2C8D-2642-8C7D-710D33A22B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585649"/>
              </p:ext>
            </p:extLst>
          </p:nvPr>
        </p:nvGraphicFramePr>
        <p:xfrm>
          <a:off x="631596" y="2934656"/>
          <a:ext cx="7248801" cy="1854200"/>
        </p:xfrm>
        <a:graphic>
          <a:graphicData uri="http://schemas.openxmlformats.org/drawingml/2006/table">
            <a:tbl>
              <a:tblPr firstRow="1" bandRow="1">
                <a:tableStyleId>{51F1072E-08CB-48F9-81FC-6E723CE22E65}</a:tableStyleId>
              </a:tblPr>
              <a:tblGrid>
                <a:gridCol w="1035543">
                  <a:extLst>
                    <a:ext uri="{9D8B030D-6E8A-4147-A177-3AD203B41FA5}">
                      <a16:colId xmlns:a16="http://schemas.microsoft.com/office/drawing/2014/main" xmlns="" val="441248944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4227512784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3515807154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1482112703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1236690837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270455811"/>
                    </a:ext>
                  </a:extLst>
                </a:gridCol>
                <a:gridCol w="1035543">
                  <a:extLst>
                    <a:ext uri="{9D8B030D-6E8A-4147-A177-3AD203B41FA5}">
                      <a16:colId xmlns:a16="http://schemas.microsoft.com/office/drawing/2014/main" xmlns="" val="3469444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Criterion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Criterion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Criterion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Criterion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Rank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8834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/>
                        <a:t>weigh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20%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30%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10%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40%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100%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3196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2006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979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275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75560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506</Words>
  <Application>Microsoft Macintosh PowerPoint</Application>
  <PresentationFormat>On-screen Show (16:9)</PresentationFormat>
  <Paragraphs>116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Simple Light</vt:lpstr>
      <vt:lpstr>Prioritization Methods</vt:lpstr>
      <vt:lpstr>Prioritization Methods</vt:lpstr>
      <vt:lpstr>Risk Rating (used by SSAC as 1st step)</vt:lpstr>
      <vt:lpstr>SSAC’s Probability Definition</vt:lpstr>
      <vt:lpstr>SSAC’s Impact Definition</vt:lpstr>
      <vt:lpstr>Vote for top-5 after initial ranking + qualitative analysis (used by SSAC) </vt:lpstr>
      <vt:lpstr>Value vs. Complexity matrix  </vt:lpstr>
      <vt:lpstr>Scorecard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SSAC Threats Overview SSAC Workshop 2019</dc:title>
  <cp:lastModifiedBy>Jennifer Bryce</cp:lastModifiedBy>
  <cp:revision>12</cp:revision>
  <dcterms:modified xsi:type="dcterms:W3CDTF">2019-11-27T09:59:20Z</dcterms:modified>
</cp:coreProperties>
</file>