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3" r:id="rId3"/>
    <p:sldId id="361" r:id="rId4"/>
    <p:sldId id="360" r:id="rId5"/>
    <p:sldId id="340" r:id="rId6"/>
    <p:sldId id="342" r:id="rId7"/>
    <p:sldId id="359" r:id="rId8"/>
    <p:sldId id="293" r:id="rId9"/>
    <p:sldId id="344" r:id="rId10"/>
    <p:sldId id="345" r:id="rId11"/>
    <p:sldId id="3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53" autoAdjust="0"/>
    <p:restoredTop sz="80556" autoAdjust="0"/>
  </p:normalViewPr>
  <p:slideViewPr>
    <p:cSldViewPr snapToGrid="0" snapToObjects="1">
      <p:cViewPr>
        <p:scale>
          <a:sx n="100" d="100"/>
          <a:sy n="100" d="100"/>
        </p:scale>
        <p:origin x="2256" y="208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4/30/17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4/30/17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55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99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62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05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81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84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4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5" name="Picture 4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5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resources/pages/governance/bylaws-en/#article1" TargetMode="External"/><Relationship Id="rId4" Type="http://schemas.openxmlformats.org/officeDocument/2006/relationships/hyperlink" Target="https://www.icann.org/resources/pages/governance/bylaws-en/#article4" TargetMode="External"/><Relationship Id="rId5" Type="http://schemas.openxmlformats.org/officeDocument/2006/relationships/hyperlink" Target="https://www.icann.org/resources/pages/governance/bylaws-en/#article18" TargetMode="External"/><Relationship Id="rId6" Type="http://schemas.openxmlformats.org/officeDocument/2006/relationships/hyperlink" Target="https://www.icann.org/display/SSR/Mandate" TargetMode="External"/><Relationship Id="rId7" Type="http://schemas.openxmlformats.org/officeDocument/2006/relationships/hyperlink" Target="https://www.icann.org/resources/pages/securityterminology-2015-09-16-en" TargetMode="External"/><Relationship Id="rId8" Type="http://schemas.openxmlformats.org/officeDocument/2006/relationships/hyperlink" Target="https://community.icann.org/display/SSR/SSR2+Review" TargetMode="External"/><Relationship Id="rId9" Type="http://schemas.openxmlformats.org/officeDocument/2006/relationships/hyperlink" Target="https://go.icann.org/2pbR2kj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beta.doodle.com/poll/ab4y9ku53eb7u4t8#tabl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urldefense.proofpoint.com/v2/url?u=https-3A__community.icann.org_pages_viewpage.action-3FpageId-3D64076120-26preview-3D_64076120_64077546_SSR-2520facilitation-2520capture-2520-2D-2520full-2520capture.docx&amp;d=DwMFaQ&amp;c=FmY1u3PJp6wrcrwll3mSVzgfkbPSS6sJms7xcl4I5cM&amp;r=VuRMFw6YascG5ysc1jEHBZgGTtD6QSLrFmqdvMx5FM8&amp;m=J1K328OmMc_nedFkUcUJ0AWujVF3JWrPOxWnW4JyxEM&amp;s=hna45agCMQZvw69wq-SBpWzIgi6vA88gDdvI22EQX3Q&amp;e=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display/SSR/SSR2+Meeting+#10+-+09+May+2017+@+21:00+UTC" TargetMode="External"/><Relationship Id="rId4" Type="http://schemas.openxmlformats.org/officeDocument/2006/relationships/hyperlink" Target="https://community.icann.org/pages/viewpage.action?pageId=64082359" TargetMode="External"/><Relationship Id="rId5" Type="http://schemas.openxmlformats.org/officeDocument/2006/relationships/hyperlink" Target="https://community.icann.org/display/SSR/SSR2+Meeting+#12+-+23+May+2017+@+06:00+UTC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7348487" cy="6245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2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Second Security, Stability and Resiliency Review (SSR2) </a:t>
            </a:r>
            <a:endParaRPr lang="en-US" sz="2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6114" y="5152820"/>
            <a:ext cx="3592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  <a:latin typeface="Source Sans Pro"/>
                <a:cs typeface="Source Sans Pro"/>
              </a:rPr>
              <a:t>9</a:t>
            </a:r>
            <a:r>
              <a:rPr lang="en-US" sz="2000" baseline="30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th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Plenary Meeting |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 </a:t>
            </a:r>
            <a:r>
              <a:rPr lang="en-US" sz="2000" dirty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2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 May 2017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6256337" cy="1728788"/>
          </a:xfrm>
        </p:spPr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Additional Information </a:t>
            </a:r>
            <a:endParaRPr lang="en-US" dirty="0">
              <a:latin typeface="Source Sans Pro Light"/>
              <a:cs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80973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7"/>
            <a:ext cx="9144000" cy="744078"/>
          </a:xfrm>
        </p:spPr>
        <p:txBody>
          <a:bodyPr/>
          <a:lstStyle/>
          <a:p>
            <a:r>
              <a:rPr lang="en-US" sz="2800" dirty="0" smtClean="0"/>
              <a:t>Background for SSR2 Terms of Reference / Scope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520464" y="981373"/>
            <a:ext cx="81030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ICANN 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Bylaws: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Article 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1 Mission, Commitments and Core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Values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3"/>
              </a:rPr>
              <a:t>https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  <a:hlinkClick r:id="rId3"/>
              </a:rPr>
              <a:t>://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3"/>
              </a:rPr>
              <a:t>www.icann.org/resources/pages/governance/bylaws-en/#article1</a:t>
            </a: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742950" lvl="1" indent="-285750">
              <a:buSzPct val="75000"/>
              <a:buFont typeface="Courier New" charset="0"/>
              <a:buChar char="o"/>
            </a:pP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Section 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4.6. Specific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Reviews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4"/>
              </a:rPr>
              <a:t>https://www.icann.org/resources/pages/governance/bylaws-en/#article4</a:t>
            </a: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742950" lvl="1" indent="-285750">
              <a:buSzPct val="75000"/>
              <a:buFont typeface="Courier New" charset="0"/>
              <a:buChar char="o"/>
            </a:pP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Article 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18 IANA Naming Function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Reviews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5"/>
              </a:rPr>
              <a:t>https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  <a:hlinkClick r:id="rId5"/>
              </a:rPr>
              <a:t>://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5"/>
              </a:rPr>
              <a:t>www.icann.org/resources/pages/governance/bylaws-en/#article18</a:t>
            </a: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The SSR Review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mandate:</a:t>
            </a:r>
          </a:p>
          <a:p>
            <a:pPr marL="742950" lvl="1" indent="-285750">
              <a:buSzPct val="75000"/>
              <a:buFont typeface="Courier New" charset="0"/>
              <a:buChar char="o"/>
            </a:pP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6"/>
              </a:rPr>
              <a:t>https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  <a:hlinkClick r:id="rId6"/>
              </a:rPr>
              <a:t>://</a:t>
            </a:r>
            <a:r>
              <a:rPr lang="en-US" dirty="0" err="1">
                <a:latin typeface="Source Sans Pro" charset="0"/>
                <a:ea typeface="Source Sans Pro" charset="0"/>
                <a:cs typeface="Source Sans Pro" charset="0"/>
                <a:hlinkClick r:id="rId6"/>
              </a:rPr>
              <a:t>community.icann.org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  <a:hlinkClick r:id="rId6"/>
              </a:rPr>
              <a:t>/display/SSR/Mandate</a:t>
            </a: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SSR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Terminology </a:t>
            </a:r>
          </a:p>
          <a:p>
            <a:pPr marL="742950" lvl="1" indent="-285750">
              <a:buSzPct val="75000"/>
              <a:buFont typeface="Courier New" charset="0"/>
              <a:buChar char="o"/>
            </a:pP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7"/>
              </a:rPr>
              <a:t>https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  <a:hlinkClick r:id="rId7"/>
              </a:rPr>
              <a:t>://</a:t>
            </a:r>
            <a:r>
              <a:rPr lang="en-US" dirty="0" err="1" smtClean="0">
                <a:latin typeface="Source Sans Pro" charset="0"/>
                <a:ea typeface="Source Sans Pro" charset="0"/>
                <a:cs typeface="Source Sans Pro" charset="0"/>
                <a:hlinkClick r:id="rId7"/>
              </a:rPr>
              <a:t>www.icann.org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7"/>
              </a:rPr>
              <a:t>/resources/pages/securityterminology-2015-09-16-en</a:t>
            </a: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See SSR2 wiki for more information:</a:t>
            </a:r>
          </a:p>
          <a:p>
            <a:pPr marL="742950" lvl="1" indent="-285750">
              <a:buSzPct val="75000"/>
              <a:buFont typeface="Courier New" charset="0"/>
              <a:buChar char="o"/>
            </a:pPr>
            <a:r>
              <a:rPr lang="en-US" dirty="0">
                <a:latin typeface="Source Sans Pro" charset="0"/>
                <a:ea typeface="Source Sans Pro" charset="0"/>
                <a:cs typeface="Source Sans Pro" charset="0"/>
                <a:hlinkClick r:id="rId8"/>
              </a:rPr>
              <a:t>https://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  <a:hlinkClick r:id="rId8"/>
              </a:rPr>
              <a:t>community.icann.org/display/SSR/SSR2+Review</a:t>
            </a:r>
            <a:endParaRPr lang="en-US" dirty="0" smtClean="0">
              <a:latin typeface="Source Sans Pro" charset="0"/>
              <a:ea typeface="Source Sans Pro" charset="0"/>
              <a:cs typeface="Source Sans Pro" charset="0"/>
            </a:endParaRPr>
          </a:p>
          <a:p>
            <a:pPr marL="742950" lvl="1" indent="-285750">
              <a:buSzPct val="75000"/>
              <a:buFont typeface="Courier New" charset="0"/>
              <a:buChar char="o"/>
            </a:pPr>
            <a:endParaRPr lang="en-US" dirty="0" smtClean="0">
              <a:latin typeface="Source Sans Pro" charset="0"/>
              <a:ea typeface="Source Sans Pro" charset="0"/>
              <a:cs typeface="Source Sans Pro" charset="0"/>
            </a:endParaRPr>
          </a:p>
          <a:p>
            <a:pPr marL="742950" lvl="1" indent="-285750">
              <a:buSzPct val="75000"/>
              <a:buFont typeface="Courier New" charset="0"/>
              <a:buChar char="o"/>
            </a:pP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15 March brainstorming capture document: </a:t>
            </a:r>
            <a:r>
              <a:rPr lang="en-US" dirty="0">
                <a:hlinkClick r:id="rId9"/>
              </a:rPr>
              <a:t>https://</a:t>
            </a:r>
            <a:r>
              <a:rPr lang="en-US" dirty="0" smtClean="0">
                <a:hlinkClick r:id="rId9"/>
              </a:rPr>
              <a:t>go.icann.org/2pbR2kj</a:t>
            </a:r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3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0464" y="981373"/>
            <a:ext cx="810307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Updated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SOIs &amp; note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apologies/absences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TOR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v3 - discuss and attempt to sign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off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Madrid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meeting - discuss objectives, provide input on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agenda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Johannesburg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meeting - status report on planning, outreach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efforts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Review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open action items list and Team members' to-do list, if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needed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- AOB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Agenda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1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SSR2 Terms of Reference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73200" y="2717800"/>
            <a:ext cx="5566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Source Sans Pro" charset="0"/>
                <a:ea typeface="Source Sans Pro" charset="0"/>
                <a:cs typeface="Source Sans Pro" charset="0"/>
              </a:rPr>
              <a:t>ToR</a:t>
            </a:r>
            <a:r>
              <a:rPr lang="en-US" sz="2400" dirty="0" smtClean="0">
                <a:latin typeface="Source Sans Pro" charset="0"/>
                <a:ea typeface="Source Sans Pro" charset="0"/>
                <a:cs typeface="Source Sans Pro" charset="0"/>
              </a:rPr>
              <a:t> </a:t>
            </a:r>
            <a:r>
              <a:rPr lang="en-US" sz="2400" dirty="0">
                <a:latin typeface="Source Sans Pro" charset="0"/>
                <a:ea typeface="Source Sans Pro" charset="0"/>
                <a:cs typeface="Source Sans Pro" charset="0"/>
              </a:rPr>
              <a:t>v3 - discuss and attempt to sign </a:t>
            </a:r>
            <a:r>
              <a:rPr lang="en-US" sz="2400" dirty="0" smtClean="0">
                <a:latin typeface="Source Sans Pro" charset="0"/>
                <a:ea typeface="Source Sans Pro" charset="0"/>
                <a:cs typeface="Source Sans Pro" charset="0"/>
              </a:rPr>
              <a:t>off</a:t>
            </a:r>
            <a:endParaRPr lang="en-US" sz="2400" dirty="0">
              <a:latin typeface="Source Sans Pro" charset="0"/>
              <a:ea typeface="Source Sans Pro" charset="0"/>
              <a:cs typeface="Source Sans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77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Madrid Meeting Schedule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01701" y="1600200"/>
            <a:ext cx="7518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/>
              <a:t>ICANN DNS Symposium Meet &amp; Greet Welcome Reception -  Friday, 12 May 2017 | 18:30 </a:t>
            </a:r>
            <a:r>
              <a:rPr lang="en-US" sz="2000" i="1" dirty="0"/>
              <a:t>– </a:t>
            </a:r>
            <a:r>
              <a:rPr lang="en-US" sz="2000" dirty="0"/>
              <a:t>20:30 CEST</a:t>
            </a:r>
          </a:p>
          <a:p>
            <a:r>
              <a:rPr lang="en-US" sz="2000" dirty="0"/>
              <a:t>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ICANN DNS Symposium - Saturday, 13 May 2017 | 09:00 – 17:00 CEST | 07:00 – 15:00 UTC </a:t>
            </a:r>
          </a:p>
          <a:p>
            <a:r>
              <a:rPr lang="en-US" sz="2000" dirty="0"/>
              <a:t>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SSR2-RT Meeting - Sunday 14 May 2017 | 08:30 – 17:30 CEST | 06:30 – 15:30 UTC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SSR2-RT Meeting Day 2 – Monday 15 May 2017 | 08:30 – 17:30 CEST | 06:30 – 15:30 </a:t>
            </a:r>
            <a:r>
              <a:rPr lang="en-US" sz="2000" dirty="0" smtClean="0"/>
              <a:t>UTC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63196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Madrid Meeting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0464" y="981373"/>
            <a:ext cx="81030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064" y="2076549"/>
            <a:ext cx="81030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latin typeface="Source Sans Pro"/>
                <a:cs typeface="Source Sans Pro"/>
              </a:rPr>
              <a:t>Review of proposed agenda topics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latin typeface="Source Sans Pro"/>
                <a:cs typeface="Source Sans Pro"/>
              </a:rPr>
              <a:t>How best to use our time face-to-face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b="1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8150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ICANN59: Johannesburg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0464" y="1006773"/>
            <a:ext cx="81030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0464" y="1304538"/>
            <a:ext cx="810307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400" dirty="0" smtClean="0">
                <a:latin typeface="Source Sans Pro" charset="0"/>
                <a:ea typeface="Source Sans Pro" charset="0"/>
                <a:cs typeface="Source Sans Pro" charset="0"/>
              </a:rPr>
              <a:t>Status report on planning (Staff &amp; Co-Chairs)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4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400" dirty="0" smtClean="0">
                <a:latin typeface="Source Sans Pro" charset="0"/>
                <a:ea typeface="Source Sans Pro" charset="0"/>
                <a:cs typeface="Source Sans Pro" charset="0"/>
                <a:hlinkClick r:id="rId3"/>
              </a:rPr>
              <a:t>Doodle poll </a:t>
            </a:r>
            <a:r>
              <a:rPr lang="en-US" sz="2400" dirty="0" smtClean="0">
                <a:latin typeface="Source Sans Pro" charset="0"/>
                <a:ea typeface="Source Sans Pro" charset="0"/>
                <a:cs typeface="Source Sans Pro" charset="0"/>
              </a:rPr>
              <a:t>results (all RT members shared input):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00944"/>
              </p:ext>
            </p:extLst>
          </p:nvPr>
        </p:nvGraphicFramePr>
        <p:xfrm>
          <a:off x="1524000" y="2731403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June 24 - 25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June 26 - 29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June 30 -</a:t>
                      </a:r>
                      <a:r>
                        <a:rPr lang="en-US" baseline="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 </a:t>
                      </a:r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July 1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11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11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9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57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SSR2-RT Action Items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18268" y="784773"/>
          <a:ext cx="8707464" cy="543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997"/>
                <a:gridCol w="1019410"/>
                <a:gridCol w="5058974"/>
                <a:gridCol w="1004047"/>
                <a:gridCol w="7530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Mtg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Due Date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 April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Schedule a briefing on PTI, the Bylaws and the relationship with ICANN to share input to assist in determining its possible inclusion in the scope of SSR2 review.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ICANN Org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28 Apr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 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Provide draft agenda for Madrid face-to-face meeting to Review Team for input.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Co-Chairs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 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Provide update to SSR2-RT after scheduled SO/AC Chair call to inform decision regarding potential meeting dates in Johannesburg at ICANN59.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Co-Chairs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18 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Provide v3 draft scope for Terms of Reference based on discussions and comments.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Eric </a:t>
                      </a:r>
                      <a:r>
                        <a:rPr lang="en-US" sz="1400" dirty="0" err="1" smtClean="0"/>
                        <a:t>Osterweil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14 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Non-Disclosure (NDA) and Conflicts Disclosure (CDA) documentation for RT.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ICANN Org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 May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 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 timeline for finalizing scope.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Co-Chairs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28 Mar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 </a:t>
                      </a:r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brainstorming capture slides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from 15 March meeting  and share thoughts on email list.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SSR2-RT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 Mar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Co-Chairs to coordinate and formulate a proposal as to how to separate duties and present it to the RT.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Co-Chairs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 Mar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Provide terms of reference to the ICANN Board.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SSR2-RT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52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AOB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89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790658"/>
              </p:ext>
            </p:extLst>
          </p:nvPr>
        </p:nvGraphicFramePr>
        <p:xfrm>
          <a:off x="2463800" y="2103718"/>
          <a:ext cx="4381500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/>
                <a:gridCol w="863600"/>
                <a:gridCol w="2095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Mtg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Date 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Time 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  <a:hlinkClick r:id="rId3"/>
                        </a:rPr>
                        <a:t>SSR2 #10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9 May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21:00 – 22:00 UTC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  <a:hlinkClick r:id="rId4"/>
                        </a:rPr>
                        <a:t>SSR2</a:t>
                      </a:r>
                      <a:r>
                        <a:rPr lang="en-US" sz="1600" baseline="0" dirty="0" smtClean="0">
                          <a:latin typeface="Source Sans Pro" charset="0"/>
                          <a:ea typeface="Source Sans Pro" charset="0"/>
                          <a:cs typeface="Source Sans Pro" charset="0"/>
                          <a:hlinkClick r:id="rId4"/>
                        </a:rPr>
                        <a:t> #11 </a:t>
                      </a:r>
                      <a:r>
                        <a:rPr lang="en-US" sz="1600" baseline="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(Madrid F2F)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14</a:t>
                      </a:r>
                      <a:r>
                        <a:rPr lang="en-US" sz="1600" baseline="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 &amp; 15 May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08:30</a:t>
                      </a:r>
                      <a:r>
                        <a:rPr lang="en-US" sz="1600" baseline="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 – 17:30 CEST 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  <a:hlinkClick r:id="rId5"/>
                        </a:rPr>
                        <a:t>SSR2 #12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23 May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06:00 – 07:00 UTC 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74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7520</TotalTime>
  <Words>462</Words>
  <Application>Microsoft Macintosh PowerPoint</Application>
  <PresentationFormat>On-screen Show (4:3)</PresentationFormat>
  <Paragraphs>136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Courier New</vt:lpstr>
      <vt:lpstr>Source Sans Pro</vt:lpstr>
      <vt:lpstr>Source Sans Pro Light</vt:lpstr>
      <vt:lpstr>Wingdings</vt:lpstr>
      <vt:lpstr>Arial</vt:lpstr>
      <vt:lpstr>Office Theme</vt:lpstr>
      <vt:lpstr>PowerPoint Presentation</vt:lpstr>
      <vt:lpstr>Agenda </vt:lpstr>
      <vt:lpstr>SSR2 Terms of Reference</vt:lpstr>
      <vt:lpstr>Madrid Meeting Schedule</vt:lpstr>
      <vt:lpstr>Madrid Meeting </vt:lpstr>
      <vt:lpstr>ICANN59: Johannesburg</vt:lpstr>
      <vt:lpstr>Open SSR2-RT Action Items</vt:lpstr>
      <vt:lpstr>PowerPoint Presentation</vt:lpstr>
      <vt:lpstr>Next Meetings </vt:lpstr>
      <vt:lpstr>PowerPoint Presentation</vt:lpstr>
      <vt:lpstr>Background for SSR2 Terms of Reference / Scope 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Karen Mulberry ICANN</cp:lastModifiedBy>
  <cp:revision>226</cp:revision>
  <cp:lastPrinted>2017-04-24T10:22:47Z</cp:lastPrinted>
  <dcterms:created xsi:type="dcterms:W3CDTF">2015-01-07T16:11:05Z</dcterms:created>
  <dcterms:modified xsi:type="dcterms:W3CDTF">2017-05-01T00:50:54Z</dcterms:modified>
</cp:coreProperties>
</file>