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87" r:id="rId2"/>
    <p:sldId id="538" r:id="rId3"/>
    <p:sldId id="593" r:id="rId4"/>
    <p:sldId id="398" r:id="rId5"/>
    <p:sldId id="588" r:id="rId6"/>
    <p:sldId id="596" r:id="rId7"/>
    <p:sldId id="577" r:id="rId8"/>
    <p:sldId id="597" r:id="rId9"/>
    <p:sldId id="598" r:id="rId10"/>
    <p:sldId id="599" r:id="rId11"/>
    <p:sldId id="600" r:id="rId12"/>
    <p:sldId id="595" r:id="rId13"/>
    <p:sldId id="589" r:id="rId14"/>
    <p:sldId id="592" r:id="rId15"/>
    <p:sldId id="59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1" autoAdjust="0"/>
    <p:restoredTop sz="94141" autoAdjust="0"/>
  </p:normalViewPr>
  <p:slideViewPr>
    <p:cSldViewPr snapToGrid="0" snapToObjects="1">
      <p:cViewPr varScale="1">
        <p:scale>
          <a:sx n="123" d="100"/>
          <a:sy n="123" d="100"/>
        </p:scale>
        <p:origin x="1672" y="184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9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89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46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2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://www.facebook.com/icannorg" TargetMode="External"/><Relationship Id="rId17" Type="http://schemas.openxmlformats.org/officeDocument/2006/relationships/hyperlink" Target="http://www.youtube.com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icann.org/x/WLnRA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ssi-secretariat@icann.org" TargetMode="External"/><Relationship Id="rId2" Type="http://schemas.openxmlformats.org/officeDocument/2006/relationships/hyperlink" Target="mailto:input-to-ssr2rt@icann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unity.icann.org/x/AE6AAw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icann.org/x/UwPwAw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849" y="-11151"/>
            <a:ext cx="4615292" cy="27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06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Stream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36494" y="1932709"/>
            <a:ext cx="7907338" cy="4781669"/>
          </a:xfrm>
        </p:spPr>
        <p:txBody>
          <a:bodyPr/>
          <a:lstStyle/>
          <a:p>
            <a:pPr fontAlgn="base"/>
            <a:r>
              <a:rPr lang="en-US" sz="1800" dirty="0"/>
              <a:t>Mandate: Review ICANNs role in the broader security of the DNS and unique identifiers system, including its role in mitigating threats to the DNS and other unique identities it coordinates.  </a:t>
            </a:r>
          </a:p>
          <a:p>
            <a:pPr fontAlgn="base"/>
            <a:r>
              <a:rPr lang="en-US" sz="1800" dirty="0"/>
              <a:t>Where we are:</a:t>
            </a:r>
          </a:p>
          <a:p>
            <a:pPr lvl="1" fontAlgn="base"/>
            <a:r>
              <a:rPr lang="en-US" dirty="0">
                <a:highlight>
                  <a:srgbClr val="FFFF00"/>
                </a:highlight>
              </a:rPr>
              <a:t>Reviewed, submitted questions &amp; info requests about:</a:t>
            </a:r>
          </a:p>
          <a:p>
            <a:pPr lvl="2" fontAlgn="base"/>
            <a:r>
              <a:rPr lang="en-US" dirty="0">
                <a:highlight>
                  <a:srgbClr val="FFFF00"/>
                </a:highlight>
              </a:rPr>
              <a:t>Root Zone Management Practices</a:t>
            </a:r>
          </a:p>
          <a:p>
            <a:pPr lvl="2" fontAlgn="base"/>
            <a:r>
              <a:rPr lang="en-US" dirty="0">
                <a:highlight>
                  <a:srgbClr val="FFFF00"/>
                </a:highlight>
              </a:rPr>
              <a:t>Change Management</a:t>
            </a:r>
          </a:p>
          <a:p>
            <a:pPr lvl="2" fontAlgn="base"/>
            <a:r>
              <a:rPr lang="en-US" dirty="0">
                <a:highlight>
                  <a:srgbClr val="FFFF00"/>
                </a:highlight>
              </a:rPr>
              <a:t>Roles and Responsibilities</a:t>
            </a:r>
          </a:p>
          <a:p>
            <a:pPr lvl="2" fontAlgn="base"/>
            <a:r>
              <a:rPr lang="en-US" dirty="0">
                <a:highlight>
                  <a:srgbClr val="FFFF00"/>
                </a:highlight>
              </a:rPr>
              <a:t>Abuse and Threats</a:t>
            </a:r>
          </a:p>
          <a:p>
            <a:pPr lvl="2" fontAlgn="base"/>
            <a:endParaRPr lang="en-US" dirty="0">
              <a:highlight>
                <a:srgbClr val="FFFF00"/>
              </a:highlight>
            </a:endParaRPr>
          </a:p>
          <a:p>
            <a:pPr lvl="2" fontAlgn="base"/>
            <a:endParaRPr lang="en-US" dirty="0">
              <a:highlight>
                <a:srgbClr val="FFFF00"/>
              </a:highlight>
            </a:endParaRPr>
          </a:p>
          <a:p>
            <a:pPr lvl="1" fontAlgn="base"/>
            <a:endParaRPr lang="en-US" dirty="0">
              <a:highlight>
                <a:srgbClr val="FFFF00"/>
              </a:highlight>
            </a:endParaRPr>
          </a:p>
          <a:p>
            <a:pPr lvl="1" fontAlgn="base"/>
            <a:endParaRPr lang="en-US" sz="1800" dirty="0"/>
          </a:p>
        </p:txBody>
      </p:sp>
      <p:sp>
        <p:nvSpPr>
          <p:cNvPr id="11" name="Chevron 10"/>
          <p:cNvSpPr/>
          <p:nvPr/>
        </p:nvSpPr>
        <p:spPr>
          <a:xfrm>
            <a:off x="374904" y="976745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3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91061" y="952328"/>
            <a:ext cx="6774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DNS SSR </a:t>
            </a:r>
            <a:r>
              <a:rPr lang="en-US" dirty="0"/>
              <a:t>– Activities that impact the SSR of the Domain Name System (that ICANN contributes to/facilitates).</a:t>
            </a:r>
          </a:p>
        </p:txBody>
      </p:sp>
    </p:spTree>
    <p:extLst>
      <p:ext uri="{BB962C8B-B14F-4D97-AF65-F5344CB8AC3E}">
        <p14:creationId xmlns:p14="http://schemas.microsoft.com/office/powerpoint/2010/main" val="1534914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Stream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36494" y="1891145"/>
            <a:ext cx="7907338" cy="4823233"/>
          </a:xfrm>
        </p:spPr>
        <p:txBody>
          <a:bodyPr/>
          <a:lstStyle/>
          <a:p>
            <a:pPr fontAlgn="base"/>
            <a:r>
              <a:rPr lang="en-US" sz="1800" dirty="0"/>
              <a:t>Mandate: Review the long term strategy of ICANN to plan for and mitigate potential threats to the secure and resilient operation of the unique identifiers systems it coordinates. </a:t>
            </a:r>
          </a:p>
          <a:p>
            <a:pPr fontAlgn="base"/>
            <a:r>
              <a:rPr lang="en-US" sz="1800" dirty="0"/>
              <a:t>Where we are: </a:t>
            </a:r>
          </a:p>
          <a:p>
            <a:pPr lvl="1" fontAlgn="base"/>
            <a:r>
              <a:rPr lang="en-US" sz="1800" dirty="0">
                <a:highlight>
                  <a:srgbClr val="FFFF00"/>
                </a:highlight>
              </a:rPr>
              <a:t>Discussing focus and priorities within this work stream</a:t>
            </a:r>
          </a:p>
        </p:txBody>
      </p:sp>
      <p:sp>
        <p:nvSpPr>
          <p:cNvPr id="7" name="Chevron 6"/>
          <p:cNvSpPr/>
          <p:nvPr/>
        </p:nvSpPr>
        <p:spPr>
          <a:xfrm>
            <a:off x="374904" y="978697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4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60911" y="958184"/>
            <a:ext cx="6561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Future Challenges </a:t>
            </a:r>
            <a:r>
              <a:rPr lang="en-US" dirty="0"/>
              <a:t>– Challenges to the secure and resilient operation of the unique identifiers system</a:t>
            </a:r>
          </a:p>
        </p:txBody>
      </p:sp>
    </p:spTree>
    <p:extLst>
      <p:ext uri="{BB962C8B-B14F-4D97-AF65-F5344CB8AC3E}">
        <p14:creationId xmlns:p14="http://schemas.microsoft.com/office/powerpoint/2010/main" val="599310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  <a:cs typeface="Arial"/>
              </a:rPr>
              <a:t>Our Outreach Plan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6329"/>
              </p:ext>
            </p:extLst>
          </p:nvPr>
        </p:nvGraphicFramePr>
        <p:xfrm>
          <a:off x="374903" y="1266402"/>
          <a:ext cx="8260045" cy="46454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88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1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27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/>
                          <a:cs typeface="Arial"/>
                        </a:rPr>
                        <a:t>Key Milestone: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/>
                          <a:cs typeface="Arial"/>
                        </a:rPr>
                        <a:t>Objective(s)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964"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1. Adopted Terms of Reference &amp; work plan</a:t>
                      </a:r>
                      <a:endParaRPr lang="en-US" sz="1800" b="0" dirty="0">
                        <a:solidFill>
                          <a:srgbClr val="0D436C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Provide community with details on adopted Terms of Reference and work plan. Invite input. </a:t>
                      </a:r>
                      <a:endParaRPr lang="en-US" sz="18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61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2. Fact finding &amp; ongoing</a:t>
                      </a:r>
                      <a:r>
                        <a:rPr lang="en-US" sz="1800" b="0" baseline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work</a:t>
                      </a:r>
                      <a:r>
                        <a:rPr lang="en-US" sz="1800" b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Provide community with overview of work plan, information received/requested. Initial fact finding, as appropriate. Seek input. </a:t>
                      </a:r>
                      <a:endParaRPr lang="en-US" sz="18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47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3. Initial findings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Provide community with overview of information received/requested, results of analysis, and set of initial findings. Seek input. </a:t>
                      </a:r>
                      <a:endParaRPr lang="en-US" sz="18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937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4.</a:t>
                      </a:r>
                      <a:r>
                        <a:rPr lang="en-US" sz="1800" b="0" baseline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Draft recommendations</a:t>
                      </a:r>
                      <a:endParaRPr lang="en-US" sz="1800" b="0" dirty="0">
                        <a:solidFill>
                          <a:srgbClr val="0D436C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Seek input from community, Board, org on draft recommendations. </a:t>
                      </a:r>
                      <a:endParaRPr lang="en-US" sz="18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947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5. Final recommendations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Present final recommendations to community, Board, org. </a:t>
                      </a:r>
                      <a:endParaRPr lang="en-US" sz="18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74902" y="783280"/>
            <a:ext cx="7046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Posted to our wiki here: </a:t>
            </a:r>
            <a:r>
              <a:rPr lang="en-US" dirty="0">
                <a:hlinkClick r:id="rId3"/>
              </a:rPr>
              <a:t>https://community.icann.org/x/WLnRAw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553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hevron 48"/>
          <p:cNvSpPr/>
          <p:nvPr/>
        </p:nvSpPr>
        <p:spPr>
          <a:xfrm>
            <a:off x="315505" y="3113012"/>
            <a:ext cx="8478872" cy="177351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5296" y="3127367"/>
            <a:ext cx="166258" cy="166258"/>
          </a:xfrm>
          <a:prstGeom prst="ellipse">
            <a:avLst/>
          </a:prstGeom>
          <a:solidFill>
            <a:srgbClr val="1D9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30660" y="3113920"/>
            <a:ext cx="166258" cy="166258"/>
          </a:xfrm>
          <a:prstGeom prst="ellipse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67520" y="3113920"/>
            <a:ext cx="166258" cy="166258"/>
          </a:xfrm>
          <a:prstGeom prst="ellipse">
            <a:avLst/>
          </a:prstGeom>
          <a:solidFill>
            <a:srgbClr val="DB6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710665" y="3113920"/>
            <a:ext cx="166258" cy="166258"/>
          </a:xfrm>
          <a:prstGeom prst="ellipse">
            <a:avLst/>
          </a:prstGeom>
          <a:solidFill>
            <a:srgbClr val="0D43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06385" y="3113920"/>
            <a:ext cx="166258" cy="166258"/>
          </a:xfrm>
          <a:prstGeom prst="ellipse">
            <a:avLst/>
          </a:prstGeom>
          <a:solidFill>
            <a:srgbClr val="1768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8650" y="1483781"/>
            <a:ext cx="1259550" cy="1259550"/>
            <a:chOff x="569487" y="2043501"/>
            <a:chExt cx="1346792" cy="1346792"/>
          </a:xfrm>
        </p:grpSpPr>
        <p:sp>
          <p:nvSpPr>
            <p:cNvPr id="11" name="Teardrop 1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2599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By ICANN63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51482" y="1519428"/>
            <a:ext cx="1259550" cy="1774198"/>
            <a:chOff x="2105815" y="2043501"/>
            <a:chExt cx="1346792" cy="1897087"/>
          </a:xfrm>
        </p:grpSpPr>
        <p:sp>
          <p:nvSpPr>
            <p:cNvPr id="13" name="Oval 12"/>
            <p:cNvSpPr/>
            <p:nvPr/>
          </p:nvSpPr>
          <p:spPr>
            <a:xfrm>
              <a:off x="2690831" y="3762814"/>
              <a:ext cx="177774" cy="177774"/>
            </a:xfrm>
            <a:prstGeom prst="ellipse">
              <a:avLst/>
            </a:prstGeom>
            <a:solidFill>
              <a:srgbClr val="1B6F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105815" y="2043501"/>
              <a:ext cx="1346792" cy="1346792"/>
              <a:chOff x="569487" y="2043501"/>
              <a:chExt cx="1346792" cy="1346792"/>
            </a:xfrm>
          </p:grpSpPr>
          <p:sp>
            <p:nvSpPr>
              <p:cNvPr id="23" name="Teardrop 22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Arial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4800" y="2544182"/>
                <a:ext cx="1273358" cy="394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cs typeface="Arial"/>
                  </a:rPr>
                  <a:t>ICANN63</a:t>
                </a:r>
                <a:endParaRPr lang="en-US" dirty="0">
                  <a:solidFill>
                    <a:schemeClr val="bg1"/>
                  </a:solidFill>
                  <a:cs typeface="Arial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267420" y="1456887"/>
            <a:ext cx="1259550" cy="1259550"/>
            <a:chOff x="569487" y="2043501"/>
            <a:chExt cx="1346792" cy="1346792"/>
          </a:xfrm>
        </p:grpSpPr>
        <p:sp>
          <p:nvSpPr>
            <p:cNvPr id="26" name="Teardrop 2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By ICANN64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89229" y="1470334"/>
            <a:ext cx="1259550" cy="1259550"/>
            <a:chOff x="569487" y="2043501"/>
            <a:chExt cx="1346792" cy="1346792"/>
          </a:xfrm>
        </p:grpSpPr>
        <p:sp>
          <p:nvSpPr>
            <p:cNvPr id="31" name="Teardrop 3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4800" y="2572939"/>
              <a:ext cx="1273358" cy="394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ICANN64 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151379" y="1429993"/>
            <a:ext cx="1259550" cy="1259550"/>
            <a:chOff x="569487" y="2043501"/>
            <a:chExt cx="1346792" cy="1346792"/>
          </a:xfrm>
        </p:grpSpPr>
        <p:sp>
          <p:nvSpPr>
            <p:cNvPr id="44" name="Teardrop 43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By ICANN65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559739" y="1443440"/>
            <a:ext cx="1259550" cy="1259550"/>
            <a:chOff x="569487" y="2043501"/>
            <a:chExt cx="1346792" cy="1346792"/>
          </a:xfrm>
        </p:grpSpPr>
        <p:sp>
          <p:nvSpPr>
            <p:cNvPr id="36" name="Teardrop 3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1768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800" y="2572939"/>
              <a:ext cx="1273358" cy="394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ICANN65 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7051" y="3457102"/>
            <a:ext cx="14627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cs typeface="Arial"/>
              </a:rPr>
              <a:t>Workplan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comms</a:t>
            </a:r>
            <a:r>
              <a:rPr lang="en-US" dirty="0">
                <a:cs typeface="Arial"/>
              </a:rPr>
              <a:t> plan, gathering &amp; assessing facts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24608" y="3457102"/>
            <a:ext cx="14806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/>
              <a:t>F2F meeting, engagement with community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07706" y="3457102"/>
            <a:ext cx="1470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Gathering &amp; assessing facts, creation of draft report </a:t>
            </a:r>
            <a:endParaRPr lang="en-US" dirty="0"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38611" y="3457102"/>
            <a:ext cx="15364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F2F meeting, presentation of draft report,  engagement with community </a:t>
            </a:r>
            <a:endParaRPr lang="en-US" dirty="0"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86239" y="3457102"/>
            <a:ext cx="1274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/>
              <a:t>Public comment period </a:t>
            </a:r>
            <a:br>
              <a:rPr lang="en-US" dirty="0"/>
            </a:br>
            <a:r>
              <a:rPr lang="en-US" dirty="0"/>
              <a:t>(40 days), comment resolution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  <a:cs typeface="Arial"/>
              </a:rPr>
              <a:t>Our Current Timeline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06470" y="3458602"/>
            <a:ext cx="1683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Presentation of final report, community engagement, final delivery of report to Board 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0358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4904" y="46179"/>
            <a:ext cx="8927358" cy="450663"/>
          </a:xfrm>
        </p:spPr>
        <p:txBody>
          <a:bodyPr/>
          <a:lstStyle/>
          <a:p>
            <a:r>
              <a:rPr lang="en-US" dirty="0"/>
              <a:t>How Can You Get Involved?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fontAlgn="base"/>
            <a:r>
              <a:rPr lang="en-US" dirty="0">
                <a:highlight>
                  <a:srgbClr val="FFFF00"/>
                </a:highlight>
              </a:rPr>
              <a:t>Send input via email to </a:t>
            </a:r>
            <a:r>
              <a:rPr lang="en-US" u="sng" dirty="0">
                <a:hlinkClick r:id="rId2"/>
              </a:rPr>
              <a:t>input-to-ssr2rt@icann.org</a:t>
            </a:r>
            <a:r>
              <a:rPr lang="en-US" dirty="0"/>
              <a:t> (publically archived)</a:t>
            </a:r>
            <a:endParaRPr lang="en-US" sz="1425" dirty="0"/>
          </a:p>
          <a:p>
            <a:pPr fontAlgn="base"/>
            <a:r>
              <a:rPr lang="en-US" dirty="0">
                <a:highlight>
                  <a:srgbClr val="FFFF00"/>
                </a:highlight>
              </a:rPr>
              <a:t>Provide comments at engagement sessions and online</a:t>
            </a:r>
          </a:p>
          <a:p>
            <a:pPr fontAlgn="base"/>
            <a:r>
              <a:rPr lang="en-US" dirty="0"/>
              <a:t>Become an observer to our regular meetings - send an email to </a:t>
            </a:r>
            <a:r>
              <a:rPr lang="en-US" u="sng" dirty="0">
                <a:hlinkClick r:id="rId3"/>
              </a:rPr>
              <a:t>mssi-secretariat@icann.org</a:t>
            </a:r>
            <a:r>
              <a:rPr lang="en-US" dirty="0"/>
              <a:t> to sign up</a:t>
            </a:r>
            <a:endParaRPr lang="en-US" sz="1425" dirty="0"/>
          </a:p>
          <a:p>
            <a:r>
              <a:rPr lang="en-US" dirty="0"/>
              <a:t>Bookmark our wiki to follow our work and view meeting records: </a:t>
            </a:r>
            <a:r>
              <a:rPr lang="en-US" u="sng" dirty="0">
                <a:hlinkClick r:id="rId4"/>
              </a:rPr>
              <a:t>https://community.icann.org/x/AE6AAw</a:t>
            </a:r>
            <a:r>
              <a:rPr lang="en-US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617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&amp; Questions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133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Security, Stability, and Resiliency of the Domain Name System (SSR2) Review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Engagement Session @ ICANN63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723" y="2590824"/>
            <a:ext cx="6078071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b="1" dirty="0">
                <a:cs typeface="Source Sans Pro"/>
              </a:rPr>
              <a:t>DRAFT FOR RT CONSIDERATION</a:t>
            </a:r>
          </a:p>
        </p:txBody>
      </p:sp>
    </p:spTree>
    <p:extLst>
      <p:ext uri="{BB962C8B-B14F-4D97-AF65-F5344CB8AC3E}">
        <p14:creationId xmlns:p14="http://schemas.microsoft.com/office/powerpoint/2010/main" val="409153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066801"/>
            <a:ext cx="7907338" cy="4571813"/>
          </a:xfrm>
        </p:spPr>
        <p:txBody>
          <a:bodyPr/>
          <a:lstStyle/>
          <a:p>
            <a:pPr fontAlgn="base"/>
            <a:r>
              <a:rPr lang="en-US" dirty="0"/>
              <a:t>Welcome</a:t>
            </a:r>
          </a:p>
          <a:p>
            <a:pPr fontAlgn="base"/>
            <a:r>
              <a:rPr lang="en-US" dirty="0"/>
              <a:t>Where We Are Today</a:t>
            </a:r>
          </a:p>
          <a:p>
            <a:pPr fontAlgn="base"/>
            <a:r>
              <a:rPr lang="en-US" dirty="0"/>
              <a:t>Our Team  </a:t>
            </a:r>
          </a:p>
          <a:p>
            <a:pPr fontAlgn="base"/>
            <a:r>
              <a:rPr lang="en-US" dirty="0"/>
              <a:t>Our Scope &amp; Terms of Reference </a:t>
            </a:r>
          </a:p>
          <a:p>
            <a:pPr fontAlgn="base"/>
            <a:r>
              <a:rPr lang="en-US" dirty="0"/>
              <a:t>Our Work</a:t>
            </a:r>
          </a:p>
          <a:p>
            <a:pPr lvl="1" fontAlgn="base"/>
            <a:r>
              <a:rPr lang="en-US" dirty="0"/>
              <a:t>Work streams 1, 2, 3, 4 </a:t>
            </a:r>
          </a:p>
          <a:p>
            <a:pPr fontAlgn="base"/>
            <a:r>
              <a:rPr lang="en-US" dirty="0"/>
              <a:t>Our Outreach Plan</a:t>
            </a:r>
          </a:p>
          <a:p>
            <a:pPr fontAlgn="base"/>
            <a:r>
              <a:rPr lang="en-US" dirty="0"/>
              <a:t>Our Current Timeline</a:t>
            </a:r>
          </a:p>
          <a:p>
            <a:pPr fontAlgn="base"/>
            <a:r>
              <a:rPr lang="en-US" dirty="0"/>
              <a:t>How Can You Get Involved? </a:t>
            </a:r>
          </a:p>
          <a:p>
            <a:pPr fontAlgn="base"/>
            <a:r>
              <a:rPr lang="en-US" dirty="0"/>
              <a:t>Thank You &amp; Questions </a:t>
            </a:r>
          </a:p>
        </p:txBody>
      </p:sp>
    </p:spTree>
    <p:extLst>
      <p:ext uri="{BB962C8B-B14F-4D97-AF65-F5344CB8AC3E}">
        <p14:creationId xmlns:p14="http://schemas.microsoft.com/office/powerpoint/2010/main" val="2380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066801"/>
            <a:ext cx="7907338" cy="4571813"/>
          </a:xfrm>
        </p:spPr>
        <p:txBody>
          <a:bodyPr/>
          <a:lstStyle/>
          <a:p>
            <a:pPr fontAlgn="base"/>
            <a:r>
              <a:rPr lang="en-US" dirty="0"/>
              <a:t>SSR2 RT reconvened in August 2018 after being paused since October 2017</a:t>
            </a:r>
          </a:p>
          <a:p>
            <a:pPr fontAlgn="base"/>
            <a:r>
              <a:rPr lang="en-US" dirty="0"/>
              <a:t>Achieved our August face-to-face meeting objectives: </a:t>
            </a:r>
          </a:p>
          <a:p>
            <a:pPr lvl="1" fontAlgn="base"/>
            <a:r>
              <a:rPr lang="en-US" dirty="0"/>
              <a:t>Welcomed 5 new members; they are now up to speed</a:t>
            </a:r>
          </a:p>
          <a:p>
            <a:pPr lvl="1" fontAlgn="base"/>
            <a:r>
              <a:rPr lang="en-US" dirty="0"/>
              <a:t>Selected leadership of Chair and 3 Vice-Chairs</a:t>
            </a:r>
          </a:p>
          <a:p>
            <a:pPr lvl="1" fontAlgn="base"/>
            <a:r>
              <a:rPr lang="en-US" dirty="0"/>
              <a:t>Reviewed completed work to date</a:t>
            </a:r>
          </a:p>
          <a:p>
            <a:pPr lvl="1" fontAlgn="base"/>
            <a:r>
              <a:rPr lang="en-US" dirty="0"/>
              <a:t>Updated scope/Terms of Reference</a:t>
            </a:r>
          </a:p>
          <a:p>
            <a:pPr fontAlgn="base"/>
            <a:r>
              <a:rPr lang="en-US" dirty="0"/>
              <a:t>Currently refreshing our </a:t>
            </a:r>
            <a:r>
              <a:rPr lang="en-US" dirty="0" err="1"/>
              <a:t>workplan</a:t>
            </a:r>
            <a:r>
              <a:rPr lang="en-US" dirty="0"/>
              <a:t> and moving forward with substantive work</a:t>
            </a:r>
          </a:p>
          <a:p>
            <a:pPr fontAlgn="base"/>
            <a:r>
              <a:rPr lang="en-US" dirty="0"/>
              <a:t>We encourage community input to our work throughout – thank you for joining us today!</a:t>
            </a:r>
          </a:p>
        </p:txBody>
      </p:sp>
    </p:spTree>
    <p:extLst>
      <p:ext uri="{BB962C8B-B14F-4D97-AF65-F5344CB8AC3E}">
        <p14:creationId xmlns:p14="http://schemas.microsoft.com/office/powerpoint/2010/main" val="12111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  <a:cs typeface="Arial"/>
              </a:rPr>
              <a:t>Our Team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101531"/>
              </p:ext>
            </p:extLst>
          </p:nvPr>
        </p:nvGraphicFramePr>
        <p:xfrm>
          <a:off x="723031" y="617866"/>
          <a:ext cx="7664824" cy="5760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0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33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/>
                          <a:cs typeface="Arial"/>
                        </a:rPr>
                        <a:t>RT</a:t>
                      </a:r>
                      <a:r>
                        <a:rPr lang="en-US" sz="150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500" dirty="0">
                          <a:latin typeface="Arial"/>
                          <a:cs typeface="Arial"/>
                        </a:rPr>
                        <a:t>Member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>
                          <a:latin typeface="Arial"/>
                          <a:cs typeface="Arial"/>
                        </a:rPr>
                        <a:t>SO / AC Affiliation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/>
                          <a:cs typeface="Arial"/>
                        </a:rPr>
                        <a:t>Region 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91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Alain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Aina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ccNSO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AF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Noorul</a:t>
                      </a:r>
                      <a:r>
                        <a:rPr lang="en-US" sz="1500" b="1" baseline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 Ameen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AP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3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Mohamad Amin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Hasbini</a:t>
                      </a:r>
                      <a:r>
                        <a:rPr lang="en-US" sz="1500" b="1" baseline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AP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Kerry-Ann Barrett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LAC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KC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Claffy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SSAC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Russ Housley (Chair)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SSAC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Žarko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Kecić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ccNSO</a:t>
                      </a:r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EUR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Boban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Krsic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ccNSO</a:t>
                      </a:r>
                      <a:endParaRPr lang="en-US" sz="1500" b="1" dirty="0">
                        <a:solidFill>
                          <a:srgbClr val="1A87C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EUR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Jabhera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Matogoro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ALAC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AF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Scott McCormick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GNSO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70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Denise Michel (Vice-Chair)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GNSO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Eric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Osterweil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(Vice-Chair)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RSSAC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Ramkrishna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Pariyar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ALAC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AP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Rao Naveed bin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Rais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GNSO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AP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Kaveh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Ranjbar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Board 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EUR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Norm Ritchie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GNSO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Laurin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Weissinger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(Vice-Chair)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ALAC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EUR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46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Scope &amp; Terms of Reference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4904" y="1066801"/>
            <a:ext cx="8142034" cy="4637808"/>
          </a:xfrm>
        </p:spPr>
        <p:txBody>
          <a:bodyPr/>
          <a:lstStyle/>
          <a:p>
            <a:pPr fontAlgn="base"/>
            <a:r>
              <a:rPr lang="en-US" dirty="0"/>
              <a:t>Adopted updated scope/Terms of Reference in September 2018:</a:t>
            </a:r>
          </a:p>
          <a:p>
            <a:pPr lvl="1" fontAlgn="base"/>
            <a:r>
              <a:rPr lang="en-US" dirty="0"/>
              <a:t>Shared with the community and Board</a:t>
            </a:r>
          </a:p>
          <a:p>
            <a:pPr lvl="1" fontAlgn="base"/>
            <a:r>
              <a:rPr lang="en-US" dirty="0"/>
              <a:t>Posted to our wiki here: </a:t>
            </a:r>
            <a:r>
              <a:rPr lang="en-US" dirty="0">
                <a:hlinkClick r:id="rId2"/>
              </a:rPr>
              <a:t>https://community.icann.org/x/UwPwAw</a:t>
            </a:r>
            <a:r>
              <a:rPr lang="en-US" dirty="0"/>
              <a:t> </a:t>
            </a:r>
          </a:p>
          <a:p>
            <a:pPr fontAlgn="base"/>
            <a:r>
              <a:rPr lang="en-US" dirty="0"/>
              <a:t>Describes focus of our work, guided by ICANN’s mission and requirements of its Bylaws, Article 4, Section 4.6 (c)</a:t>
            </a:r>
          </a:p>
          <a:p>
            <a:pPr fontAlgn="base"/>
            <a:r>
              <a:rPr lang="en-US" dirty="0"/>
              <a:t>Includes:</a:t>
            </a:r>
          </a:p>
          <a:p>
            <a:pPr lvl="1" fontAlgn="base"/>
            <a:r>
              <a:rPr lang="en-US" dirty="0"/>
              <a:t>Timeline of the review milestones</a:t>
            </a:r>
          </a:p>
          <a:p>
            <a:pPr lvl="1" fontAlgn="base"/>
            <a:r>
              <a:rPr lang="en-US" dirty="0"/>
              <a:t>Leadership &amp; membership responsibilities </a:t>
            </a:r>
          </a:p>
          <a:p>
            <a:pPr lvl="1" fontAlgn="base"/>
            <a:r>
              <a:rPr lang="en-US" dirty="0"/>
              <a:t>How we make decisions and conduct our work</a:t>
            </a:r>
          </a:p>
          <a:p>
            <a:pPr lvl="1" fontAlgn="base"/>
            <a:r>
              <a:rPr lang="en-US" dirty="0">
                <a:highlight>
                  <a:srgbClr val="FFFF00"/>
                </a:highlight>
              </a:rPr>
              <a:t>Outreach</a:t>
            </a:r>
          </a:p>
          <a:p>
            <a:pPr lvl="1" fontAlgn="base"/>
            <a:r>
              <a:rPr lang="en-US" dirty="0">
                <a:highlight>
                  <a:srgbClr val="FFFF00"/>
                </a:highlight>
              </a:rPr>
              <a:t>Activities within ICANN’s scope &amp; remit to be addressed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4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</a:t>
            </a:r>
          </a:p>
        </p:txBody>
      </p:sp>
      <p:sp>
        <p:nvSpPr>
          <p:cNvPr id="50" name="Chevron 49"/>
          <p:cNvSpPr/>
          <p:nvPr/>
        </p:nvSpPr>
        <p:spPr>
          <a:xfrm>
            <a:off x="364731" y="2307984"/>
            <a:ext cx="1268168" cy="661499"/>
          </a:xfrm>
          <a:prstGeom prst="chevron">
            <a:avLst>
              <a:gd name="adj" fmla="val 27026"/>
            </a:avLst>
          </a:prstGeom>
          <a:solidFill>
            <a:srgbClr val="1A8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 eaLnBrk="1" fontAlgn="auto" hangingPunct="1">
              <a:lnSpc>
                <a:spcPts val="2380"/>
              </a:lnSpc>
              <a:spcBef>
                <a:spcPts val="0"/>
              </a:spcBef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1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51" name="Chevron 50"/>
          <p:cNvSpPr/>
          <p:nvPr/>
        </p:nvSpPr>
        <p:spPr>
          <a:xfrm>
            <a:off x="364731" y="3263034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US" sz="2300" dirty="0">
                <a:solidFill>
                  <a:prstClr val="white"/>
                </a:solidFill>
                <a:cs typeface="Arial"/>
              </a:rPr>
              <a:t>2</a:t>
            </a:r>
          </a:p>
        </p:txBody>
      </p:sp>
      <p:sp>
        <p:nvSpPr>
          <p:cNvPr id="52" name="Chevron 51"/>
          <p:cNvSpPr/>
          <p:nvPr/>
        </p:nvSpPr>
        <p:spPr>
          <a:xfrm>
            <a:off x="310467" y="4258425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3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340617" y="5213475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4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79634" y="2323268"/>
            <a:ext cx="6452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ICANN's implementation of 28 SSR1 recommendations from 2012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9634" y="3396594"/>
            <a:ext cx="6508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ICANN’s key security, stability, and resiliency activities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26624" y="4234008"/>
            <a:ext cx="6774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Activities that impact the SSR of the Domain Name System (that ICANN contributes to/facilitates).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26624" y="5192962"/>
            <a:ext cx="6561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Challenges to the secure and resilient operation of the unique identifiers system</a:t>
            </a:r>
          </a:p>
        </p:txBody>
      </p:sp>
      <p:sp>
        <p:nvSpPr>
          <p:cNvPr id="3" name="Rectangle 2"/>
          <p:cNvSpPr/>
          <p:nvPr/>
        </p:nvSpPr>
        <p:spPr>
          <a:xfrm>
            <a:off x="340617" y="873614"/>
            <a:ext cx="85001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We are addressing relevant mandates of ICANN’s Bylaws as they relate to the following key areas. All considerations will be investigated and analyzed with a clear intent to produce </a:t>
            </a:r>
            <a:r>
              <a:rPr lang="en-US" dirty="0">
                <a:highlight>
                  <a:srgbClr val="FFFF00"/>
                </a:highlight>
              </a:rPr>
              <a:t>specific, measurable, attainable, relevant, and time-based (SMART) </a:t>
            </a:r>
            <a:r>
              <a:rPr lang="en-US" dirty="0"/>
              <a:t>recommendations that fall within ICANN’s purview: </a:t>
            </a:r>
          </a:p>
        </p:txBody>
      </p:sp>
    </p:spTree>
    <p:extLst>
      <p:ext uri="{BB962C8B-B14F-4D97-AF65-F5344CB8AC3E}">
        <p14:creationId xmlns:p14="http://schemas.microsoft.com/office/powerpoint/2010/main" val="31221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Stream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0164" y="1943101"/>
            <a:ext cx="8273668" cy="4771278"/>
          </a:xfrm>
        </p:spPr>
        <p:txBody>
          <a:bodyPr/>
          <a:lstStyle/>
          <a:p>
            <a:pPr fontAlgn="base"/>
            <a:r>
              <a:rPr lang="en-US" sz="1800" dirty="0"/>
              <a:t>Mandate from ICANN Bylaws Section 4.6 </a:t>
            </a:r>
            <a:r>
              <a:rPr lang="it-IT" sz="1800" dirty="0"/>
              <a:t>(c)(iv)  </a:t>
            </a:r>
            <a:r>
              <a:rPr lang="en-US" sz="1800" dirty="0"/>
              <a:t>“</a:t>
            </a:r>
            <a:r>
              <a:rPr lang="is-IS" sz="1800" dirty="0"/>
              <a:t>…</a:t>
            </a:r>
            <a:r>
              <a:rPr lang="en-US" sz="1800" i="1" dirty="0"/>
              <a:t>Assess the extent to which prior SSR Review recommendations have been implemented and the extent to which implementation of such recommendations has resulted in the intended effect.”</a:t>
            </a:r>
          </a:p>
          <a:p>
            <a:pPr fontAlgn="base"/>
            <a:r>
              <a:rPr lang="en-US" sz="1800" dirty="0">
                <a:highlight>
                  <a:srgbClr val="FFFF00"/>
                </a:highlight>
              </a:rPr>
              <a:t>Where we are:</a:t>
            </a:r>
          </a:p>
          <a:p>
            <a:pPr lvl="1" fontAlgn="base"/>
            <a:r>
              <a:rPr lang="en-US" sz="1800" dirty="0">
                <a:highlight>
                  <a:srgbClr val="FFFF00"/>
                </a:highlight>
              </a:rPr>
              <a:t>Conducted research and information gathering; completing Team’s assessment for each of 28 recommendations:</a:t>
            </a:r>
          </a:p>
          <a:p>
            <a:pPr lvl="2" fontAlgn="base"/>
            <a:r>
              <a:rPr lang="en-US" dirty="0">
                <a:highlight>
                  <a:srgbClr val="FFFF00"/>
                </a:highlight>
              </a:rPr>
              <a:t>What was done to implement the recommendation?  Was the recommendation fully implemented? </a:t>
            </a:r>
          </a:p>
          <a:p>
            <a:pPr lvl="2" fontAlgn="base"/>
            <a:r>
              <a:rPr lang="en-US" dirty="0">
                <a:highlight>
                  <a:srgbClr val="FFFF00"/>
                </a:highlight>
              </a:rPr>
              <a:t>Did the implementation have the intended effect? How was the assessment conducted?</a:t>
            </a:r>
          </a:p>
          <a:p>
            <a:pPr lvl="2" fontAlgn="base"/>
            <a:r>
              <a:rPr lang="en-US" dirty="0">
                <a:highlight>
                  <a:srgbClr val="FFFF00"/>
                </a:highlight>
              </a:rPr>
              <a:t>Is the recommendation still relevant today?  If so, what further work needed?  If not, why not?</a:t>
            </a:r>
          </a:p>
          <a:p>
            <a:pPr lvl="2" fontAlgn="base"/>
            <a:endParaRPr lang="en-US" dirty="0"/>
          </a:p>
          <a:p>
            <a:pPr lvl="2" fontAlgn="base"/>
            <a:endParaRPr lang="en-US" dirty="0"/>
          </a:p>
          <a:p>
            <a:pPr lvl="1" fontAlgn="base"/>
            <a:endParaRPr lang="en-US" sz="1800" dirty="0"/>
          </a:p>
          <a:p>
            <a:pPr lvl="1" fontAlgn="base"/>
            <a:endParaRPr lang="en-US" sz="1800" dirty="0"/>
          </a:p>
        </p:txBody>
      </p:sp>
      <p:sp>
        <p:nvSpPr>
          <p:cNvPr id="4" name="Chevron 3"/>
          <p:cNvSpPr/>
          <p:nvPr/>
        </p:nvSpPr>
        <p:spPr>
          <a:xfrm>
            <a:off x="374904" y="973612"/>
            <a:ext cx="1268168" cy="661499"/>
          </a:xfrm>
          <a:prstGeom prst="chevron">
            <a:avLst>
              <a:gd name="adj" fmla="val 27026"/>
            </a:avLst>
          </a:prstGeom>
          <a:solidFill>
            <a:srgbClr val="1A8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 eaLnBrk="1" fontAlgn="auto" hangingPunct="1">
              <a:lnSpc>
                <a:spcPts val="2380"/>
              </a:lnSpc>
              <a:spcBef>
                <a:spcPts val="0"/>
              </a:spcBef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1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9807" y="988896"/>
            <a:ext cx="6452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SSR1 Review </a:t>
            </a:r>
            <a:r>
              <a:rPr lang="en-US" dirty="0">
                <a:highlight>
                  <a:srgbClr val="FFFF00"/>
                </a:highlight>
              </a:rPr>
              <a:t>– </a:t>
            </a:r>
            <a:r>
              <a:rPr lang="en-US" dirty="0"/>
              <a:t>ICANN's implementation of 28 SSR1 recommendations from 2012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39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Stream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36494" y="1911927"/>
            <a:ext cx="7907338" cy="4802451"/>
          </a:xfrm>
        </p:spPr>
        <p:txBody>
          <a:bodyPr/>
          <a:lstStyle/>
          <a:p>
            <a:pPr fontAlgn="base"/>
            <a:r>
              <a:rPr lang="en-US" sz="1800" dirty="0"/>
              <a:t>Mandate: Review the completeness and effectiveness of ICANNs internal security processes and the effectiveness of the ICANN security framework. Where we are:</a:t>
            </a:r>
          </a:p>
          <a:p>
            <a:pPr lvl="1" fontAlgn="base"/>
            <a:r>
              <a:rPr lang="en-US" dirty="0">
                <a:highlight>
                  <a:srgbClr val="FFFF00"/>
                </a:highlight>
              </a:rPr>
              <a:t>Reviewed, submitted questions &amp; info requests and discussed early observations about:</a:t>
            </a:r>
          </a:p>
          <a:p>
            <a:pPr lvl="2" fontAlgn="base"/>
            <a:r>
              <a:rPr lang="en-US" dirty="0">
                <a:highlight>
                  <a:srgbClr val="FFFF00"/>
                </a:highlight>
              </a:rPr>
              <a:t>ICANN’s Security Framework and emerging threats</a:t>
            </a:r>
          </a:p>
          <a:p>
            <a:pPr lvl="2" fontAlgn="base"/>
            <a:r>
              <a:rPr lang="en-US" dirty="0">
                <a:highlight>
                  <a:srgbClr val="FFFF00"/>
                </a:highlight>
              </a:rPr>
              <a:t>ICANN’s Risk Management Framework</a:t>
            </a:r>
          </a:p>
          <a:p>
            <a:pPr lvl="2" fontAlgn="base"/>
            <a:r>
              <a:rPr lang="en-US" dirty="0">
                <a:highlight>
                  <a:srgbClr val="FFFF00"/>
                </a:highlight>
              </a:rPr>
              <a:t>ICANN’s Business Continuity strategies, objectives, plans</a:t>
            </a:r>
          </a:p>
          <a:p>
            <a:pPr lvl="2" fontAlgn="base"/>
            <a:r>
              <a:rPr lang="en-US" dirty="0">
                <a:highlight>
                  <a:srgbClr val="FFFF00"/>
                </a:highlight>
              </a:rPr>
              <a:t>ICANN’s operational planning &amp; controls, recovery strategy</a:t>
            </a:r>
          </a:p>
          <a:p>
            <a:pPr lvl="2" fontAlgn="base"/>
            <a:r>
              <a:rPr lang="en-US" dirty="0">
                <a:highlight>
                  <a:srgbClr val="FFFF00"/>
                </a:highlight>
              </a:rPr>
              <a:t>ICANN’s Incident Response Structure</a:t>
            </a:r>
          </a:p>
          <a:p>
            <a:pPr lvl="2" fontAlgn="base"/>
            <a:r>
              <a:rPr lang="en-US" dirty="0">
                <a:highlight>
                  <a:srgbClr val="FFFF00"/>
                </a:highlight>
              </a:rPr>
              <a:t>ICANN’s root server operations</a:t>
            </a:r>
          </a:p>
          <a:p>
            <a:pPr lvl="2" fontAlgn="base"/>
            <a:r>
              <a:rPr lang="en-US" dirty="0">
                <a:highlight>
                  <a:srgbClr val="FFFF00"/>
                </a:highlight>
              </a:rPr>
              <a:t>ICANN’s Global Domains Division activities that relate to SSR objectives</a:t>
            </a:r>
          </a:p>
          <a:p>
            <a:pPr fontAlgn="base"/>
            <a:endParaRPr lang="en-US" sz="1800" dirty="0"/>
          </a:p>
          <a:p>
            <a:pPr fontAlgn="base"/>
            <a:endParaRPr lang="en-US" sz="1800" dirty="0"/>
          </a:p>
          <a:p>
            <a:pPr fontAlgn="base"/>
            <a:endParaRPr lang="en-US" sz="1800" dirty="0"/>
          </a:p>
        </p:txBody>
      </p:sp>
      <p:sp>
        <p:nvSpPr>
          <p:cNvPr id="7" name="Chevron 6"/>
          <p:cNvSpPr/>
          <p:nvPr/>
        </p:nvSpPr>
        <p:spPr>
          <a:xfrm>
            <a:off x="364731" y="988954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US" sz="2300" dirty="0">
                <a:solidFill>
                  <a:prstClr val="white"/>
                </a:solidFill>
                <a:cs typeface="Arial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879634" y="1122514"/>
            <a:ext cx="6508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ICANN SSR </a:t>
            </a:r>
            <a:r>
              <a:rPr lang="en-US" dirty="0"/>
              <a:t>– ICANN’s key security, stability, and resiliency activities</a:t>
            </a:r>
          </a:p>
        </p:txBody>
      </p:sp>
    </p:spTree>
    <p:extLst>
      <p:ext uri="{BB962C8B-B14F-4D97-AF65-F5344CB8AC3E}">
        <p14:creationId xmlns:p14="http://schemas.microsoft.com/office/powerpoint/2010/main" val="288899220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20170607</Template>
  <TotalTime>519</TotalTime>
  <Words>999</Words>
  <Application>Microsoft Macintosh PowerPoint</Application>
  <PresentationFormat>On-screen Show (4:3)</PresentationFormat>
  <Paragraphs>182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Segoe UI</vt:lpstr>
      <vt:lpstr>Source Sans Pro</vt:lpstr>
      <vt:lpstr>Wingdings</vt:lpstr>
      <vt:lpstr>ICANNPPT_Arial_4x3_June 2017_potx</vt:lpstr>
      <vt:lpstr>PowerPoint Presentation</vt:lpstr>
      <vt:lpstr>Second Security, Stability, and Resiliency of the Domain Name System (SSR2) Review Team</vt:lpstr>
      <vt:lpstr>Agenda </vt:lpstr>
      <vt:lpstr>Where We Are Today</vt:lpstr>
      <vt:lpstr>Our Team </vt:lpstr>
      <vt:lpstr>Our Scope &amp; Terms of Reference </vt:lpstr>
      <vt:lpstr>Our Work</vt:lpstr>
      <vt:lpstr>Work Stream 1</vt:lpstr>
      <vt:lpstr>Work Stream 2</vt:lpstr>
      <vt:lpstr>Work Stream 3</vt:lpstr>
      <vt:lpstr>Work Stream 4</vt:lpstr>
      <vt:lpstr>Our Outreach Plan</vt:lpstr>
      <vt:lpstr>Our Current Timeline </vt:lpstr>
      <vt:lpstr>How Can You Get Involved?</vt:lpstr>
      <vt:lpstr>Thank You &amp; Questions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Jennifer Bryce</dc:creator>
  <cp:lastModifiedBy>Denise Michel</cp:lastModifiedBy>
  <cp:revision>37</cp:revision>
  <cp:lastPrinted>2017-10-28T04:30:47Z</cp:lastPrinted>
  <dcterms:created xsi:type="dcterms:W3CDTF">2017-06-19T14:23:09Z</dcterms:created>
  <dcterms:modified xsi:type="dcterms:W3CDTF">2018-10-21T06:25:13Z</dcterms:modified>
</cp:coreProperties>
</file>