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5" r:id="rId1"/>
  </p:sldMasterIdLst>
  <p:notesMasterIdLst>
    <p:notesMasterId r:id="rId33"/>
  </p:notesMasterIdLst>
  <p:handoutMasterIdLst>
    <p:handoutMasterId r:id="rId34"/>
  </p:handoutMasterIdLst>
  <p:sldIdLst>
    <p:sldId id="259" r:id="rId2"/>
    <p:sldId id="303" r:id="rId3"/>
    <p:sldId id="275" r:id="rId4"/>
    <p:sldId id="291" r:id="rId5"/>
    <p:sldId id="333" r:id="rId6"/>
    <p:sldId id="285" r:id="rId7"/>
    <p:sldId id="292" r:id="rId8"/>
    <p:sldId id="309" r:id="rId9"/>
    <p:sldId id="325" r:id="rId10"/>
    <p:sldId id="304" r:id="rId11"/>
    <p:sldId id="326" r:id="rId12"/>
    <p:sldId id="307" r:id="rId13"/>
    <p:sldId id="321" r:id="rId14"/>
    <p:sldId id="310" r:id="rId15"/>
    <p:sldId id="320" r:id="rId16"/>
    <p:sldId id="313" r:id="rId17"/>
    <p:sldId id="322" r:id="rId18"/>
    <p:sldId id="324" r:id="rId19"/>
    <p:sldId id="337" r:id="rId20"/>
    <p:sldId id="341" r:id="rId21"/>
    <p:sldId id="276" r:id="rId22"/>
    <p:sldId id="279" r:id="rId23"/>
    <p:sldId id="328" r:id="rId24"/>
    <p:sldId id="329" r:id="rId25"/>
    <p:sldId id="344" r:id="rId26"/>
    <p:sldId id="332" r:id="rId27"/>
    <p:sldId id="335" r:id="rId28"/>
    <p:sldId id="338" r:id="rId29"/>
    <p:sldId id="340" r:id="rId30"/>
    <p:sldId id="343" r:id="rId31"/>
    <p:sldId id="342" r:id="rId32"/>
  </p:sldIdLst>
  <p:sldSz cx="9144000" cy="6858000" type="screen4x3"/>
  <p:notesSz cx="6858000" cy="9144000"/>
  <p:defaultTextStyle>
    <a:defPPr>
      <a:defRPr lang="en-US"/>
    </a:defPPr>
    <a:lvl1pPr algn="ctr" rtl="0" fontAlgn="base">
      <a:spcBef>
        <a:spcPct val="0"/>
      </a:spcBef>
      <a:spcAft>
        <a:spcPct val="0"/>
      </a:spcAft>
      <a:defRPr sz="2400" kern="1200">
        <a:solidFill>
          <a:srgbClr val="000000"/>
        </a:solidFill>
        <a:latin typeface="Gill Sans" charset="0"/>
        <a:ea typeface="ヒラギノ角ゴ ProN W3" charset="0"/>
        <a:cs typeface="ヒラギノ角ゴ ProN W3" charset="0"/>
        <a:sym typeface="Gill Sans" charset="0"/>
      </a:defRPr>
    </a:lvl1pPr>
    <a:lvl2pPr marL="192024" algn="ctr" rtl="0" fontAlgn="base">
      <a:spcBef>
        <a:spcPct val="0"/>
      </a:spcBef>
      <a:spcAft>
        <a:spcPct val="0"/>
      </a:spcAft>
      <a:defRPr sz="2400" kern="1200">
        <a:solidFill>
          <a:srgbClr val="000000"/>
        </a:solidFill>
        <a:latin typeface="Gill Sans" charset="0"/>
        <a:ea typeface="ヒラギノ角ゴ ProN W3" charset="0"/>
        <a:cs typeface="ヒラギノ角ゴ ProN W3" charset="0"/>
        <a:sym typeface="Gill Sans" charset="0"/>
      </a:defRPr>
    </a:lvl2pPr>
    <a:lvl3pPr marL="384048" algn="ctr" rtl="0" fontAlgn="base">
      <a:spcBef>
        <a:spcPct val="0"/>
      </a:spcBef>
      <a:spcAft>
        <a:spcPct val="0"/>
      </a:spcAft>
      <a:defRPr sz="2400" kern="1200">
        <a:solidFill>
          <a:srgbClr val="000000"/>
        </a:solidFill>
        <a:latin typeface="Gill Sans" charset="0"/>
        <a:ea typeface="ヒラギノ角ゴ ProN W3" charset="0"/>
        <a:cs typeface="ヒラギノ角ゴ ProN W3" charset="0"/>
        <a:sym typeface="Gill Sans" charset="0"/>
      </a:defRPr>
    </a:lvl3pPr>
    <a:lvl4pPr marL="576072" algn="ctr" rtl="0" fontAlgn="base">
      <a:spcBef>
        <a:spcPct val="0"/>
      </a:spcBef>
      <a:spcAft>
        <a:spcPct val="0"/>
      </a:spcAft>
      <a:defRPr sz="2400" kern="1200">
        <a:solidFill>
          <a:srgbClr val="000000"/>
        </a:solidFill>
        <a:latin typeface="Gill Sans" charset="0"/>
        <a:ea typeface="ヒラギノ角ゴ ProN W3" charset="0"/>
        <a:cs typeface="ヒラギノ角ゴ ProN W3" charset="0"/>
        <a:sym typeface="Gill Sans" charset="0"/>
      </a:defRPr>
    </a:lvl4pPr>
    <a:lvl5pPr marL="768096" algn="ctr" rtl="0" fontAlgn="base">
      <a:spcBef>
        <a:spcPct val="0"/>
      </a:spcBef>
      <a:spcAft>
        <a:spcPct val="0"/>
      </a:spcAft>
      <a:defRPr sz="2400" kern="1200">
        <a:solidFill>
          <a:srgbClr val="000000"/>
        </a:solidFill>
        <a:latin typeface="Gill Sans" charset="0"/>
        <a:ea typeface="ヒラギノ角ゴ ProN W3" charset="0"/>
        <a:cs typeface="ヒラギノ角ゴ ProN W3" charset="0"/>
        <a:sym typeface="Gill Sans" charset="0"/>
      </a:defRPr>
    </a:lvl5pPr>
    <a:lvl6pPr marL="960120" algn="l" defTabSz="192024" rtl="0" eaLnBrk="1" latinLnBrk="0" hangingPunct="1">
      <a:defRPr sz="2400" kern="1200">
        <a:solidFill>
          <a:srgbClr val="000000"/>
        </a:solidFill>
        <a:latin typeface="Gill Sans" charset="0"/>
        <a:ea typeface="ヒラギノ角ゴ ProN W3" charset="0"/>
        <a:cs typeface="ヒラギノ角ゴ ProN W3" charset="0"/>
        <a:sym typeface="Gill Sans" charset="0"/>
      </a:defRPr>
    </a:lvl6pPr>
    <a:lvl7pPr marL="1152144" algn="l" defTabSz="192024" rtl="0" eaLnBrk="1" latinLnBrk="0" hangingPunct="1">
      <a:defRPr sz="2400" kern="1200">
        <a:solidFill>
          <a:srgbClr val="000000"/>
        </a:solidFill>
        <a:latin typeface="Gill Sans" charset="0"/>
        <a:ea typeface="ヒラギノ角ゴ ProN W3" charset="0"/>
        <a:cs typeface="ヒラギノ角ゴ ProN W3" charset="0"/>
        <a:sym typeface="Gill Sans" charset="0"/>
      </a:defRPr>
    </a:lvl7pPr>
    <a:lvl8pPr marL="1344168" algn="l" defTabSz="192024" rtl="0" eaLnBrk="1" latinLnBrk="0" hangingPunct="1">
      <a:defRPr sz="2400" kern="1200">
        <a:solidFill>
          <a:srgbClr val="000000"/>
        </a:solidFill>
        <a:latin typeface="Gill Sans" charset="0"/>
        <a:ea typeface="ヒラギノ角ゴ ProN W3" charset="0"/>
        <a:cs typeface="ヒラギノ角ゴ ProN W3" charset="0"/>
        <a:sym typeface="Gill Sans" charset="0"/>
      </a:defRPr>
    </a:lvl8pPr>
    <a:lvl9pPr marL="1536192" algn="l" defTabSz="192024" rtl="0" eaLnBrk="1" latinLnBrk="0" hangingPunct="1">
      <a:defRPr sz="24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4176">
          <p15:clr>
            <a:srgbClr val="A4A3A4"/>
          </p15:clr>
        </p15:guide>
        <p15:guide id="2" pos="5567">
          <p15:clr>
            <a:srgbClr val="A4A3A4"/>
          </p15:clr>
        </p15:guide>
        <p15:guide id="3" orient="horz" pos="3848">
          <p15:clr>
            <a:srgbClr val="A4A3A4"/>
          </p15:clr>
        </p15:guide>
        <p15:guide id="4" orient="horz">
          <p15:clr>
            <a:srgbClr val="A4A3A4"/>
          </p15:clr>
        </p15:guide>
        <p15:guide id="5" pos="5620">
          <p15:clr>
            <a:srgbClr val="A4A3A4"/>
          </p15:clr>
        </p15:guide>
        <p15:guide id="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4D"/>
    <a:srgbClr val="1A8AC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28" autoAdjust="0"/>
    <p:restoredTop sz="99808" autoAdjust="0"/>
  </p:normalViewPr>
  <p:slideViewPr>
    <p:cSldViewPr snapToGrid="0">
      <p:cViewPr varScale="1">
        <p:scale>
          <a:sx n="70" d="100"/>
          <a:sy n="70" d="100"/>
        </p:scale>
        <p:origin x="1028" y="100"/>
      </p:cViewPr>
      <p:guideLst>
        <p:guide orient="horz" pos="4176"/>
        <p:guide pos="5567"/>
        <p:guide orient="horz" pos="3848"/>
        <p:guide orient="horz"/>
        <p:guide pos="5620"/>
        <p:guide/>
      </p:guideLst>
    </p:cSldViewPr>
  </p:slideViewPr>
  <p:notesTextViewPr>
    <p:cViewPr>
      <p:scale>
        <a:sx n="100" d="100"/>
        <a:sy n="100" d="100"/>
      </p:scale>
      <p:origin x="0" y="0"/>
    </p:cViewPr>
  </p:notesTextViewPr>
  <p:sorterViewPr>
    <p:cViewPr>
      <p:scale>
        <a:sx n="85" d="100"/>
        <a:sy n="85" d="100"/>
      </p:scale>
      <p:origin x="0" y="11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F7920CF-E91C-AC4C-8E88-67F482D54E2F}" type="datetimeFigureOut">
              <a:rPr lang="en-US" smtClean="0"/>
              <a:t>1/30/2015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213A56E-5351-E245-9508-9E127D4C23DD}" type="slidenum">
              <a:rPr lang="en-US" smtClean="0"/>
              <a:t>‹#›</a:t>
            </a:fld>
            <a:endParaRPr lang="en-US"/>
          </a:p>
        </p:txBody>
      </p:sp>
    </p:spTree>
    <p:extLst>
      <p:ext uri="{BB962C8B-B14F-4D97-AF65-F5344CB8AC3E}">
        <p14:creationId xmlns:p14="http://schemas.microsoft.com/office/powerpoint/2010/main" val="1420743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20B307-A563-5747-8D2F-835A674013BE}" type="datetimeFigureOut">
              <a:rPr lang="en-US" smtClean="0"/>
              <a:t>1/30/2015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FF01E3-0CD3-0D4E-A13C-45CAFBFDEC86}" type="slidenum">
              <a:rPr lang="en-US" smtClean="0"/>
              <a:t>‹#›</a:t>
            </a:fld>
            <a:endParaRPr lang="en-US"/>
          </a:p>
        </p:txBody>
      </p:sp>
    </p:spTree>
    <p:extLst>
      <p:ext uri="{BB962C8B-B14F-4D97-AF65-F5344CB8AC3E}">
        <p14:creationId xmlns:p14="http://schemas.microsoft.com/office/powerpoint/2010/main" val="17966413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FF01E3-0CD3-0D4E-A13C-45CAFBFDEC86}" type="slidenum">
              <a:rPr lang="en-US" smtClean="0"/>
              <a:t>1</a:t>
            </a:fld>
            <a:endParaRPr lang="en-US"/>
          </a:p>
        </p:txBody>
      </p:sp>
    </p:spTree>
    <p:extLst>
      <p:ext uri="{BB962C8B-B14F-4D97-AF65-F5344CB8AC3E}">
        <p14:creationId xmlns:p14="http://schemas.microsoft.com/office/powerpoint/2010/main" val="3188430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Internet’s technical ‘rules’ are a patchwork quilt; they</a:t>
            </a:r>
            <a:r>
              <a:rPr lang="en-US" baseline="0" dirty="0" smtClean="0"/>
              <a:t> have been developed differently and implemented inconsistently. The result is a fragmented, disparate experience for Internet users.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It’s important that the general public perceives new TLDs as reliable, competitive contenders in the Domain Name System.</a:t>
            </a:r>
            <a:r>
              <a:rPr lang="en-US" sz="1200" b="0" i="0" u="none" strike="noStrike" kern="1200" baseline="0" dirty="0" smtClean="0">
                <a:solidFill>
                  <a:schemeClr val="tx1"/>
                </a:solidFill>
                <a:latin typeface="+mn-lt"/>
                <a:ea typeface="+mn-ea"/>
                <a:cs typeface="+mn-cs"/>
              </a:rPr>
              <a:t> Registration of names must work, protocols must work, and services and applications impacting the user must work. </a:t>
            </a:r>
            <a:r>
              <a:rPr lang="en-US" baseline="0" dirty="0" smtClean="0"/>
              <a:t>Technical failures or shortcomings threaten to breed negative sentiment for new TLDs.</a:t>
            </a:r>
          </a:p>
          <a:p>
            <a:pPr marL="628650" lvl="1" indent="-171450">
              <a:buFont typeface="Arial"/>
              <a:buChar char="•"/>
            </a:pPr>
            <a:r>
              <a:rPr lang="en-US" b="1" baseline="0" dirty="0" smtClean="0"/>
              <a:t>Example: </a:t>
            </a:r>
            <a:r>
              <a:rPr lang="en-US" baseline="0" dirty="0" smtClean="0"/>
              <a:t>Donuts receiving complaints that they can’t use new </a:t>
            </a:r>
            <a:r>
              <a:rPr lang="en-US" baseline="0" dirty="0" err="1" smtClean="0"/>
              <a:t>gTLD</a:t>
            </a:r>
            <a:r>
              <a:rPr lang="en-US" baseline="0" dirty="0" smtClean="0"/>
              <a:t> email addresses in critical business and personal sites like banks and e-commerce sites.</a:t>
            </a:r>
          </a:p>
        </p:txBody>
      </p:sp>
      <p:sp>
        <p:nvSpPr>
          <p:cNvPr id="4" name="Slide Number Placeholder 3"/>
          <p:cNvSpPr>
            <a:spLocks noGrp="1"/>
          </p:cNvSpPr>
          <p:nvPr>
            <p:ph type="sldNum" sz="quarter" idx="10"/>
          </p:nvPr>
        </p:nvSpPr>
        <p:spPr/>
        <p:txBody>
          <a:bodyPr/>
          <a:lstStyle/>
          <a:p>
            <a:fld id="{22FF01E3-0CD3-0D4E-A13C-45CAFBFDEC86}" type="slidenum">
              <a:rPr lang="en-US" smtClean="0"/>
              <a:t>3</a:t>
            </a:fld>
            <a:endParaRPr lang="en-US"/>
          </a:p>
        </p:txBody>
      </p:sp>
    </p:spTree>
    <p:extLst>
      <p:ext uri="{BB962C8B-B14F-4D97-AF65-F5344CB8AC3E}">
        <p14:creationId xmlns:p14="http://schemas.microsoft.com/office/powerpoint/2010/main" val="881502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Universal Acceptance is like a quilters pattern. It creates a reliable set of expectations for the Internet User based on 3 simple principles: TLDs, Internationalized Domain Names and internationalized email should be supported in all applications and services.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Many stakeholders in the Internet community have a vested interest in ensuring that all delegated TLDs, regardless of length, language or lifespan, are recognized and treated equally. ICANN is unique in that it has extensive, successful experience in administering the </a:t>
            </a:r>
            <a:r>
              <a:rPr lang="en-US" baseline="0" dirty="0" err="1" smtClean="0"/>
              <a:t>multistakeholder</a:t>
            </a:r>
            <a:r>
              <a:rPr lang="en-US" baseline="0" dirty="0" smtClean="0"/>
              <a:t> model. This experience will be required to draw all stakeholders together around a common purpose.</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2FF01E3-0CD3-0D4E-A13C-45CAFBFDEC86}" type="slidenum">
              <a:rPr lang="en-US" smtClean="0"/>
              <a:t>4</a:t>
            </a:fld>
            <a:endParaRPr lang="en-US"/>
          </a:p>
        </p:txBody>
      </p:sp>
    </p:spTree>
    <p:extLst>
      <p:ext uri="{BB962C8B-B14F-4D97-AF65-F5344CB8AC3E}">
        <p14:creationId xmlns:p14="http://schemas.microsoft.com/office/powerpoint/2010/main" val="881502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Technical Services team has created a roadmap for how ICANN should approach the Universal Acceptance Initiative. The objectives for our communications efforts were established in this plan.</a:t>
            </a:r>
          </a:p>
          <a:p>
            <a:endParaRPr lang="en-US" sz="1200" b="0" i="0" u="none" strike="noStrike" kern="1200" baseline="0" dirty="0" smtClean="0">
              <a:solidFill>
                <a:schemeClr val="tx1"/>
              </a:solidFill>
              <a:latin typeface="+mn-lt"/>
              <a:ea typeface="+mn-ea"/>
              <a:cs typeface="+mn-cs"/>
            </a:endParaRPr>
          </a:p>
          <a:p>
            <a:pPr marL="228600" indent="-228600">
              <a:buAutoNum type="arabicParenR"/>
            </a:pPr>
            <a:r>
              <a:rPr lang="en-US" sz="1200" b="0" i="0" u="none" strike="noStrike" kern="1200" baseline="0" dirty="0" smtClean="0">
                <a:solidFill>
                  <a:schemeClr val="tx1"/>
                </a:solidFill>
                <a:latin typeface="+mn-lt"/>
                <a:ea typeface="+mn-ea"/>
                <a:cs typeface="+mn-cs"/>
              </a:rPr>
              <a:t>ICANN’s goal is to create a sense of urgency. We need to:</a:t>
            </a:r>
          </a:p>
          <a:p>
            <a:pPr marL="800100" lvl="1" indent="-342900">
              <a:buFont typeface="Arial"/>
              <a:buChar char="•"/>
            </a:pPr>
            <a:r>
              <a:rPr lang="en-US" sz="2400" dirty="0" smtClean="0"/>
              <a:t>Educate stakeholders about Universal</a:t>
            </a:r>
            <a:r>
              <a:rPr lang="en-US" sz="2400" baseline="0" dirty="0" smtClean="0"/>
              <a:t> </a:t>
            </a:r>
            <a:r>
              <a:rPr lang="en-US" sz="2400" dirty="0" smtClean="0"/>
              <a:t>Acceptance and why it matters</a:t>
            </a:r>
          </a:p>
          <a:p>
            <a:pPr marL="800100" lvl="1" indent="-342900">
              <a:buFont typeface="Arial"/>
              <a:buChar char="•"/>
            </a:pPr>
            <a:r>
              <a:rPr lang="en-US" sz="2400" dirty="0" smtClean="0"/>
              <a:t>Motivate stakeholders to take action</a:t>
            </a:r>
          </a:p>
          <a:p>
            <a:pPr marL="228600" indent="-228600">
              <a:buAutoNum type="arabicParenR"/>
            </a:pPr>
            <a:r>
              <a:rPr lang="en-US" sz="1200" b="0" i="0" u="none" strike="noStrike" kern="1200" baseline="0" dirty="0" smtClean="0">
                <a:solidFill>
                  <a:schemeClr val="tx1"/>
                </a:solidFill>
                <a:latin typeface="+mn-lt"/>
                <a:ea typeface="+mn-ea"/>
                <a:cs typeface="+mn-cs"/>
              </a:rPr>
              <a:t>ICANN’s role is one of active coordination and facilitation. We need to:</a:t>
            </a:r>
          </a:p>
          <a:p>
            <a:pPr marL="800100" lvl="1" indent="-342900">
              <a:buFont typeface="Arial"/>
              <a:buChar char="•"/>
            </a:pPr>
            <a:r>
              <a:rPr lang="en-US" sz="2400" dirty="0" smtClean="0"/>
              <a:t>Connect stakeholders who are capable of helping one another remove technical obstacles</a:t>
            </a:r>
          </a:p>
          <a:p>
            <a:pPr marL="800100" lvl="1" indent="-342900">
              <a:buFont typeface="Arial"/>
              <a:buChar char="•"/>
            </a:pPr>
            <a:r>
              <a:rPr lang="en-US" sz="2400" dirty="0" smtClean="0"/>
              <a:t>Create a central repository of information and a</a:t>
            </a:r>
            <a:r>
              <a:rPr lang="en-US" sz="2400" baseline="0" dirty="0" smtClean="0"/>
              <a:t> </a:t>
            </a:r>
            <a:r>
              <a:rPr lang="en-US" sz="2400" dirty="0" smtClean="0"/>
              <a:t>system of record</a:t>
            </a:r>
          </a:p>
        </p:txBody>
      </p:sp>
      <p:sp>
        <p:nvSpPr>
          <p:cNvPr id="4" name="Slide Number Placeholder 3"/>
          <p:cNvSpPr>
            <a:spLocks noGrp="1"/>
          </p:cNvSpPr>
          <p:nvPr>
            <p:ph type="sldNum" sz="quarter" idx="10"/>
          </p:nvPr>
        </p:nvSpPr>
        <p:spPr/>
        <p:txBody>
          <a:bodyPr/>
          <a:lstStyle/>
          <a:p>
            <a:fld id="{22FF01E3-0CD3-0D4E-A13C-45CAFBFDEC86}" type="slidenum">
              <a:rPr lang="en-US" smtClean="0"/>
              <a:t>7</a:t>
            </a:fld>
            <a:endParaRPr lang="en-US"/>
          </a:p>
        </p:txBody>
      </p:sp>
    </p:spTree>
    <p:extLst>
      <p:ext uri="{BB962C8B-B14F-4D97-AF65-F5344CB8AC3E}">
        <p14:creationId xmlns:p14="http://schemas.microsoft.com/office/powerpoint/2010/main" val="28038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Communications and Outreach goals we set will support the Roadmap’s objectives. </a:t>
            </a:r>
          </a:p>
          <a:p>
            <a:endParaRPr lang="en-US" sz="1200" b="0" i="0" u="none" strike="noStrike" kern="1200" baseline="0" dirty="0" smtClean="0">
              <a:solidFill>
                <a:schemeClr val="tx1"/>
              </a:solidFill>
              <a:latin typeface="+mn-lt"/>
              <a:ea typeface="+mn-ea"/>
              <a:cs typeface="+mn-cs"/>
            </a:endParaRPr>
          </a:p>
          <a:p>
            <a:pPr marL="133350" indent="0">
              <a:buNone/>
            </a:pPr>
            <a:r>
              <a:rPr lang="en-US" dirty="0" smtClean="0">
                <a:solidFill>
                  <a:schemeClr val="bg2"/>
                </a:solidFill>
              </a:rPr>
              <a:t>Educate stakeholders</a:t>
            </a:r>
          </a:p>
          <a:p>
            <a:pPr marL="914400" indent="-365760">
              <a:buFont typeface="Arial"/>
              <a:buChar char="•"/>
            </a:pPr>
            <a:r>
              <a:rPr lang="en-US" sz="1200" dirty="0" smtClean="0"/>
              <a:t>Mobilize ICANN staff and the </a:t>
            </a:r>
            <a:r>
              <a:rPr lang="en-US" sz="1200" dirty="0" err="1" smtClean="0"/>
              <a:t>communtiy</a:t>
            </a:r>
            <a:r>
              <a:rPr lang="en-US" sz="1200" baseline="0" dirty="0" smtClean="0"/>
              <a:t> to drive awareness and participation </a:t>
            </a:r>
            <a:r>
              <a:rPr lang="en-US" sz="1200" dirty="0" smtClean="0"/>
              <a:t>–</a:t>
            </a:r>
            <a:r>
              <a:rPr lang="en-US" sz="1200" baseline="0" dirty="0" smtClean="0"/>
              <a:t> we can not wait for (or expect) stakeholders to come to us</a:t>
            </a:r>
            <a:endParaRPr lang="en-US" sz="1200" dirty="0" smtClean="0"/>
          </a:p>
          <a:p>
            <a:pPr marL="133350" indent="0">
              <a:buNone/>
            </a:pPr>
            <a:r>
              <a:rPr lang="en-US" dirty="0" smtClean="0">
                <a:solidFill>
                  <a:schemeClr val="bg2"/>
                </a:solidFill>
              </a:rPr>
              <a:t>Motivate and support action</a:t>
            </a:r>
          </a:p>
          <a:p>
            <a:pPr marL="914400" indent="-365760">
              <a:buFont typeface="Arial"/>
              <a:buChar char="•"/>
            </a:pPr>
            <a:r>
              <a:rPr lang="en-US" sz="1200" dirty="0" smtClean="0"/>
              <a:t>Explain what each stakeholder stands to gain from Universal Acceptance – personalize the communication to the business</a:t>
            </a:r>
          </a:p>
          <a:p>
            <a:pPr marL="133350" indent="0">
              <a:buNone/>
            </a:pPr>
            <a:r>
              <a:rPr lang="en-US" dirty="0" smtClean="0">
                <a:solidFill>
                  <a:schemeClr val="bg2"/>
                </a:solidFill>
              </a:rPr>
              <a:t>Connect stakeholders</a:t>
            </a:r>
          </a:p>
          <a:p>
            <a:pPr marL="914400" indent="-365760">
              <a:buFont typeface="Arial"/>
              <a:buChar char="•"/>
            </a:pPr>
            <a:r>
              <a:rPr lang="en-US" sz="1200" dirty="0" smtClean="0"/>
              <a:t>Learn what each stakeholder brings to the table and introduce</a:t>
            </a:r>
            <a:r>
              <a:rPr lang="en-US" sz="1200" baseline="0" dirty="0" smtClean="0"/>
              <a:t> them to one another strategically; </a:t>
            </a:r>
            <a:r>
              <a:rPr lang="en-US" sz="1200" dirty="0" smtClean="0"/>
              <a:t>nurture existing relationships</a:t>
            </a:r>
          </a:p>
          <a:p>
            <a:pPr marL="133350" indent="0">
              <a:buNone/>
            </a:pPr>
            <a:r>
              <a:rPr lang="en-US" dirty="0" smtClean="0">
                <a:solidFill>
                  <a:srgbClr val="037BC0"/>
                </a:solidFill>
              </a:rPr>
              <a:t>Track progress and archive information</a:t>
            </a:r>
            <a:endParaRPr lang="en-US" dirty="0" smtClean="0">
              <a:solidFill>
                <a:schemeClr val="bg2"/>
              </a:solidFill>
            </a:endParaRPr>
          </a:p>
          <a:p>
            <a:pPr marL="914400" indent="-365760">
              <a:buFont typeface="Arial"/>
              <a:buChar char="•"/>
            </a:pPr>
            <a:r>
              <a:rPr lang="en-US" sz="1200" dirty="0" smtClean="0"/>
              <a:t>Create a public system of record and communicate significant events to stakeholders</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2FF01E3-0CD3-0D4E-A13C-45CAFBFDEC86}" type="slidenum">
              <a:rPr lang="en-US" smtClean="0"/>
              <a:t>8</a:t>
            </a:fld>
            <a:endParaRPr lang="en-US"/>
          </a:p>
        </p:txBody>
      </p:sp>
    </p:spTree>
    <p:extLst>
      <p:ext uri="{BB962C8B-B14F-4D97-AF65-F5344CB8AC3E}">
        <p14:creationId xmlns:p14="http://schemas.microsoft.com/office/powerpoint/2010/main" val="280388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Who are we trying to reach and what is our engagement timeline? Communications recommends a 3-phase approach:</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Phase I: Leaders</a:t>
            </a:r>
          </a:p>
          <a:p>
            <a:r>
              <a:rPr lang="en-US" sz="1200" b="0" i="0" u="none" strike="noStrike" kern="1200" baseline="0" dirty="0" smtClean="0">
                <a:solidFill>
                  <a:schemeClr val="tx1"/>
                </a:solidFill>
                <a:latin typeface="+mn-lt"/>
                <a:ea typeface="+mn-ea"/>
                <a:cs typeface="+mn-cs"/>
              </a:rPr>
              <a:t>Audiences: Domain Name Industry and related trade associations</a:t>
            </a:r>
          </a:p>
          <a:p>
            <a:r>
              <a:rPr lang="en-US" sz="1200" b="0" i="0" u="none" strike="noStrike" kern="1200" baseline="0" dirty="0" smtClean="0">
                <a:solidFill>
                  <a:schemeClr val="tx1"/>
                </a:solidFill>
                <a:latin typeface="+mn-lt"/>
                <a:ea typeface="+mn-ea"/>
                <a:cs typeface="+mn-cs"/>
              </a:rPr>
              <a:t>Rationale:</a:t>
            </a:r>
          </a:p>
          <a:p>
            <a:pPr marL="628650" lvl="1" indent="-171450">
              <a:buFont typeface="Arial"/>
              <a:buChar char="•"/>
            </a:pPr>
            <a:r>
              <a:rPr lang="en-US" sz="1200" b="0" i="0" u="none" strike="noStrike" kern="1200" baseline="0" dirty="0" smtClean="0">
                <a:solidFill>
                  <a:schemeClr val="tx1"/>
                </a:solidFill>
                <a:latin typeface="+mn-lt"/>
                <a:ea typeface="+mn-ea"/>
                <a:cs typeface="+mn-cs"/>
              </a:rPr>
              <a:t>The Industry need to get its house in order before it can turn around and demand change from other groups.</a:t>
            </a:r>
          </a:p>
          <a:p>
            <a:pPr marL="628650" lvl="1" indent="-171450">
              <a:buFont typeface="Arial"/>
              <a:buChar char="•"/>
            </a:pPr>
            <a:r>
              <a:rPr lang="en-US" sz="1200" b="0" i="0" u="none" strike="noStrike" kern="1200" baseline="0" dirty="0" smtClean="0">
                <a:solidFill>
                  <a:schemeClr val="tx1"/>
                </a:solidFill>
                <a:latin typeface="+mn-lt"/>
                <a:ea typeface="+mn-ea"/>
                <a:cs typeface="+mn-cs"/>
              </a:rPr>
              <a:t>Solid business cases for Universal Acceptance must be developed to help motivate Participants groups in Phase II.</a:t>
            </a:r>
          </a:p>
          <a:p>
            <a:r>
              <a:rPr lang="en-US" sz="1200" b="0" i="0" u="none" strike="noStrike" kern="1200" baseline="0" dirty="0" smtClean="0">
                <a:solidFill>
                  <a:schemeClr val="tx1"/>
                </a:solidFill>
                <a:latin typeface="+mn-lt"/>
                <a:ea typeface="+mn-ea"/>
                <a:cs typeface="+mn-cs"/>
              </a:rPr>
              <a:t>Goals:</a:t>
            </a:r>
          </a:p>
          <a:p>
            <a:pPr marL="628650" lvl="1" indent="-171450">
              <a:buFont typeface="Arial"/>
              <a:buChar char="•"/>
            </a:pPr>
            <a:r>
              <a:rPr lang="en-US" sz="1200" b="0" i="0" u="none" strike="noStrike" kern="1200" baseline="0" dirty="0" smtClean="0">
                <a:solidFill>
                  <a:schemeClr val="tx1"/>
                </a:solidFill>
                <a:latin typeface="+mn-lt"/>
                <a:ea typeface="+mn-ea"/>
                <a:cs typeface="+mn-cs"/>
              </a:rPr>
              <a:t>Help them implement Universal Acceptance principles in their own systems and contracts</a:t>
            </a:r>
          </a:p>
          <a:p>
            <a:pPr marL="628650" lvl="1" indent="-171450">
              <a:buFont typeface="Arial"/>
              <a:buChar char="•"/>
            </a:pPr>
            <a:r>
              <a:rPr lang="en-US" sz="1200" b="0" i="0" u="none" strike="noStrike" kern="1200" baseline="0" dirty="0" smtClean="0">
                <a:solidFill>
                  <a:schemeClr val="tx1"/>
                </a:solidFill>
                <a:latin typeface="+mn-lt"/>
                <a:ea typeface="+mn-ea"/>
                <a:cs typeface="+mn-cs"/>
              </a:rPr>
              <a:t>Leverage those who achieve Universal Acceptance to reach new audiences</a:t>
            </a:r>
          </a:p>
          <a:p>
            <a:pPr marL="0" lvl="0" indent="0">
              <a:buFont typeface="Arial"/>
              <a:buNone/>
            </a:pPr>
            <a:r>
              <a:rPr lang="en-US" sz="1200" b="0" i="0" u="none" strike="noStrike" kern="1200" baseline="0" dirty="0" smtClean="0">
                <a:solidFill>
                  <a:schemeClr val="tx1"/>
                </a:solidFill>
                <a:latin typeface="+mn-lt"/>
                <a:ea typeface="+mn-ea"/>
                <a:cs typeface="+mn-cs"/>
              </a:rPr>
              <a:t>Sub-audiences:</a:t>
            </a:r>
          </a:p>
          <a:p>
            <a:pPr marL="628650" lvl="1" indent="-171450">
              <a:buFont typeface="Arial"/>
              <a:buChar char="•"/>
            </a:pPr>
            <a:r>
              <a:rPr lang="en-US" sz="1200" b="0" i="0" u="none" strike="noStrike" kern="1200" baseline="0" dirty="0" smtClean="0">
                <a:solidFill>
                  <a:schemeClr val="tx1"/>
                </a:solidFill>
                <a:latin typeface="+mn-lt"/>
                <a:ea typeface="+mn-ea"/>
                <a:cs typeface="+mn-cs"/>
              </a:rPr>
              <a:t>ICANN</a:t>
            </a:r>
          </a:p>
          <a:p>
            <a:pPr marL="628650" lvl="1" indent="-171450">
              <a:buFont typeface="Arial"/>
              <a:buChar char="•"/>
            </a:pPr>
            <a:r>
              <a:rPr lang="en-US" sz="1200" b="0" i="0" u="none" strike="noStrike" kern="1200" baseline="0" dirty="0" smtClean="0">
                <a:solidFill>
                  <a:schemeClr val="tx1"/>
                </a:solidFill>
                <a:latin typeface="+mn-lt"/>
                <a:ea typeface="+mn-ea"/>
                <a:cs typeface="+mn-cs"/>
              </a:rPr>
              <a:t>Registries (</a:t>
            </a:r>
            <a:r>
              <a:rPr lang="en-US" sz="1200" b="0" i="0" u="none" strike="noStrike" kern="1200" baseline="0" dirty="0" err="1" smtClean="0">
                <a:solidFill>
                  <a:schemeClr val="tx1"/>
                </a:solidFill>
                <a:latin typeface="+mn-lt"/>
                <a:ea typeface="+mn-ea"/>
                <a:cs typeface="+mn-cs"/>
              </a:rPr>
              <a:t>ccTLD</a:t>
            </a:r>
            <a:r>
              <a:rPr lang="en-US" sz="1200" b="0" i="0" u="none" strike="noStrike" kern="1200" baseline="0" dirty="0" smtClean="0">
                <a:solidFill>
                  <a:schemeClr val="tx1"/>
                </a:solidFill>
                <a:latin typeface="+mn-lt"/>
                <a:ea typeface="+mn-ea"/>
                <a:cs typeface="+mn-cs"/>
              </a:rPr>
              <a:t> &amp; </a:t>
            </a:r>
            <a:r>
              <a:rPr lang="en-US" sz="1200" b="0" i="0" u="none" strike="noStrike" kern="1200" baseline="0" dirty="0" err="1" smtClean="0">
                <a:solidFill>
                  <a:schemeClr val="tx1"/>
                </a:solidFill>
                <a:latin typeface="+mn-lt"/>
                <a:ea typeface="+mn-ea"/>
                <a:cs typeface="+mn-cs"/>
              </a:rPr>
              <a:t>gTLD</a:t>
            </a:r>
            <a:r>
              <a:rPr lang="en-US" sz="1200" b="0" i="0" u="none" strike="noStrike" kern="1200" baseline="0" dirty="0" smtClean="0">
                <a:solidFill>
                  <a:schemeClr val="tx1"/>
                </a:solidFill>
                <a:latin typeface="+mn-lt"/>
                <a:ea typeface="+mn-ea"/>
                <a:cs typeface="+mn-cs"/>
              </a:rPr>
              <a:t>)</a:t>
            </a:r>
          </a:p>
          <a:p>
            <a:pPr marL="628650" lvl="1" indent="-171450">
              <a:buFont typeface="Arial"/>
              <a:buChar char="•"/>
            </a:pPr>
            <a:r>
              <a:rPr lang="en-US" sz="1200" b="0" i="0" u="none" strike="noStrike" kern="1200" baseline="0" dirty="0" smtClean="0">
                <a:solidFill>
                  <a:schemeClr val="tx1"/>
                </a:solidFill>
                <a:latin typeface="+mn-lt"/>
                <a:ea typeface="+mn-ea"/>
                <a:cs typeface="+mn-cs"/>
              </a:rPr>
              <a:t>Registrars</a:t>
            </a:r>
          </a:p>
          <a:p>
            <a:pPr marL="628650" lvl="1" indent="-171450">
              <a:buFont typeface="Arial"/>
              <a:buChar char="•"/>
            </a:pPr>
            <a:r>
              <a:rPr lang="en-US" sz="1200" b="0" i="0" u="none" strike="noStrike" kern="1200" baseline="0" dirty="0" smtClean="0">
                <a:solidFill>
                  <a:schemeClr val="tx1"/>
                </a:solidFill>
                <a:latin typeface="+mn-lt"/>
                <a:ea typeface="+mn-ea"/>
                <a:cs typeface="+mn-cs"/>
              </a:rPr>
              <a:t>Service Providers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Phase II: Participants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Audiences: Internet Service and Application Providers, Protocol and Operations Standards and Forums, Security Practitioners</a:t>
            </a:r>
          </a:p>
          <a:p>
            <a:r>
              <a:rPr lang="en-US" sz="1200" b="0" i="0" u="none" strike="noStrike" kern="1200" baseline="0" dirty="0" smtClean="0">
                <a:solidFill>
                  <a:schemeClr val="tx1"/>
                </a:solidFill>
                <a:latin typeface="+mn-lt"/>
                <a:ea typeface="+mn-ea"/>
                <a:cs typeface="+mn-cs"/>
              </a:rPr>
              <a:t>Specific strategies to be determined</a:t>
            </a:r>
          </a:p>
          <a:p>
            <a:endParaRPr lang="en-US"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Phase III: Interested Parties, Activists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Audiences: </a:t>
            </a:r>
            <a:r>
              <a:rPr lang="en-US" sz="1200" dirty="0" smtClean="0"/>
              <a:t>Information Technology Practitioners,</a:t>
            </a:r>
            <a:r>
              <a:rPr lang="en-US" sz="1200" baseline="0" dirty="0" smtClean="0"/>
              <a:t> </a:t>
            </a:r>
            <a:r>
              <a:rPr lang="en-US" sz="1200" dirty="0" smtClean="0"/>
              <a:t>Educational Institutions</a:t>
            </a:r>
            <a:r>
              <a:rPr lang="en-US" sz="1200" baseline="0" dirty="0" smtClean="0"/>
              <a:t>, </a:t>
            </a:r>
            <a:r>
              <a:rPr lang="en-US" sz="1200" dirty="0" smtClean="0"/>
              <a:t>End User Communities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Specific strategies to be determined</a:t>
            </a:r>
          </a:p>
        </p:txBody>
      </p:sp>
      <p:sp>
        <p:nvSpPr>
          <p:cNvPr id="4" name="Slide Number Placeholder 3"/>
          <p:cNvSpPr>
            <a:spLocks noGrp="1"/>
          </p:cNvSpPr>
          <p:nvPr>
            <p:ph type="sldNum" sz="quarter" idx="10"/>
          </p:nvPr>
        </p:nvSpPr>
        <p:spPr/>
        <p:txBody>
          <a:bodyPr/>
          <a:lstStyle/>
          <a:p>
            <a:fld id="{22FF01E3-0CD3-0D4E-A13C-45CAFBFDEC86}" type="slidenum">
              <a:rPr lang="en-US" smtClean="0"/>
              <a:t>9</a:t>
            </a:fld>
            <a:endParaRPr lang="en-US"/>
          </a:p>
        </p:txBody>
      </p:sp>
    </p:spTree>
    <p:extLst>
      <p:ext uri="{BB962C8B-B14F-4D97-AF65-F5344CB8AC3E}">
        <p14:creationId xmlns:p14="http://schemas.microsoft.com/office/powerpoint/2010/main" val="280388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10</a:t>
            </a:fld>
            <a:endParaRPr lang="en-US"/>
          </a:p>
        </p:txBody>
      </p:sp>
    </p:spTree>
    <p:extLst>
      <p:ext uri="{BB962C8B-B14F-4D97-AF65-F5344CB8AC3E}">
        <p14:creationId xmlns:p14="http://schemas.microsoft.com/office/powerpoint/2010/main" val="2263057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smtClean="0"/>
              <a:t>Use “Universal</a:t>
            </a:r>
            <a:r>
              <a:rPr lang="en-US" b="1" baseline="0" dirty="0" smtClean="0"/>
              <a:t> Acceptance” in a sentence</a:t>
            </a:r>
            <a:endParaRPr lang="en-US" b="1" dirty="0" smtClean="0"/>
          </a:p>
          <a:p>
            <a:pPr marL="0" indent="0">
              <a:buNone/>
            </a:pPr>
            <a:endParaRPr lang="en-US" dirty="0" smtClean="0"/>
          </a:p>
          <a:p>
            <a:pPr marL="0" indent="0">
              <a:buNone/>
            </a:pPr>
            <a:r>
              <a:rPr lang="en-US" dirty="0" smtClean="0"/>
              <a:t>How should we use the term Universal</a:t>
            </a:r>
            <a:r>
              <a:rPr lang="en-US" baseline="0" dirty="0" smtClean="0"/>
              <a:t> Acceptance in 3 of the basic building blocks of the English language: noun, adjective and verb form</a:t>
            </a:r>
            <a:endParaRPr lang="en-US" dirty="0" smtClean="0"/>
          </a:p>
          <a:p>
            <a:endParaRPr lang="en-US" dirty="0" smtClean="0"/>
          </a:p>
          <a:p>
            <a:endParaRPr lang="en-US" dirty="0" smtClean="0"/>
          </a:p>
          <a:p>
            <a:r>
              <a:rPr lang="en-US" b="1" dirty="0" smtClean="0"/>
              <a:t>Why</a:t>
            </a:r>
            <a:r>
              <a:rPr lang="en-US" b="1" baseline="0" dirty="0" smtClean="0"/>
              <a:t> is it important?</a:t>
            </a:r>
            <a:endParaRPr lang="en-US" b="1" dirty="0" smtClean="0"/>
          </a:p>
          <a:p>
            <a:endParaRPr lang="en-US" dirty="0" smtClean="0"/>
          </a:p>
          <a:p>
            <a:r>
              <a:rPr lang="en-US" dirty="0" smtClean="0"/>
              <a:t>What </a:t>
            </a:r>
            <a:r>
              <a:rPr lang="en-US" baseline="0" dirty="0" smtClean="0"/>
              <a:t>theme should always be present in our messaging? This is the 30,000 foot view of why Universal Acceptance matters.</a:t>
            </a:r>
          </a:p>
          <a:p>
            <a:endParaRPr lang="en-US" baseline="0" dirty="0" smtClean="0"/>
          </a:p>
          <a:p>
            <a:r>
              <a:rPr lang="en-US" baseline="0" dirty="0" smtClean="0"/>
              <a:t>One world, one Internet: Global top-level domain and email interoperability enable innovation for all.</a:t>
            </a:r>
          </a:p>
          <a:p>
            <a:endParaRPr lang="en-US" baseline="0"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11</a:t>
            </a:fld>
            <a:endParaRPr lang="en-US"/>
          </a:p>
        </p:txBody>
      </p:sp>
    </p:spTree>
    <p:extLst>
      <p:ext uri="{BB962C8B-B14F-4D97-AF65-F5344CB8AC3E}">
        <p14:creationId xmlns:p14="http://schemas.microsoft.com/office/powerpoint/2010/main" val="280388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tone will unify all </a:t>
            </a:r>
            <a:r>
              <a:rPr lang="en-US" baseline="0" dirty="0" smtClean="0"/>
              <a:t>of our messaging. Must be present in each communication.</a:t>
            </a:r>
            <a:endParaRPr lang="en-US" dirty="0"/>
          </a:p>
        </p:txBody>
      </p:sp>
      <p:sp>
        <p:nvSpPr>
          <p:cNvPr id="4" name="Slide Number Placeholder 3"/>
          <p:cNvSpPr>
            <a:spLocks noGrp="1"/>
          </p:cNvSpPr>
          <p:nvPr>
            <p:ph type="sldNum" sz="quarter" idx="10"/>
          </p:nvPr>
        </p:nvSpPr>
        <p:spPr/>
        <p:txBody>
          <a:bodyPr/>
          <a:lstStyle/>
          <a:p>
            <a:fld id="{22FF01E3-0CD3-0D4E-A13C-45CAFBFDEC86}" type="slidenum">
              <a:rPr lang="en-US" smtClean="0"/>
              <a:t>12</a:t>
            </a:fld>
            <a:endParaRPr lang="en-US"/>
          </a:p>
        </p:txBody>
      </p:sp>
    </p:spTree>
    <p:extLst>
      <p:ext uri="{BB962C8B-B14F-4D97-AF65-F5344CB8AC3E}">
        <p14:creationId xmlns:p14="http://schemas.microsoft.com/office/powerpoint/2010/main" val="1234359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Universal Acceptance is a massive undertaking</a:t>
            </a:r>
            <a:r>
              <a:rPr lang="en-US" baseline="0" dirty="0" smtClean="0"/>
              <a:t> – our strategy is to approach it like running a marathon.</a:t>
            </a:r>
          </a:p>
          <a:p>
            <a:endParaRPr lang="en-US" baseline="0" dirty="0" smtClean="0"/>
          </a:p>
          <a:p>
            <a:r>
              <a:rPr lang="en-US" b="1" dirty="0" smtClean="0">
                <a:solidFill>
                  <a:schemeClr val="bg2"/>
                </a:solidFill>
              </a:rPr>
              <a:t>Multiple phases, tracks and techniques</a:t>
            </a:r>
            <a:endParaRPr lang="en-US" b="0" dirty="0" smtClean="0">
              <a:solidFill>
                <a:schemeClr val="bg2"/>
              </a:solidFill>
            </a:endParaRPr>
          </a:p>
          <a:p>
            <a:pPr marL="0" indent="0">
              <a:buFont typeface="Arial"/>
              <a:buNone/>
            </a:pPr>
            <a:endParaRPr lang="en-US" b="0" dirty="0" smtClean="0">
              <a:solidFill>
                <a:schemeClr val="bg2"/>
              </a:solidFill>
            </a:endParaRPr>
          </a:p>
          <a:p>
            <a:pPr marL="0" indent="0">
              <a:buFont typeface="Arial"/>
              <a:buNone/>
            </a:pPr>
            <a:r>
              <a:rPr lang="en-US" b="0" dirty="0" smtClean="0">
                <a:solidFill>
                  <a:schemeClr val="bg2"/>
                </a:solidFill>
              </a:rPr>
              <a:t>Marathon</a:t>
            </a:r>
            <a:r>
              <a:rPr lang="en-US" b="0" baseline="0" dirty="0" smtClean="0">
                <a:solidFill>
                  <a:schemeClr val="bg2"/>
                </a:solidFill>
              </a:rPr>
              <a:t> training requires months of preparation; the only way to determine the right formula is to test, track and recalibrate along the way.</a:t>
            </a:r>
          </a:p>
          <a:p>
            <a:pPr marL="171450" indent="-171450">
              <a:buFont typeface="Arial"/>
              <a:buChar char="•"/>
            </a:pPr>
            <a:r>
              <a:rPr lang="en-US" b="0" baseline="0" dirty="0" smtClean="0">
                <a:solidFill>
                  <a:schemeClr val="bg2"/>
                </a:solidFill>
              </a:rPr>
              <a:t>We will reach out to stakeholders in phases, categorized by their proximity to the issue and ability to make a difference.</a:t>
            </a:r>
          </a:p>
          <a:p>
            <a:pPr marL="171450" indent="-171450">
              <a:buFont typeface="Arial"/>
              <a:buChar char="•"/>
            </a:pPr>
            <a:r>
              <a:rPr lang="en-US" b="0" baseline="0" dirty="0" smtClean="0">
                <a:solidFill>
                  <a:schemeClr val="bg2"/>
                </a:solidFill>
              </a:rPr>
              <a:t>Two tracks will be enacted simultaneously – one driven by the Technical Services team, and the second driven by the Communications team.</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0" baseline="0" dirty="0" smtClean="0">
                <a:solidFill>
                  <a:schemeClr val="bg2"/>
                </a:solidFill>
              </a:rPr>
              <a:t>We will outline a variety of techniques in this plan, but</a:t>
            </a:r>
            <a:r>
              <a:rPr lang="en-US" baseline="0" dirty="0" smtClean="0"/>
              <a:t> adaptability will play an integral role in this initiative as we will inevitable learn new things over time.</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0" dirty="0" smtClean="0">
              <a:solidFill>
                <a:schemeClr val="bg2"/>
              </a:solidFill>
            </a:endParaRP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0" dirty="0" smtClean="0">
              <a:solidFill>
                <a:schemeClr val="bg2"/>
              </a:solidFill>
            </a:endParaRPr>
          </a:p>
          <a:p>
            <a:r>
              <a:rPr lang="en-US" b="1" dirty="0" smtClean="0">
                <a:solidFill>
                  <a:schemeClr val="bg2"/>
                </a:solidFill>
              </a:rPr>
              <a:t>Short and long term goals, interim metrics</a:t>
            </a:r>
            <a:endParaRPr lang="en-US" dirty="0" smtClean="0"/>
          </a:p>
          <a:p>
            <a:endParaRPr lang="en-US" dirty="0" smtClean="0"/>
          </a:p>
          <a:p>
            <a:r>
              <a:rPr lang="en-US" dirty="0" smtClean="0"/>
              <a:t>Slow and steady wins the race! We have limited</a:t>
            </a:r>
            <a:r>
              <a:rPr lang="en-US" baseline="0" dirty="0" smtClean="0"/>
              <a:t> resources and we must use them carefully </a:t>
            </a:r>
            <a:r>
              <a:rPr lang="en-US" i="1" baseline="0" dirty="0" smtClean="0"/>
              <a:t>over time </a:t>
            </a:r>
            <a:r>
              <a:rPr lang="en-US" baseline="0" dirty="0" smtClean="0"/>
              <a:t>to avoid burn out.</a:t>
            </a:r>
          </a:p>
          <a:p>
            <a:r>
              <a:rPr lang="en-US" baseline="0" dirty="0" smtClean="0"/>
              <a:t>Interim metrics will help us determine whether we’re on track to meet our short and long term goals.</a:t>
            </a:r>
          </a:p>
          <a:p>
            <a:endParaRPr lang="en-US" b="1" dirty="0" smtClean="0">
              <a:solidFill>
                <a:schemeClr val="bg2"/>
              </a:solidFill>
            </a:endParaRPr>
          </a:p>
          <a:p>
            <a:endParaRPr lang="en-US" b="1" dirty="0" smtClean="0">
              <a:solidFill>
                <a:schemeClr val="bg2"/>
              </a:solidFill>
            </a:endParaRPr>
          </a:p>
          <a:p>
            <a:r>
              <a:rPr lang="en-US" b="1" dirty="0" smtClean="0">
                <a:solidFill>
                  <a:schemeClr val="bg2"/>
                </a:solidFill>
              </a:rPr>
              <a:t>Focus on the finish line</a:t>
            </a:r>
          </a:p>
          <a:p>
            <a:endParaRPr lang="en-US" b="0" dirty="0" smtClean="0">
              <a:solidFill>
                <a:schemeClr val="bg2"/>
              </a:solidFill>
            </a:endParaRPr>
          </a:p>
          <a:p>
            <a:r>
              <a:rPr lang="en-US" b="0" dirty="0" smtClean="0">
                <a:solidFill>
                  <a:schemeClr val="bg2"/>
                </a:solidFill>
              </a:rPr>
              <a:t>Like a marathon, the</a:t>
            </a:r>
            <a:r>
              <a:rPr lang="en-US" b="0" baseline="0" dirty="0" smtClean="0">
                <a:solidFill>
                  <a:schemeClr val="bg2"/>
                </a:solidFill>
              </a:rPr>
              <a:t> Universal Acceptance Initiative seems daunting.</a:t>
            </a:r>
          </a:p>
          <a:p>
            <a:r>
              <a:rPr lang="en-US" b="0" baseline="0" dirty="0" smtClean="0">
                <a:solidFill>
                  <a:schemeClr val="bg2"/>
                </a:solidFill>
              </a:rPr>
              <a:t>We need to at all times remember the big picture, even as we break journey down in chunks with achievable milestones.</a:t>
            </a:r>
          </a:p>
          <a:p>
            <a:endParaRPr lang="en-US" b="0" dirty="0" smtClean="0">
              <a:solidFill>
                <a:schemeClr val="bg2"/>
              </a:solidFill>
            </a:endParaRPr>
          </a:p>
        </p:txBody>
      </p:sp>
      <p:sp>
        <p:nvSpPr>
          <p:cNvPr id="4" name="Slide Number Placeholder 3"/>
          <p:cNvSpPr>
            <a:spLocks noGrp="1"/>
          </p:cNvSpPr>
          <p:nvPr>
            <p:ph type="sldNum" sz="quarter" idx="10"/>
          </p:nvPr>
        </p:nvSpPr>
        <p:spPr/>
        <p:txBody>
          <a:bodyPr/>
          <a:lstStyle/>
          <a:p>
            <a:fld id="{22FF01E3-0CD3-0D4E-A13C-45CAFBFDEC86}" type="slidenum">
              <a:rPr lang="en-US" smtClean="0"/>
              <a:t>13</a:t>
            </a:fld>
            <a:endParaRPr lang="en-US"/>
          </a:p>
        </p:txBody>
      </p:sp>
    </p:spTree>
    <p:extLst>
      <p:ext uri="{BB962C8B-B14F-4D97-AF65-F5344CB8AC3E}">
        <p14:creationId xmlns:p14="http://schemas.microsoft.com/office/powerpoint/2010/main" val="2988498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a:buNone/>
            </a:pPr>
            <a:r>
              <a:rPr lang="en-US" b="1" dirty="0" smtClean="0"/>
              <a:t>Enlist Evangelists</a:t>
            </a:r>
          </a:p>
          <a:p>
            <a:pPr marL="0" lvl="0" indent="0">
              <a:buFont typeface="Arial"/>
              <a:buNone/>
            </a:pPr>
            <a:endParaRPr lang="en-US" dirty="0" smtClean="0"/>
          </a:p>
          <a:p>
            <a:pPr marL="0" lvl="0" indent="0">
              <a:buFont typeface="Arial"/>
              <a:buNone/>
            </a:pPr>
            <a:r>
              <a:rPr lang="en-US" dirty="0" smtClean="0"/>
              <a:t>Create </a:t>
            </a:r>
            <a:r>
              <a:rPr lang="en-US" baseline="0" dirty="0" smtClean="0"/>
              <a:t>a Guidance Team with representative(s) from each stakeholder. Members should:</a:t>
            </a:r>
          </a:p>
          <a:p>
            <a:pPr marL="171450" lvl="0" indent="-171450">
              <a:buFont typeface="Arial"/>
              <a:buChar char="•"/>
            </a:pPr>
            <a:r>
              <a:rPr lang="en-US" baseline="0" dirty="0" smtClean="0"/>
              <a:t>Be personally motivated to see Universal Acceptance come to fruition</a:t>
            </a:r>
          </a:p>
          <a:p>
            <a:pPr marL="171450" lvl="0" indent="-171450">
              <a:buFont typeface="Arial"/>
              <a:buChar char="•"/>
            </a:pPr>
            <a:r>
              <a:rPr lang="en-US" baseline="0" dirty="0" smtClean="0"/>
              <a:t>Have influence in their field/industry.</a:t>
            </a:r>
          </a:p>
          <a:p>
            <a:pPr marL="0" lvl="0" indent="0">
              <a:buFont typeface="Arial"/>
              <a:buNone/>
            </a:pPr>
            <a:endParaRPr lang="en-US" baseline="0" dirty="0" smtClean="0"/>
          </a:p>
          <a:p>
            <a:pPr marL="0" lvl="0" indent="0">
              <a:buFont typeface="Arial"/>
              <a:buNone/>
            </a:pPr>
            <a:r>
              <a:rPr lang="en-US" baseline="0" dirty="0" smtClean="0"/>
              <a:t>Grow a list evangelists and check in with them frequently about their experiences and ideas. Perhaps hold a monthly meeting.</a:t>
            </a:r>
          </a:p>
          <a:p>
            <a:pPr marL="0" lvl="0" indent="0">
              <a:buFont typeface="Arial"/>
              <a:buNone/>
            </a:pPr>
            <a:endParaRPr lang="en-US" b="1" baseline="0" dirty="0" smtClean="0"/>
          </a:p>
          <a:p>
            <a:pPr marL="0" lvl="0" indent="0">
              <a:buFont typeface="Arial"/>
              <a:buNone/>
            </a:pPr>
            <a:endParaRPr lang="en-US" b="1" baseline="0" dirty="0" smtClean="0"/>
          </a:p>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b="1" dirty="0" smtClean="0">
                <a:solidFill>
                  <a:srgbClr val="037BC0"/>
                </a:solidFill>
              </a:rPr>
              <a:t>Establish timeline for ICANN to become Universal Acceptance friendly</a:t>
            </a:r>
          </a:p>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dirty="0" smtClean="0">
                <a:solidFill>
                  <a:srgbClr val="037BC0"/>
                </a:solidFill>
              </a:rPr>
              <a:t>We need a target date to work back from</a:t>
            </a:r>
          </a:p>
          <a:p>
            <a:pPr marL="0" lvl="0" indent="0">
              <a:buFont typeface="Arial"/>
              <a:buNone/>
            </a:pPr>
            <a:endParaRPr lang="en-US" baseline="0" dirty="0" smtClean="0"/>
          </a:p>
          <a:p>
            <a:pPr marL="0" lvl="0" indent="0">
              <a:buFont typeface="Arial"/>
              <a:buNone/>
            </a:pPr>
            <a:endParaRPr lang="en-US" baseline="0" dirty="0" smtClean="0"/>
          </a:p>
          <a:p>
            <a:pPr marL="0" lvl="0" indent="0">
              <a:buFont typeface="Arial"/>
              <a:buNone/>
            </a:pPr>
            <a:r>
              <a:rPr lang="en-US" b="1" baseline="0" dirty="0" smtClean="0"/>
              <a:t>Foster Development of a Web Presence</a:t>
            </a:r>
          </a:p>
          <a:p>
            <a:pPr marL="0" lvl="0" indent="0">
              <a:buFont typeface="Arial"/>
              <a:buNone/>
            </a:pPr>
            <a:endParaRPr lang="en-US" dirty="0" smtClean="0"/>
          </a:p>
          <a:p>
            <a:pPr marL="0" lvl="0" indent="0">
              <a:buFont typeface="Arial"/>
              <a:buNone/>
            </a:pPr>
            <a:r>
              <a:rPr lang="en-US" baseline="0" dirty="0" smtClean="0"/>
              <a:t>Universal Acceptance belongs to all seven stakeholder groups – therefore it requires neutral online territory.</a:t>
            </a:r>
          </a:p>
          <a:p>
            <a:pPr marL="0" lvl="0" indent="0">
              <a:buFont typeface="Arial"/>
              <a:buNone/>
            </a:pPr>
            <a:endParaRPr lang="en-US" baseline="0" dirty="0" smtClean="0"/>
          </a:p>
          <a:p>
            <a:pPr marL="0" lvl="0" indent="0">
              <a:buFont typeface="Arial"/>
              <a:buNone/>
            </a:pPr>
            <a:r>
              <a:rPr lang="en-US" baseline="0" dirty="0" smtClean="0"/>
              <a:t>ICANN should continue to populate the Universal Acceptance section of </a:t>
            </a:r>
            <a:r>
              <a:rPr lang="en-US" baseline="0" dirty="0" err="1" smtClean="0"/>
              <a:t>icann.org</a:t>
            </a:r>
            <a:r>
              <a:rPr lang="en-US" baseline="0" dirty="0" smtClean="0"/>
              <a:t> with educational materials, archive materials and initiative status reports.</a:t>
            </a:r>
          </a:p>
          <a:p>
            <a:pPr marL="0" lvl="0" indent="0">
              <a:buFont typeface="Arial"/>
              <a:buNone/>
            </a:pPr>
            <a:endParaRPr lang="en-US" baseline="0" dirty="0" smtClean="0"/>
          </a:p>
          <a:p>
            <a:pPr marL="0" lvl="0" indent="0">
              <a:buFont typeface="Arial"/>
              <a:buNone/>
            </a:pPr>
            <a:r>
              <a:rPr lang="en-US" baseline="0" dirty="0" smtClean="0"/>
              <a:t>We recommend that once created, the Guidance Team take the lead in creating a site dedicated entirely to Universal Acceptance. The group should consider all stakeholders when developing content and determining functionality, such as collaborative or social tools.</a:t>
            </a:r>
          </a:p>
          <a:p>
            <a:pPr marL="0" lvl="0" indent="0">
              <a:buFont typeface="Arial"/>
              <a:buNone/>
            </a:pPr>
            <a:endParaRPr lang="en-US" baseline="0"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14</a:t>
            </a:fld>
            <a:endParaRPr lang="en-US"/>
          </a:p>
        </p:txBody>
      </p:sp>
    </p:spTree>
    <p:extLst>
      <p:ext uri="{BB962C8B-B14F-4D97-AF65-F5344CB8AC3E}">
        <p14:creationId xmlns:p14="http://schemas.microsoft.com/office/powerpoint/2010/main" val="3104703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a:buNone/>
            </a:pPr>
            <a:r>
              <a:rPr lang="en-US" b="1" baseline="0" dirty="0" smtClean="0"/>
              <a:t>Establish relationships with key trade associations</a:t>
            </a:r>
            <a:endParaRPr lang="en-US" b="0" baseline="0" dirty="0" smtClean="0"/>
          </a:p>
          <a:p>
            <a:pPr marL="0" lvl="0" indent="0">
              <a:buFont typeface="Arial"/>
              <a:buNone/>
            </a:pPr>
            <a:endParaRPr lang="en-US" b="0" baseline="0" dirty="0" smtClean="0"/>
          </a:p>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sz="1200" dirty="0" smtClean="0">
                <a:solidFill>
                  <a:srgbClr val="037BC0"/>
                </a:solidFill>
              </a:rPr>
              <a:t>Create</a:t>
            </a:r>
            <a:r>
              <a:rPr lang="en-US" sz="1200" baseline="0" dirty="0" smtClean="0">
                <a:solidFill>
                  <a:srgbClr val="037BC0"/>
                </a:solidFill>
              </a:rPr>
              <a:t> a list of associations for each stakeholder group. Reach out to each group personally and ask for them to provide information to their members.</a:t>
            </a:r>
          </a:p>
          <a:p>
            <a:pPr marL="0" lvl="0" indent="0">
              <a:buFont typeface="Arial"/>
              <a:buNone/>
            </a:pPr>
            <a:endParaRPr lang="en-US" b="1" baseline="0" dirty="0" smtClean="0"/>
          </a:p>
          <a:p>
            <a:pPr marL="0" lvl="0" indent="0">
              <a:buFont typeface="Arial"/>
              <a:buNone/>
            </a:pPr>
            <a:endParaRPr lang="en-US" b="1" baseline="0" dirty="0" smtClean="0"/>
          </a:p>
          <a:p>
            <a:pPr marL="0" lvl="0" indent="0">
              <a:buFont typeface="Arial"/>
              <a:buNone/>
            </a:pPr>
            <a:r>
              <a:rPr lang="en-US" b="1" baseline="0" dirty="0" smtClean="0"/>
              <a:t>Drive support for Person-to-Person Communications Methods</a:t>
            </a:r>
          </a:p>
          <a:p>
            <a:pPr marL="0" lvl="0" indent="0">
              <a:buFont typeface="Arial"/>
              <a:buNone/>
            </a:pPr>
            <a:endParaRPr lang="en-US" dirty="0" smtClean="0"/>
          </a:p>
          <a:p>
            <a:pPr marL="0" lvl="0" indent="0">
              <a:buFont typeface="Arial"/>
              <a:buNone/>
            </a:pPr>
            <a:r>
              <a:rPr lang="en-US" dirty="0" smtClean="0"/>
              <a:t>One</a:t>
            </a:r>
            <a:r>
              <a:rPr lang="en-US" baseline="0" dirty="0" smtClean="0"/>
              <a:t> of the objectives in the Roadmap is to connect others. Working with the Universal Acceptance Guidance Team, ICANN can determine the best tool or platform for making these types of introductions. This step may tie into the non-ICANN web presence development in terms of creating a collaborative work space.</a:t>
            </a:r>
          </a:p>
          <a:p>
            <a:pPr marL="0" lvl="0" indent="0">
              <a:buFont typeface="Arial"/>
              <a:buNone/>
            </a:pPr>
            <a:endParaRPr lang="en-US" b="1" dirty="0" smtClean="0">
              <a:solidFill>
                <a:schemeClr val="bg1"/>
              </a:solidFill>
            </a:endParaRPr>
          </a:p>
          <a:p>
            <a:pPr marL="0" marR="0" lvl="0" indent="0" algn="l" defTabSz="457200" rtl="0" eaLnBrk="1" fontAlgn="auto" latinLnBrk="0" hangingPunct="1">
              <a:lnSpc>
                <a:spcPct val="100000"/>
              </a:lnSpc>
              <a:spcBef>
                <a:spcPts val="0"/>
              </a:spcBef>
              <a:spcAft>
                <a:spcPts val="0"/>
              </a:spcAft>
              <a:buClrTx/>
              <a:buSzTx/>
              <a:buFont typeface="Arial"/>
              <a:buNone/>
              <a:tabLst/>
              <a:defRPr/>
            </a:pPr>
            <a:endParaRPr lang="en-US" b="1" dirty="0" smtClean="0">
              <a:solidFill>
                <a:schemeClr val="bg1"/>
              </a:solidFill>
            </a:endParaRPr>
          </a:p>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b="1" dirty="0" smtClean="0">
                <a:solidFill>
                  <a:schemeClr val="bg1"/>
                </a:solidFill>
              </a:rPr>
              <a:t>Create Stratified Participation Model</a:t>
            </a:r>
          </a:p>
          <a:p>
            <a:pPr marL="0" lvl="0" indent="0">
              <a:buFont typeface="Arial"/>
              <a:buNone/>
            </a:pPr>
            <a:endParaRPr lang="en-US" baseline="0" dirty="0" smtClean="0"/>
          </a:p>
          <a:p>
            <a:pPr marL="0" lvl="0" indent="0">
              <a:buFont typeface="Arial"/>
              <a:buNone/>
            </a:pPr>
            <a:r>
              <a:rPr lang="en-US" dirty="0" smtClean="0"/>
              <a:t>Participation Ladder: Create experiences and participation</a:t>
            </a:r>
            <a:r>
              <a:rPr lang="en-US" baseline="0" dirty="0" smtClean="0"/>
              <a:t> opportunities for all of the following types of participants:</a:t>
            </a:r>
            <a:endParaRPr lang="en-US" dirty="0" smtClean="0"/>
          </a:p>
          <a:p>
            <a:pPr marL="0" lvl="0" indent="0">
              <a:buFont typeface="Arial"/>
              <a:buNone/>
            </a:pPr>
            <a:endParaRPr lang="en-US" dirty="0" smtClean="0"/>
          </a:p>
          <a:p>
            <a:pPr marL="0" lvl="0" indent="0">
              <a:buFont typeface="Arial"/>
              <a:buNone/>
            </a:pPr>
            <a:r>
              <a:rPr lang="en-US" dirty="0" smtClean="0"/>
              <a:t>Observer – watches from afar, doesn’t add anything yet</a:t>
            </a:r>
          </a:p>
          <a:p>
            <a:pPr marL="0" lvl="0" indent="0">
              <a:buFont typeface="Arial"/>
              <a:buNone/>
            </a:pPr>
            <a:r>
              <a:rPr lang="en-US" dirty="0" smtClean="0"/>
              <a:t>Contributor –</a:t>
            </a:r>
            <a:r>
              <a:rPr lang="en-US" baseline="0" dirty="0" smtClean="0"/>
              <a:t> </a:t>
            </a:r>
            <a:r>
              <a:rPr lang="en-US" dirty="0" smtClean="0"/>
              <a:t>comments</a:t>
            </a:r>
            <a:r>
              <a:rPr lang="en-US" baseline="0" dirty="0" smtClean="0"/>
              <a:t> on their experience with Universal Acceptance</a:t>
            </a:r>
            <a:endParaRPr lang="en-US" dirty="0" smtClean="0"/>
          </a:p>
          <a:p>
            <a:pPr marL="0" lvl="0" indent="0">
              <a:buFont typeface="Arial"/>
              <a:buNone/>
            </a:pPr>
            <a:r>
              <a:rPr lang="en-US" dirty="0" smtClean="0"/>
              <a:t>Power</a:t>
            </a:r>
            <a:r>
              <a:rPr lang="en-US" baseline="0" dirty="0" smtClean="0"/>
              <a:t>house – companies invested in Universal Acceptance; willing to donate time and money</a:t>
            </a:r>
          </a:p>
          <a:p>
            <a:pPr marL="0" lvl="0" indent="0">
              <a:buFont typeface="Arial"/>
              <a:buNone/>
            </a:pPr>
            <a:r>
              <a:rPr lang="en-US" baseline="0" dirty="0" smtClean="0"/>
              <a:t>Evangelist – believes in UA and espouses its values to his/her community/followers, interacts directly with ICANN staff</a:t>
            </a:r>
            <a:endParaRPr lang="en-US" dirty="0" smtClean="0"/>
          </a:p>
          <a:p>
            <a:pPr marL="0" lvl="0" indent="0">
              <a:buFont typeface="Arial"/>
              <a:buNone/>
            </a:pPr>
            <a:endParaRPr lang="en-US" b="1" baseline="0" dirty="0" smtClean="0"/>
          </a:p>
          <a:p>
            <a:pPr marL="0" lvl="0" indent="0">
              <a:buFont typeface="Arial"/>
              <a:buNone/>
            </a:pPr>
            <a:endParaRPr lang="en-US" b="1" baseline="0" dirty="0" smtClean="0"/>
          </a:p>
          <a:p>
            <a:pPr marL="0" lvl="0" indent="0">
              <a:buFont typeface="Arial"/>
              <a:buNone/>
            </a:pPr>
            <a:r>
              <a:rPr lang="en-US" b="1" baseline="0" dirty="0" smtClean="0"/>
              <a:t>Attend Events</a:t>
            </a:r>
            <a:endParaRPr lang="en-US" b="0" baseline="0" dirty="0" smtClean="0"/>
          </a:p>
          <a:p>
            <a:pPr marL="0" lvl="0" indent="0">
              <a:buFont typeface="Arial"/>
              <a:buNone/>
            </a:pPr>
            <a:endParaRPr lang="en-US" b="0" baseline="0" dirty="0" smtClean="0"/>
          </a:p>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sz="1200" dirty="0" smtClean="0">
                <a:solidFill>
                  <a:srgbClr val="037BC0"/>
                </a:solidFill>
              </a:rPr>
              <a:t>Create</a:t>
            </a:r>
            <a:r>
              <a:rPr lang="en-US" sz="1200" baseline="0" dirty="0" smtClean="0">
                <a:solidFill>
                  <a:srgbClr val="037BC0"/>
                </a:solidFill>
              </a:rPr>
              <a:t> a list of events relevant to each stakeholder group (ex. conferences, tradeshows etc.) and look for ways Technical Services team members can attend or participate (ex. sponsoring a booth).</a:t>
            </a:r>
          </a:p>
        </p:txBody>
      </p:sp>
      <p:sp>
        <p:nvSpPr>
          <p:cNvPr id="4" name="Slide Number Placeholder 3"/>
          <p:cNvSpPr>
            <a:spLocks noGrp="1"/>
          </p:cNvSpPr>
          <p:nvPr>
            <p:ph type="sldNum" sz="quarter" idx="10"/>
          </p:nvPr>
        </p:nvSpPr>
        <p:spPr/>
        <p:txBody>
          <a:bodyPr/>
          <a:lstStyle/>
          <a:p>
            <a:fld id="{22FF01E3-0CD3-0D4E-A13C-45CAFBFDEC86}" type="slidenum">
              <a:rPr lang="en-US" smtClean="0"/>
              <a:t>15</a:t>
            </a:fld>
            <a:endParaRPr lang="en-US"/>
          </a:p>
        </p:txBody>
      </p:sp>
    </p:spTree>
    <p:extLst>
      <p:ext uri="{BB962C8B-B14F-4D97-AF65-F5344CB8AC3E}">
        <p14:creationId xmlns:p14="http://schemas.microsoft.com/office/powerpoint/2010/main" val="3104703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a:buNone/>
            </a:pPr>
            <a:endParaRPr lang="en-US" b="1" baseline="0" dirty="0" smtClean="0"/>
          </a:p>
          <a:p>
            <a:pPr marL="0" lvl="0" indent="0">
              <a:buFont typeface="Arial"/>
              <a:buNone/>
            </a:pPr>
            <a:endParaRPr lang="en-US" b="1" baseline="0" dirty="0" smtClean="0"/>
          </a:p>
          <a:p>
            <a:pPr marL="0" lvl="0" indent="0">
              <a:buFont typeface="Arial"/>
              <a:buNone/>
            </a:pPr>
            <a:endParaRPr lang="en-US" b="1" baseline="0" dirty="0" smtClean="0"/>
          </a:p>
          <a:p>
            <a:pPr marL="0" lvl="0" indent="0">
              <a:buFont typeface="Arial"/>
              <a:buNone/>
            </a:pPr>
            <a:endParaRPr lang="en-US" baseline="0" dirty="0" smtClean="0"/>
          </a:p>
          <a:p>
            <a:pPr marL="0" lvl="0" indent="0">
              <a:buFont typeface="Arial"/>
              <a:buNone/>
            </a:pPr>
            <a:endParaRPr lang="en-US" baseline="0" dirty="0" smtClean="0"/>
          </a:p>
          <a:p>
            <a:pPr marL="0" lvl="0" indent="0">
              <a:buFont typeface="Arial"/>
              <a:buNone/>
            </a:pPr>
            <a:endParaRPr lang="en-US"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16</a:t>
            </a:fld>
            <a:endParaRPr lang="en-US"/>
          </a:p>
        </p:txBody>
      </p:sp>
    </p:spTree>
    <p:extLst>
      <p:ext uri="{BB962C8B-B14F-4D97-AF65-F5344CB8AC3E}">
        <p14:creationId xmlns:p14="http://schemas.microsoft.com/office/powerpoint/2010/main" val="3104703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a:buNone/>
            </a:pPr>
            <a:endParaRPr lang="en-US"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17</a:t>
            </a:fld>
            <a:endParaRPr lang="en-US"/>
          </a:p>
        </p:txBody>
      </p:sp>
    </p:spTree>
    <p:extLst>
      <p:ext uri="{BB962C8B-B14F-4D97-AF65-F5344CB8AC3E}">
        <p14:creationId xmlns:p14="http://schemas.microsoft.com/office/powerpoint/2010/main" val="3104703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a:buNone/>
            </a:pPr>
            <a:endParaRPr lang="en-US"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18</a:t>
            </a:fld>
            <a:endParaRPr lang="en-US"/>
          </a:p>
        </p:txBody>
      </p:sp>
    </p:spTree>
    <p:extLst>
      <p:ext uri="{BB962C8B-B14F-4D97-AF65-F5344CB8AC3E}">
        <p14:creationId xmlns:p14="http://schemas.microsoft.com/office/powerpoint/2010/main" val="3104703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All of the audiences outlined in </a:t>
            </a:r>
            <a:r>
              <a:rPr lang="en-US" dirty="0" smtClean="0"/>
              <a:t>ICANN’s Universal Acceptance Roadmap</a:t>
            </a:r>
            <a:r>
              <a:rPr lang="en-US" baseline="0" dirty="0" smtClean="0"/>
              <a:t> are actually stakeholders. Each has an interest in helping Universal Acceptance come to life, and all </a:t>
            </a:r>
            <a:r>
              <a:rPr lang="en-US" dirty="0" smtClean="0"/>
              <a:t>must work </a:t>
            </a:r>
            <a:r>
              <a:rPr lang="en-US" baseline="0" dirty="0" smtClean="0"/>
              <a:t>collaboratively to arrive at Universal Acceptance.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It’s up to ICANN to make a sound case, on both macro- and micro-levels, as to why each stakeholder group should not only participate in the Universal Acceptance Initiative, but make it a priority.</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As mentioned</a:t>
            </a:r>
            <a:r>
              <a:rPr lang="en-US" baseline="0" dirty="0" smtClean="0"/>
              <a:t> earlier, our outreach priority (Phase I) is the </a:t>
            </a:r>
            <a:r>
              <a:rPr lang="en-US" dirty="0" smtClean="0"/>
              <a:t>Domain </a:t>
            </a:r>
            <a:r>
              <a:rPr lang="en-US" baseline="0" dirty="0" smtClean="0"/>
              <a:t>Industry and related trade associations. The following were provided by Ed in his Domain Name Industry outreach document.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21</a:t>
            </a:fld>
            <a:endParaRPr lang="en-US"/>
          </a:p>
        </p:txBody>
      </p:sp>
    </p:spTree>
    <p:extLst>
      <p:ext uri="{BB962C8B-B14F-4D97-AF65-F5344CB8AC3E}">
        <p14:creationId xmlns:p14="http://schemas.microsoft.com/office/powerpoint/2010/main" val="2726989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overall message to members of this group is “</a:t>
            </a:r>
            <a:r>
              <a:rPr lang="en-US" dirty="0" smtClean="0"/>
              <a:t>Be one of the</a:t>
            </a:r>
            <a:r>
              <a:rPr lang="en-US" baseline="0" dirty="0" smtClean="0"/>
              <a:t> first players in the industry with systems and contracts that fully recognize all TLDs.”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smtClean="0"/>
              <a:t>In the following slides we’ll discuss key messaging for each of the sub-groups in this category.</a:t>
            </a:r>
          </a:p>
          <a:p>
            <a:endParaRPr lang="en-US" dirty="0"/>
          </a:p>
        </p:txBody>
      </p:sp>
      <p:sp>
        <p:nvSpPr>
          <p:cNvPr id="4" name="Slide Number Placeholder 3"/>
          <p:cNvSpPr>
            <a:spLocks noGrp="1"/>
          </p:cNvSpPr>
          <p:nvPr>
            <p:ph type="sldNum" sz="quarter" idx="10"/>
          </p:nvPr>
        </p:nvSpPr>
        <p:spPr/>
        <p:txBody>
          <a:bodyPr/>
          <a:lstStyle/>
          <a:p>
            <a:fld id="{22FF01E3-0CD3-0D4E-A13C-45CAFBFDEC86}" type="slidenum">
              <a:rPr lang="en-US" smtClean="0"/>
              <a:t>22</a:t>
            </a:fld>
            <a:endParaRPr lang="en-US"/>
          </a:p>
        </p:txBody>
      </p:sp>
    </p:spTree>
    <p:extLst>
      <p:ext uri="{BB962C8B-B14F-4D97-AF65-F5344CB8AC3E}">
        <p14:creationId xmlns:p14="http://schemas.microsoft.com/office/powerpoint/2010/main" val="2861775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Starting </a:t>
            </a:r>
            <a:r>
              <a:rPr lang="en-US" b="1" baseline="0" dirty="0" smtClean="0"/>
              <a:t>with </a:t>
            </a:r>
            <a:r>
              <a:rPr lang="en-US" b="1" dirty="0" smtClean="0"/>
              <a:t>ICANN</a:t>
            </a:r>
          </a:p>
          <a:p>
            <a:endParaRPr lang="en-US" dirty="0" smtClean="0"/>
          </a:p>
          <a:p>
            <a:r>
              <a:rPr lang="en-US" dirty="0" smtClean="0"/>
              <a:t>ICANN</a:t>
            </a:r>
            <a:r>
              <a:rPr lang="en-US" baseline="0" dirty="0" smtClean="0"/>
              <a:t> h</a:t>
            </a:r>
            <a:r>
              <a:rPr lang="en-US" dirty="0" smtClean="0"/>
              <a:t>as a financial and reputational stake in the expansion of generic Top-level Domains</a:t>
            </a:r>
            <a:r>
              <a:rPr lang="en-US" baseline="0" dirty="0" smtClean="0"/>
              <a:t> and its push to expand web usability via Internationalized Domain Names.</a:t>
            </a:r>
            <a:endParaRPr lang="en-US" dirty="0" smtClean="0"/>
          </a:p>
          <a:p>
            <a:r>
              <a:rPr lang="en-US" dirty="0" smtClean="0"/>
              <a:t>Lack of acceptance of new </a:t>
            </a:r>
            <a:r>
              <a:rPr lang="en-US" dirty="0" err="1" smtClean="0"/>
              <a:t>gTLDs</a:t>
            </a:r>
            <a:r>
              <a:rPr lang="en-US" dirty="0" smtClean="0"/>
              <a:t> and IDNs in systems and applications poses a major risk to their perceived success.</a:t>
            </a:r>
          </a:p>
          <a:p>
            <a:r>
              <a:rPr lang="en-US" dirty="0" smtClean="0"/>
              <a:t>Achieving Universal Acceptance at ICANN puts our organization in a better position to motivate, compel and guide other stakeholders to do the same. Steps currently being undertaken include:</a:t>
            </a:r>
          </a:p>
          <a:p>
            <a:pPr marL="685800" lvl="1" indent="-228600">
              <a:buFont typeface="+mj-lt"/>
              <a:buAutoNum type="arabicPeriod"/>
            </a:pPr>
            <a:r>
              <a:rPr lang="en-US" dirty="0" smtClean="0"/>
              <a:t>Working</a:t>
            </a:r>
            <a:r>
              <a:rPr lang="en-US" baseline="0" dirty="0" smtClean="0"/>
              <a:t> with Legal to update</a:t>
            </a:r>
            <a:r>
              <a:rPr lang="en-US" dirty="0" smtClean="0"/>
              <a:t> contracts to require Universal Acceptance</a:t>
            </a:r>
          </a:p>
          <a:p>
            <a:pPr marL="685800" lvl="1" indent="-228600">
              <a:buFont typeface="+mj-lt"/>
              <a:buAutoNum type="arabicPeriod"/>
            </a:pPr>
            <a:r>
              <a:rPr lang="en-US" dirty="0" smtClean="0"/>
              <a:t>Working with vendors</a:t>
            </a:r>
            <a:r>
              <a:rPr lang="en-US" baseline="0" dirty="0" smtClean="0"/>
              <a:t> and internal developers to update </a:t>
            </a:r>
            <a:r>
              <a:rPr lang="en-US" dirty="0" smtClean="0"/>
              <a:t>operating systems so</a:t>
            </a:r>
            <a:r>
              <a:rPr lang="en-US" baseline="0" dirty="0" smtClean="0"/>
              <a:t> that they </a:t>
            </a:r>
            <a:r>
              <a:rPr lang="en-US" dirty="0" smtClean="0"/>
              <a:t>accept all</a:t>
            </a:r>
            <a:r>
              <a:rPr lang="en-US" baseline="0" dirty="0" smtClean="0"/>
              <a:t> TLDs</a:t>
            </a:r>
          </a:p>
        </p:txBody>
      </p:sp>
      <p:sp>
        <p:nvSpPr>
          <p:cNvPr id="4" name="Slide Number Placeholder 3"/>
          <p:cNvSpPr>
            <a:spLocks noGrp="1"/>
          </p:cNvSpPr>
          <p:nvPr>
            <p:ph type="sldNum" sz="quarter" idx="10"/>
          </p:nvPr>
        </p:nvSpPr>
        <p:spPr/>
        <p:txBody>
          <a:bodyPr/>
          <a:lstStyle/>
          <a:p>
            <a:fld id="{22FF01E3-0CD3-0D4E-A13C-45CAFBFDEC86}" type="slidenum">
              <a:rPr lang="en-US" smtClean="0"/>
              <a:t>23</a:t>
            </a:fld>
            <a:endParaRPr lang="en-US"/>
          </a:p>
        </p:txBody>
      </p:sp>
    </p:spTree>
    <p:extLst>
      <p:ext uri="{BB962C8B-B14F-4D97-AF65-F5344CB8AC3E}">
        <p14:creationId xmlns:p14="http://schemas.microsoft.com/office/powerpoint/2010/main" val="2888119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spcBef>
                <a:spcPts val="0"/>
              </a:spcBef>
            </a:pPr>
            <a:r>
              <a:rPr lang="en-US" b="1" dirty="0" smtClean="0">
                <a:solidFill>
                  <a:srgbClr val="FFFFFF"/>
                </a:solidFill>
              </a:rPr>
              <a:t>Registries (</a:t>
            </a:r>
            <a:r>
              <a:rPr lang="en-US" b="1" dirty="0" err="1" smtClean="0">
                <a:solidFill>
                  <a:srgbClr val="FFFFFF"/>
                </a:solidFill>
              </a:rPr>
              <a:t>gTLD</a:t>
            </a:r>
            <a:r>
              <a:rPr lang="en-US" b="1" dirty="0" smtClean="0">
                <a:solidFill>
                  <a:srgbClr val="FFFFFF"/>
                </a:solidFill>
              </a:rPr>
              <a:t> and </a:t>
            </a:r>
            <a:r>
              <a:rPr lang="en-US" b="1" dirty="0" err="1" smtClean="0">
                <a:solidFill>
                  <a:srgbClr val="FFFFFF"/>
                </a:solidFill>
              </a:rPr>
              <a:t>ccTLD</a:t>
            </a:r>
            <a:r>
              <a:rPr lang="en-US" b="1" dirty="0" smtClean="0">
                <a:solidFill>
                  <a:srgbClr val="FFFFFF"/>
                </a:solidFill>
              </a:rPr>
              <a:t> Operators)</a:t>
            </a:r>
          </a:p>
          <a:p>
            <a:pPr marL="0" indent="0">
              <a:buFont typeface="Arial"/>
              <a:buNone/>
            </a:pPr>
            <a:endParaRPr lang="en-US" b="0" baseline="0" dirty="0" smtClean="0"/>
          </a:p>
          <a:p>
            <a:pPr marL="0" indent="0">
              <a:buFont typeface="Arial"/>
              <a:buNone/>
            </a:pPr>
            <a:r>
              <a:rPr lang="en-US" b="0" baseline="0" dirty="0" smtClean="0"/>
              <a:t>Public awareness of new </a:t>
            </a:r>
            <a:r>
              <a:rPr lang="en-US" b="0" baseline="0" dirty="0" err="1" smtClean="0"/>
              <a:t>gTLDs</a:t>
            </a:r>
            <a:r>
              <a:rPr lang="en-US" b="0" baseline="0" dirty="0" smtClean="0"/>
              <a:t> will only increase – but people outside of the tech community may not understand why these TLDs won’t work the way they expect them to (domain email addresses being rejected, </a:t>
            </a:r>
            <a:r>
              <a:rPr lang="en-US" b="0" baseline="0" dirty="0" err="1" smtClean="0"/>
              <a:t>idns</a:t>
            </a:r>
            <a:r>
              <a:rPr lang="en-US" b="0" baseline="0" dirty="0" smtClean="0"/>
              <a:t> rendering as A-Labels).</a:t>
            </a:r>
          </a:p>
          <a:p>
            <a:pPr marL="0" indent="0">
              <a:buFont typeface="Arial"/>
              <a:buNone/>
            </a:pPr>
            <a:r>
              <a:rPr lang="en-US" b="0" baseline="0" dirty="0" smtClean="0"/>
              <a:t>Ensuring new TLDs and IDNs are on an equal playing field with legacy TLDs is the only way to see full growth potential.</a:t>
            </a:r>
          </a:p>
          <a:p>
            <a:pPr marL="685800" lvl="1" indent="-228600">
              <a:buFont typeface="+mj-lt"/>
              <a:buAutoNum type="arabicPeriod"/>
            </a:pPr>
            <a:r>
              <a:rPr lang="en-US" b="0" baseline="0" dirty="0" smtClean="0"/>
              <a:t>Allow registrants to specify name servers and contact information (including email) using new top-level domains, IDNA2008 names, and Internationalized email addresses</a:t>
            </a:r>
          </a:p>
          <a:p>
            <a:pPr marL="685800" lvl="1" indent="-228600">
              <a:buFont typeface="+mj-lt"/>
              <a:buAutoNum type="arabicPeriod"/>
            </a:pPr>
            <a:r>
              <a:rPr lang="en-US" b="0" baseline="0" dirty="0" smtClean="0"/>
              <a:t>Systems used for business arrangements should comply with Universal Acceptance principals</a:t>
            </a:r>
            <a:endParaRPr lang="en-US" baseline="0"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24</a:t>
            </a:fld>
            <a:endParaRPr lang="en-US"/>
          </a:p>
        </p:txBody>
      </p:sp>
    </p:spTree>
    <p:extLst>
      <p:ext uri="{BB962C8B-B14F-4D97-AF65-F5344CB8AC3E}">
        <p14:creationId xmlns:p14="http://schemas.microsoft.com/office/powerpoint/2010/main" val="2888119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spcBef>
                <a:spcPts val="0"/>
              </a:spcBef>
              <a:spcAft>
                <a:spcPts val="600"/>
              </a:spcAft>
            </a:pPr>
            <a:r>
              <a:rPr lang="en-US" sz="1200" b="1" dirty="0" smtClean="0">
                <a:solidFill>
                  <a:schemeClr val="accent1"/>
                </a:solidFill>
              </a:rPr>
              <a:t>Service Providers</a:t>
            </a:r>
            <a:endParaRPr lang="en-US" sz="1200" b="0" i="0" u="none" dirty="0" smtClean="0">
              <a:solidFill>
                <a:schemeClr val="accent1"/>
              </a:solidFill>
            </a:endParaRPr>
          </a:p>
          <a:p>
            <a:pPr marL="0">
              <a:spcBef>
                <a:spcPts val="0"/>
              </a:spcBef>
              <a:spcAft>
                <a:spcPts val="600"/>
              </a:spcAft>
            </a:pPr>
            <a:endParaRPr lang="en-US" sz="1200" b="0" i="0" u="none" dirty="0" smtClean="0">
              <a:solidFill>
                <a:schemeClr val="accent1"/>
              </a:solidFill>
            </a:endParaRPr>
          </a:p>
          <a:p>
            <a:pPr marL="0">
              <a:spcBef>
                <a:spcPts val="0"/>
              </a:spcBef>
              <a:spcAft>
                <a:spcPts val="600"/>
              </a:spcAft>
            </a:pPr>
            <a:r>
              <a:rPr lang="en-US" sz="1200" b="0" i="0" u="none" dirty="0" smtClean="0">
                <a:solidFill>
                  <a:schemeClr val="accent1"/>
                </a:solidFill>
              </a:rPr>
              <a:t>Service providers stand to gain from the increase in new </a:t>
            </a:r>
            <a:r>
              <a:rPr lang="en-US" sz="1200" b="0" i="0" u="none" dirty="0" err="1" smtClean="0">
                <a:solidFill>
                  <a:schemeClr val="accent1"/>
                </a:solidFill>
              </a:rPr>
              <a:t>gTLDs</a:t>
            </a:r>
            <a:r>
              <a:rPr lang="en-US" sz="1200" b="0" i="0" u="none" dirty="0" smtClean="0">
                <a:solidFill>
                  <a:schemeClr val="accent1"/>
                </a:solidFill>
              </a:rPr>
              <a:t>,</a:t>
            </a:r>
            <a:r>
              <a:rPr lang="en-US" sz="1200" b="0" i="0" u="none" baseline="0" dirty="0" smtClean="0">
                <a:solidFill>
                  <a:schemeClr val="accent1"/>
                </a:solidFill>
              </a:rPr>
              <a:t> meaning their success is directly tied to each provider’s success. The first step is for providers to update their own systems to accept all TLDs and next is to advocate for Universal Acceptance externally where possible.</a:t>
            </a:r>
          </a:p>
        </p:txBody>
      </p:sp>
      <p:sp>
        <p:nvSpPr>
          <p:cNvPr id="4" name="Slide Number Placeholder 3"/>
          <p:cNvSpPr>
            <a:spLocks noGrp="1"/>
          </p:cNvSpPr>
          <p:nvPr>
            <p:ph type="sldNum" sz="quarter" idx="10"/>
          </p:nvPr>
        </p:nvSpPr>
        <p:spPr/>
        <p:txBody>
          <a:bodyPr/>
          <a:lstStyle/>
          <a:p>
            <a:fld id="{22FF01E3-0CD3-0D4E-A13C-45CAFBFDEC86}" type="slidenum">
              <a:rPr lang="en-US" smtClean="0"/>
              <a:t>26</a:t>
            </a:fld>
            <a:endParaRPr lang="en-US"/>
          </a:p>
        </p:txBody>
      </p:sp>
    </p:spTree>
    <p:extLst>
      <p:ext uri="{BB962C8B-B14F-4D97-AF65-F5344CB8AC3E}">
        <p14:creationId xmlns:p14="http://schemas.microsoft.com/office/powerpoint/2010/main" val="2888119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COMMS Tasks</a:t>
            </a:r>
            <a:r>
              <a:rPr lang="en-US" b="1" baseline="0" dirty="0" smtClean="0"/>
              <a:t> for</a:t>
            </a:r>
            <a:r>
              <a:rPr lang="en-US" b="1" dirty="0" smtClean="0"/>
              <a:t> Lat</a:t>
            </a:r>
            <a:r>
              <a:rPr lang="en-US" b="1" baseline="0" dirty="0" smtClean="0"/>
              <a:t>e 2015 / 2016:</a:t>
            </a:r>
          </a:p>
          <a:p>
            <a:endParaRPr lang="en-US" b="1" baseline="0" dirty="0" smtClean="0"/>
          </a:p>
          <a:p>
            <a:pPr marL="171450" indent="-171450">
              <a:buFont typeface="Arial"/>
              <a:buChar char="•"/>
            </a:pPr>
            <a:r>
              <a:rPr lang="en-US" dirty="0" smtClean="0"/>
              <a:t>Universal Acceptance Certification</a:t>
            </a:r>
            <a:r>
              <a:rPr lang="en-US" baseline="0" dirty="0" smtClean="0"/>
              <a:t> Program</a:t>
            </a:r>
          </a:p>
          <a:p>
            <a:pPr marL="171450" indent="-171450">
              <a:buFont typeface="Arial"/>
              <a:buChar char="•"/>
            </a:pPr>
            <a:r>
              <a:rPr lang="en-US" dirty="0" smtClean="0"/>
              <a:t>Universal Acceptance Roadshow</a:t>
            </a:r>
          </a:p>
          <a:p>
            <a:pPr marL="171450" indent="-171450">
              <a:buFont typeface="Arial"/>
              <a:buChar char="•"/>
            </a:pPr>
            <a:r>
              <a:rPr lang="en-US" dirty="0" smtClean="0"/>
              <a:t>University Collaboration</a:t>
            </a:r>
          </a:p>
          <a:p>
            <a:pPr marL="171450" indent="-171450">
              <a:buFont typeface="Arial"/>
              <a:buChar char="•"/>
            </a:pPr>
            <a:r>
              <a:rPr lang="en-US" dirty="0" smtClean="0"/>
              <a:t>Press</a:t>
            </a:r>
            <a:r>
              <a:rPr lang="en-US" baseline="0" dirty="0" smtClean="0"/>
              <a:t> Engagement – need to have some examples of success to make this attractive to News Media</a:t>
            </a:r>
            <a:endParaRPr lang="en-US" dirty="0" smtClean="0"/>
          </a:p>
        </p:txBody>
      </p:sp>
      <p:sp>
        <p:nvSpPr>
          <p:cNvPr id="4" name="Slide Number Placeholder 3"/>
          <p:cNvSpPr>
            <a:spLocks noGrp="1"/>
          </p:cNvSpPr>
          <p:nvPr>
            <p:ph type="sldNum" sz="quarter" idx="10"/>
          </p:nvPr>
        </p:nvSpPr>
        <p:spPr/>
        <p:txBody>
          <a:bodyPr/>
          <a:lstStyle/>
          <a:p>
            <a:fld id="{22FF01E3-0CD3-0D4E-A13C-45CAFBFDEC86}" type="slidenum">
              <a:rPr lang="en-US" smtClean="0"/>
              <a:t>31</a:t>
            </a:fld>
            <a:endParaRPr lang="en-US"/>
          </a:p>
        </p:txBody>
      </p:sp>
    </p:spTree>
    <p:extLst>
      <p:ext uri="{BB962C8B-B14F-4D97-AF65-F5344CB8AC3E}">
        <p14:creationId xmlns:p14="http://schemas.microsoft.com/office/powerpoint/2010/main" val="923382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resentation Title - ICANN51">
    <p:spTree>
      <p:nvGrpSpPr>
        <p:cNvPr id="1" name=""/>
        <p:cNvGrpSpPr/>
        <p:nvPr/>
      </p:nvGrpSpPr>
      <p:grpSpPr>
        <a:xfrm>
          <a:off x="0" y="0"/>
          <a:ext cx="0" cy="0"/>
          <a:chOff x="0" y="0"/>
          <a:chExt cx="0" cy="0"/>
        </a:xfrm>
      </p:grpSpPr>
      <p:pic>
        <p:nvPicPr>
          <p:cNvPr id="10" name="Picture 9" descr="158985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1" name="Rectangle 10"/>
          <p:cNvSpPr/>
          <p:nvPr userDrawn="1"/>
        </p:nvSpPr>
        <p:spPr>
          <a:xfrm>
            <a:off x="1" y="0"/>
            <a:ext cx="9143999" cy="6858000"/>
          </a:xfrm>
          <a:prstGeom prst="rect">
            <a:avLst/>
          </a:prstGeom>
          <a:gradFill flip="none" rotWithShape="1">
            <a:gsLst>
              <a:gs pos="0">
                <a:schemeClr val="tx1"/>
              </a:gs>
              <a:gs pos="100000">
                <a:schemeClr val="tx1">
                  <a:lumMod val="95000"/>
                  <a:lumOff val="5000"/>
                </a:schemeClr>
              </a:gs>
              <a:gs pos="40000">
                <a:schemeClr val="tx1">
                  <a:alpha val="50000"/>
                </a:schemeClr>
              </a:gs>
              <a:gs pos="70000">
                <a:schemeClr val="tx1">
                  <a:lumMod val="95000"/>
                  <a:lumOff val="5000"/>
                  <a:alpha val="40000"/>
                </a:schemeClr>
              </a:gs>
              <a:gs pos="55000">
                <a:schemeClr val="tx1">
                  <a:alpha val="0"/>
                </a:schemeClr>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5" name="Title 4"/>
          <p:cNvSpPr>
            <a:spLocks noGrp="1"/>
          </p:cNvSpPr>
          <p:nvPr>
            <p:ph type="title"/>
          </p:nvPr>
        </p:nvSpPr>
        <p:spPr>
          <a:xfrm>
            <a:off x="457200" y="1828800"/>
            <a:ext cx="8229600" cy="2438400"/>
          </a:xfrm>
          <a:prstGeom prst="rect">
            <a:avLst/>
          </a:prstGeom>
        </p:spPr>
        <p:txBody>
          <a:bodyPr vert="horz"/>
          <a:lstStyle>
            <a:lvl1pPr>
              <a:defRPr sz="5000">
                <a:solidFill>
                  <a:srgbClr val="FFFFFF"/>
                </a:solidFill>
              </a:defRPr>
            </a:lvl1pPr>
          </a:lstStyle>
          <a:p>
            <a:r>
              <a:rPr lang="en-US" smtClean="0"/>
              <a:t>Click to edit Master title style</a:t>
            </a:r>
            <a:endParaRPr lang="en-US" dirty="0"/>
          </a:p>
        </p:txBody>
      </p:sp>
      <p:sp>
        <p:nvSpPr>
          <p:cNvPr id="7" name="Text Placeholder 6"/>
          <p:cNvSpPr>
            <a:spLocks noGrp="1"/>
          </p:cNvSpPr>
          <p:nvPr>
            <p:ph type="body" sz="quarter" idx="10"/>
          </p:nvPr>
        </p:nvSpPr>
        <p:spPr>
          <a:xfrm>
            <a:off x="4305300" y="457200"/>
            <a:ext cx="4381500" cy="609600"/>
          </a:xfrm>
          <a:prstGeom prst="rect">
            <a:avLst/>
          </a:prstGeom>
        </p:spPr>
        <p:txBody>
          <a:bodyPr vert="horz"/>
          <a:lstStyle>
            <a:lvl1pPr marL="133350" indent="0" algn="r">
              <a:buNone/>
              <a:defRPr sz="2200">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dirty="0" smtClean="0"/>
              <a:t>Click to edit Master text styles</a:t>
            </a:r>
          </a:p>
        </p:txBody>
      </p:sp>
      <p:sp>
        <p:nvSpPr>
          <p:cNvPr id="15" name="Text Placeholder 6"/>
          <p:cNvSpPr>
            <a:spLocks noGrp="1"/>
          </p:cNvSpPr>
          <p:nvPr>
            <p:ph type="body" sz="quarter" idx="11"/>
          </p:nvPr>
        </p:nvSpPr>
        <p:spPr>
          <a:xfrm>
            <a:off x="349013" y="4723776"/>
            <a:ext cx="7043257" cy="375024"/>
          </a:xfrm>
          <a:prstGeom prst="rect">
            <a:avLst/>
          </a:prstGeom>
        </p:spPr>
        <p:txBody>
          <a:bodyPr vert="horz"/>
          <a:lstStyle>
            <a:lvl1pPr marL="133350" indent="0" algn="l">
              <a:buNone/>
              <a:defRPr sz="2200" b="1">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dirty="0" smtClean="0"/>
              <a:t>Click to edit Master text styles</a:t>
            </a:r>
          </a:p>
        </p:txBody>
      </p:sp>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cxnSp>
        <p:nvCxnSpPr>
          <p:cNvPr id="13" name="Straight Connector 12"/>
          <p:cNvCxnSpPr/>
          <p:nvPr/>
        </p:nvCxnSpPr>
        <p:spPr>
          <a:xfrm>
            <a:off x="381000" y="6200536"/>
            <a:ext cx="7532312" cy="0"/>
          </a:xfrm>
          <a:prstGeom prst="line">
            <a:avLst/>
          </a:prstGeom>
          <a:ln w="12700" cmpd="sng">
            <a:solidFill>
              <a:srgbClr val="FFFFFF"/>
            </a:solidFill>
          </a:ln>
          <a:effectLst/>
        </p:spPr>
        <p:style>
          <a:lnRef idx="2">
            <a:schemeClr val="dk1"/>
          </a:lnRef>
          <a:fillRef idx="0">
            <a:schemeClr val="dk1"/>
          </a:fillRef>
          <a:effectRef idx="1">
            <a:schemeClr val="dk1"/>
          </a:effectRef>
          <a:fontRef idx="minor">
            <a:schemeClr val="tx1"/>
          </a:fontRef>
        </p:style>
      </p:cxnSp>
      <p:sp>
        <p:nvSpPr>
          <p:cNvPr id="14" name="Text Placeholder 6"/>
          <p:cNvSpPr>
            <a:spLocks noGrp="1"/>
          </p:cNvSpPr>
          <p:nvPr>
            <p:ph type="body" sz="quarter" idx="12"/>
          </p:nvPr>
        </p:nvSpPr>
        <p:spPr>
          <a:xfrm>
            <a:off x="355418" y="5155671"/>
            <a:ext cx="7558270" cy="375024"/>
          </a:xfrm>
          <a:prstGeom prst="rect">
            <a:avLst/>
          </a:prstGeom>
        </p:spPr>
        <p:txBody>
          <a:bodyPr vert="horz"/>
          <a:lstStyle>
            <a:lvl1pPr marL="133350" indent="0" algn="l">
              <a:buNone/>
              <a:defRPr sz="1900" b="0">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dirty="0" smtClean="0"/>
              <a:t>Click to edit Master text styles</a:t>
            </a:r>
          </a:p>
        </p:txBody>
      </p:sp>
      <p:sp>
        <p:nvSpPr>
          <p:cNvPr id="16" name="Text Placeholder 6"/>
          <p:cNvSpPr>
            <a:spLocks noGrp="1"/>
          </p:cNvSpPr>
          <p:nvPr>
            <p:ph type="body" sz="quarter" idx="13"/>
          </p:nvPr>
        </p:nvSpPr>
        <p:spPr>
          <a:xfrm>
            <a:off x="355418" y="5492192"/>
            <a:ext cx="7558270" cy="375024"/>
          </a:xfrm>
          <a:prstGeom prst="rect">
            <a:avLst/>
          </a:prstGeom>
        </p:spPr>
        <p:txBody>
          <a:bodyPr vert="horz"/>
          <a:lstStyle>
            <a:lvl1pPr marL="133350" indent="0" algn="l">
              <a:buNone/>
              <a:defRPr sz="1900" b="0">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dirty="0" smtClean="0"/>
              <a:t>Click to edit Master text styles</a:t>
            </a:r>
          </a:p>
        </p:txBody>
      </p:sp>
    </p:spTree>
    <p:extLst>
      <p:ext uri="{BB962C8B-B14F-4D97-AF65-F5344CB8AC3E}">
        <p14:creationId xmlns:p14="http://schemas.microsoft.com/office/powerpoint/2010/main" val="3889432783"/>
      </p:ext>
    </p:extLst>
  </p:cSld>
  <p:clrMapOvr>
    <a:masterClrMapping/>
  </p:clrMapOvr>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opic Slide - ICANN51">
    <p:spTree>
      <p:nvGrpSpPr>
        <p:cNvPr id="1" name=""/>
        <p:cNvGrpSpPr/>
        <p:nvPr/>
      </p:nvGrpSpPr>
      <p:grpSpPr>
        <a:xfrm>
          <a:off x="0" y="0"/>
          <a:ext cx="0" cy="0"/>
          <a:chOff x="0" y="0"/>
          <a:chExt cx="0" cy="0"/>
        </a:xfrm>
      </p:grpSpPr>
      <p:pic>
        <p:nvPicPr>
          <p:cNvPr id="12" name="Picture 11" descr="blue-gradient-abstract-hd-wallpaper-1920x1080-777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3999" cy="6858000"/>
          </a:xfrm>
          <a:prstGeom prst="rect">
            <a:avLst/>
          </a:prstGeom>
        </p:spPr>
      </p:pic>
      <p:sp>
        <p:nvSpPr>
          <p:cNvPr id="3" name="Oval 2"/>
          <p:cNvSpPr/>
          <p:nvPr/>
        </p:nvSpPr>
        <p:spPr>
          <a:xfrm>
            <a:off x="8486775" y="3173949"/>
            <a:ext cx="784725" cy="779312"/>
          </a:xfrm>
          <a:prstGeom prst="ellipse">
            <a:avLst/>
          </a:prstGeom>
          <a:solidFill>
            <a:schemeClr val="bg2">
              <a:alpha val="3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dirty="0"/>
          </a:p>
        </p:txBody>
      </p:sp>
      <p:sp>
        <p:nvSpPr>
          <p:cNvPr id="4" name="Oval 3"/>
          <p:cNvSpPr/>
          <p:nvPr/>
        </p:nvSpPr>
        <p:spPr>
          <a:xfrm>
            <a:off x="8662074" y="3812299"/>
            <a:ext cx="963853" cy="934742"/>
          </a:xfrm>
          <a:prstGeom prst="ellipse">
            <a:avLst/>
          </a:prstGeom>
          <a:solidFill>
            <a:schemeClr val="accent2">
              <a:alpha val="6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5" name="Oval 4"/>
          <p:cNvSpPr/>
          <p:nvPr/>
        </p:nvSpPr>
        <p:spPr>
          <a:xfrm>
            <a:off x="8429625" y="2181991"/>
            <a:ext cx="1251029" cy="1249820"/>
          </a:xfrm>
          <a:prstGeom prst="ellipse">
            <a:avLst/>
          </a:prstGeom>
          <a:solidFill>
            <a:schemeClr val="accent3">
              <a:alpha val="26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6" name="Oval 5"/>
          <p:cNvSpPr/>
          <p:nvPr/>
        </p:nvSpPr>
        <p:spPr>
          <a:xfrm>
            <a:off x="7893516" y="1572391"/>
            <a:ext cx="1251029" cy="1249820"/>
          </a:xfrm>
          <a:prstGeom prst="ellipse">
            <a:avLst/>
          </a:prstGeom>
          <a:solidFill>
            <a:srgbClr val="93DAFF">
              <a:alpha val="18000"/>
            </a:srgb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9" name="Text Placeholder 8"/>
          <p:cNvSpPr>
            <a:spLocks noGrp="1"/>
          </p:cNvSpPr>
          <p:nvPr>
            <p:ph type="body" sz="quarter" idx="10"/>
          </p:nvPr>
        </p:nvSpPr>
        <p:spPr>
          <a:xfrm>
            <a:off x="371475" y="2209800"/>
            <a:ext cx="7143750" cy="1943100"/>
          </a:xfrm>
          <a:prstGeom prst="rect">
            <a:avLst/>
          </a:prstGeom>
        </p:spPr>
        <p:txBody>
          <a:bodyPr vert="horz" lIns="38405" tIns="19202" rIns="38405" bIns="19202" anchor="ctr"/>
          <a:lstStyle>
            <a:lvl1pPr marL="133350" indent="0" algn="l">
              <a:spcAft>
                <a:spcPts val="3000"/>
              </a:spcAft>
              <a:buNone/>
              <a:defRPr sz="4800">
                <a:ln>
                  <a:noFill/>
                </a:ln>
                <a:solidFill>
                  <a:schemeClr val="bg1"/>
                </a:solidFill>
                <a:latin typeface="Arial"/>
                <a:cs typeface="Arial"/>
              </a:defRPr>
            </a:lvl1pPr>
          </a:lstStyle>
          <a:p>
            <a:pPr lvl="0"/>
            <a:r>
              <a:rPr lang="en-US" smtClean="0"/>
              <a:t>Click to edit Master text styles</a:t>
            </a:r>
          </a:p>
        </p:txBody>
      </p:sp>
      <p:pic>
        <p:nvPicPr>
          <p:cNvPr id="13" name="Picture 1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cxnSp>
        <p:nvCxnSpPr>
          <p:cNvPr id="15" name="Straight Connector 14"/>
          <p:cNvCxnSpPr/>
          <p:nvPr/>
        </p:nvCxnSpPr>
        <p:spPr>
          <a:xfrm>
            <a:off x="381000" y="6200536"/>
            <a:ext cx="7532688" cy="0"/>
          </a:xfrm>
          <a:prstGeom prst="line">
            <a:avLst/>
          </a:prstGeom>
          <a:ln w="12700" cmpd="sng">
            <a:solidFill>
              <a:srgbClr val="FFFFFF"/>
            </a:solidFill>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151367137"/>
      </p:ext>
    </p:extLst>
  </p:cSld>
  <p:clrMapOvr>
    <a:masterClrMapping/>
  </p:clrMapOvr>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enda Slide - ICANN51">
    <p:spTree>
      <p:nvGrpSpPr>
        <p:cNvPr id="1" name=""/>
        <p:cNvGrpSpPr/>
        <p:nvPr/>
      </p:nvGrpSpPr>
      <p:grpSpPr>
        <a:xfrm>
          <a:off x="0" y="0"/>
          <a:ext cx="0" cy="0"/>
          <a:chOff x="0" y="0"/>
          <a:chExt cx="0" cy="0"/>
        </a:xfrm>
      </p:grpSpPr>
      <p:pic>
        <p:nvPicPr>
          <p:cNvPr id="17" name="Picture 16" descr="blue-gradient-abstract-hd-wallpaper-1920x1080-777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926707" y="0"/>
            <a:ext cx="2217292" cy="6858000"/>
          </a:xfrm>
          <a:prstGeom prst="rect">
            <a:avLst/>
          </a:prstGeom>
        </p:spPr>
      </p:pic>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486775" y="3173949"/>
            <a:ext cx="784725" cy="779312"/>
          </a:xfrm>
          <a:prstGeom prst="ellipse">
            <a:avLst/>
          </a:prstGeom>
          <a:solidFill>
            <a:schemeClr val="bg2">
              <a:alpha val="3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dirty="0"/>
          </a:p>
        </p:txBody>
      </p:sp>
      <p:sp>
        <p:nvSpPr>
          <p:cNvPr id="18" name="Oval 17"/>
          <p:cNvSpPr/>
          <p:nvPr/>
        </p:nvSpPr>
        <p:spPr>
          <a:xfrm>
            <a:off x="8662074" y="3812299"/>
            <a:ext cx="963853" cy="934742"/>
          </a:xfrm>
          <a:prstGeom prst="ellipse">
            <a:avLst/>
          </a:prstGeom>
          <a:solidFill>
            <a:schemeClr val="accent2">
              <a:alpha val="6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20" name="Oval 19"/>
          <p:cNvSpPr/>
          <p:nvPr/>
        </p:nvSpPr>
        <p:spPr>
          <a:xfrm>
            <a:off x="8429625" y="2181991"/>
            <a:ext cx="1251029" cy="1249820"/>
          </a:xfrm>
          <a:prstGeom prst="ellipse">
            <a:avLst/>
          </a:prstGeom>
          <a:solidFill>
            <a:schemeClr val="accent3">
              <a:alpha val="26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21" name="Oval 20"/>
          <p:cNvSpPr/>
          <p:nvPr/>
        </p:nvSpPr>
        <p:spPr>
          <a:xfrm>
            <a:off x="7893516" y="1572391"/>
            <a:ext cx="1251029" cy="1249820"/>
          </a:xfrm>
          <a:prstGeom prst="ellipse">
            <a:avLst/>
          </a:prstGeom>
          <a:solidFill>
            <a:srgbClr val="93DAFF">
              <a:alpha val="18000"/>
            </a:srgb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4" name="Text Placeholder 13"/>
          <p:cNvSpPr>
            <a:spLocks noGrp="1"/>
          </p:cNvSpPr>
          <p:nvPr>
            <p:ph type="body" sz="quarter" idx="10" hasCustomPrompt="1"/>
          </p:nvPr>
        </p:nvSpPr>
        <p:spPr>
          <a:xfrm>
            <a:off x="142875" y="304800"/>
            <a:ext cx="5143500"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19" name="Text Placeholder 18"/>
          <p:cNvSpPr>
            <a:spLocks noGrp="1"/>
          </p:cNvSpPr>
          <p:nvPr>
            <p:ph type="body" sz="quarter" idx="11"/>
          </p:nvPr>
        </p:nvSpPr>
        <p:spPr>
          <a:xfrm>
            <a:off x="571500" y="1409700"/>
            <a:ext cx="5946775" cy="4381500"/>
          </a:xfrm>
          <a:prstGeom prst="rect">
            <a:avLst/>
          </a:prstGeom>
        </p:spPr>
        <p:txBody>
          <a:bodyPr vert="horz" lIns="38405" tIns="19202" rIns="38405" bIns="19202">
            <a:normAutofit/>
          </a:bodyPr>
          <a:lstStyle>
            <a:lvl1pPr>
              <a:buSzPct val="120000"/>
              <a:defRPr sz="2800">
                <a:solidFill>
                  <a:schemeClr val="tx2"/>
                </a:solidFill>
                <a:latin typeface="Arial"/>
                <a:cs typeface="Arial"/>
              </a:defRPr>
            </a:lvl1pPr>
            <a:lvl2pPr marL="560070" indent="-240030">
              <a:buSzPct val="66000"/>
              <a:buFont typeface="Courier New"/>
              <a:buChar char="o"/>
              <a:defRPr sz="2400">
                <a:solidFill>
                  <a:schemeClr val="tx2"/>
                </a:solidFill>
                <a:latin typeface="Arial"/>
                <a:cs typeface="Arial"/>
              </a:defRPr>
            </a:lvl2pPr>
            <a:lvl3pPr marL="746760" indent="-240030">
              <a:buSzPct val="100000"/>
              <a:buFont typeface="Wingdings" charset="2"/>
              <a:buChar char="§"/>
              <a:defRPr sz="2000">
                <a:solidFill>
                  <a:schemeClr val="tx2"/>
                </a:solidFill>
                <a:latin typeface="Arial"/>
                <a:cs typeface="Arial"/>
              </a:defRPr>
            </a:lvl3pPr>
            <a:lvl4pPr marL="933450" indent="-240030">
              <a:buSzPct val="55000"/>
              <a:buFont typeface="Wingdings" charset="2"/>
              <a:buChar char="§"/>
              <a:defRPr sz="18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6" name="Picture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sp>
        <p:nvSpPr>
          <p:cNvPr id="24" name="TextBox 23"/>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25" name="Straight Connector 24"/>
          <p:cNvCxnSpPr/>
          <p:nvPr/>
        </p:nvCxnSpPr>
        <p:spPr>
          <a:xfrm>
            <a:off x="381000" y="6200536"/>
            <a:ext cx="6446838"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97385605"/>
      </p:ext>
    </p:extLst>
  </p:cSld>
  <p:clrMapOvr>
    <a:masterClrMapping/>
  </p:clrMapOvr>
  <p:transition/>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Slide - ICANN51">
    <p:bg>
      <p:bgPr>
        <a:solidFill>
          <a:schemeClr val="bg1"/>
        </a:solidFill>
        <a:effectLst/>
      </p:bgPr>
    </p:bg>
    <p:spTree>
      <p:nvGrpSpPr>
        <p:cNvPr id="1" name=""/>
        <p:cNvGrpSpPr/>
        <p:nvPr/>
      </p:nvGrpSpPr>
      <p:grpSpPr>
        <a:xfrm>
          <a:off x="0" y="0"/>
          <a:ext cx="0" cy="0"/>
          <a:chOff x="0" y="0"/>
          <a:chExt cx="0" cy="0"/>
        </a:xfrm>
      </p:grpSpPr>
      <p:pic>
        <p:nvPicPr>
          <p:cNvPr id="13" name="Picture 12" descr="ICANN_Watermark_G_CMYK.png"/>
          <p:cNvPicPr>
            <a:picLocks noChangeAspect="1"/>
          </p:cNvPicPr>
          <p:nvPr/>
        </p:nvPicPr>
        <p:blipFill>
          <a:blip r:embed="rId2" cstate="screen">
            <a:alphaModFix amt="11000"/>
            <a:extLst>
              <a:ext uri="{28A0092B-C50C-407E-A947-70E740481C1C}">
                <a14:useLocalDpi xmlns:a14="http://schemas.microsoft.com/office/drawing/2010/main"/>
              </a:ext>
            </a:extLst>
          </a:blip>
          <a:stretch>
            <a:fillRect/>
          </a:stretch>
        </p:blipFill>
        <p:spPr>
          <a:xfrm>
            <a:off x="1676400" y="1219200"/>
            <a:ext cx="5671095" cy="4382209"/>
          </a:xfrm>
          <a:prstGeom prst="rect">
            <a:avLst/>
          </a:prstGeom>
        </p:spPr>
      </p:pic>
      <p:sp>
        <p:nvSpPr>
          <p:cNvPr id="7" name="Text Placeholder 8"/>
          <p:cNvSpPr>
            <a:spLocks noGrp="1"/>
          </p:cNvSpPr>
          <p:nvPr>
            <p:ph type="body" sz="quarter" idx="10"/>
          </p:nvPr>
        </p:nvSpPr>
        <p:spPr>
          <a:xfrm>
            <a:off x="371474" y="2209800"/>
            <a:ext cx="8315326" cy="1943100"/>
          </a:xfrm>
          <a:prstGeom prst="rect">
            <a:avLst/>
          </a:prstGeom>
        </p:spPr>
        <p:txBody>
          <a:bodyPr vert="horz" lIns="38405" tIns="19202" rIns="38405" bIns="19202" anchor="ctr"/>
          <a:lstStyle>
            <a:lvl1pPr marL="133350" indent="0" algn="l">
              <a:spcAft>
                <a:spcPts val="3000"/>
              </a:spcAft>
              <a:buNone/>
              <a:defRPr sz="4800">
                <a:ln>
                  <a:noFill/>
                </a:ln>
                <a:solidFill>
                  <a:srgbClr val="00334D"/>
                </a:solidFill>
                <a:latin typeface="Arial"/>
                <a:cs typeface="Arial"/>
              </a:defRPr>
            </a:lvl1pPr>
          </a:lstStyle>
          <a:p>
            <a:pPr lvl="0"/>
            <a:r>
              <a:rPr lang="en-US" smtClean="0"/>
              <a:t>Click to edit Master text styles</a:t>
            </a:r>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cxnSp>
        <p:nvCxnSpPr>
          <p:cNvPr id="17" name="Straight Connector 16"/>
          <p:cNvCxnSpPr/>
          <p:nvPr/>
        </p:nvCxnSpPr>
        <p:spPr>
          <a:xfrm>
            <a:off x="381000" y="6200536"/>
            <a:ext cx="7532688"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108784379"/>
      </p:ext>
    </p:extLst>
  </p:cSld>
  <p:clrMapOvr>
    <a:masterClrMapping/>
  </p:clrMapOvr>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ullets Slide - ICANN51">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142874" y="304800"/>
            <a:ext cx="8696325"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8"/>
          <p:cNvSpPr>
            <a:spLocks noGrp="1"/>
          </p:cNvSpPr>
          <p:nvPr>
            <p:ph type="body" sz="quarter" idx="11"/>
          </p:nvPr>
        </p:nvSpPr>
        <p:spPr>
          <a:xfrm>
            <a:off x="304799" y="1524000"/>
            <a:ext cx="8532813" cy="4381500"/>
          </a:xfrm>
          <a:prstGeom prst="rect">
            <a:avLst/>
          </a:prstGeom>
        </p:spPr>
        <p:txBody>
          <a:bodyPr vert="horz" lIns="38405" tIns="19202" rIns="38405" bIns="19202">
            <a:normAutofit/>
          </a:bodyPr>
          <a:lstStyle>
            <a:lvl1pPr>
              <a:buSzPct val="120000"/>
              <a:defRPr sz="2800">
                <a:solidFill>
                  <a:schemeClr val="tx2"/>
                </a:solidFill>
                <a:latin typeface="Arial"/>
                <a:cs typeface="Arial"/>
              </a:defRPr>
            </a:lvl1pPr>
            <a:lvl2pPr marL="560070" indent="-240030">
              <a:buSzPct val="66000"/>
              <a:buFont typeface="Courier New"/>
              <a:buChar char="o"/>
              <a:defRPr sz="2400">
                <a:solidFill>
                  <a:schemeClr val="tx2"/>
                </a:solidFill>
                <a:latin typeface="Arial"/>
                <a:cs typeface="Arial"/>
              </a:defRPr>
            </a:lvl2pPr>
            <a:lvl3pPr marL="746760" indent="-240030">
              <a:buSzPct val="100000"/>
              <a:buFont typeface="Wingdings" charset="2"/>
              <a:buChar char="§"/>
              <a:defRPr sz="2000">
                <a:solidFill>
                  <a:schemeClr val="tx2"/>
                </a:solidFill>
                <a:latin typeface="Arial"/>
                <a:cs typeface="Arial"/>
              </a:defRPr>
            </a:lvl3pPr>
            <a:lvl4pPr marL="933450" indent="-240030">
              <a:buClr>
                <a:schemeClr val="tx2"/>
              </a:buClr>
              <a:buSzPct val="100000"/>
              <a:buFont typeface="Lucida Grande"/>
              <a:buChar char="-"/>
              <a:defRPr sz="20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6" name="Picture 1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cxnSp>
        <p:nvCxnSpPr>
          <p:cNvPr id="20" name="Straight Connector 19"/>
          <p:cNvCxnSpPr/>
          <p:nvPr/>
        </p:nvCxnSpPr>
        <p:spPr>
          <a:xfrm>
            <a:off x="381000" y="6200536"/>
            <a:ext cx="7532688"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31866502"/>
      </p:ext>
    </p:extLst>
  </p:cSld>
  <p:clrMapOvr>
    <a:masterClrMapping/>
  </p:clrMapOvr>
  <p:transition/>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umbers Slide - ICANN51">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142874" y="304800"/>
            <a:ext cx="8696325"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8"/>
          <p:cNvSpPr>
            <a:spLocks noGrp="1"/>
          </p:cNvSpPr>
          <p:nvPr>
            <p:ph type="body" sz="quarter" idx="11"/>
          </p:nvPr>
        </p:nvSpPr>
        <p:spPr>
          <a:xfrm>
            <a:off x="304799" y="1524000"/>
            <a:ext cx="8532813" cy="4381500"/>
          </a:xfrm>
          <a:prstGeom prst="rect">
            <a:avLst/>
          </a:prstGeom>
        </p:spPr>
        <p:txBody>
          <a:bodyPr vert="horz" lIns="38405" tIns="19202" rIns="38405" bIns="19202">
            <a:normAutofit/>
          </a:bodyPr>
          <a:lstStyle>
            <a:lvl1pPr marL="647700" indent="-514350">
              <a:buSzPct val="90000"/>
              <a:buFont typeface="+mj-lt"/>
              <a:buAutoNum type="arabicPeriod"/>
              <a:defRPr sz="2800">
                <a:solidFill>
                  <a:schemeClr val="tx2"/>
                </a:solidFill>
                <a:latin typeface="Arial"/>
                <a:cs typeface="Arial"/>
              </a:defRPr>
            </a:lvl1pPr>
            <a:lvl2pPr marL="777240" indent="-457200">
              <a:buSzPct val="100000"/>
              <a:buFont typeface="+mj-lt"/>
              <a:buAutoNum type="alphaLcParenR"/>
              <a:defRPr sz="2400">
                <a:solidFill>
                  <a:schemeClr val="tx2"/>
                </a:solidFill>
                <a:latin typeface="Arial"/>
                <a:cs typeface="Arial"/>
              </a:defRPr>
            </a:lvl2pPr>
            <a:lvl3pPr marL="963930" indent="-457200">
              <a:buSzPct val="90000"/>
              <a:buFont typeface="+mj-lt"/>
              <a:buAutoNum type="romanUcPeriod"/>
              <a:defRPr sz="2000">
                <a:solidFill>
                  <a:schemeClr val="tx2"/>
                </a:solidFill>
                <a:latin typeface="Arial"/>
                <a:cs typeface="Arial"/>
              </a:defRPr>
            </a:lvl3pPr>
            <a:lvl4pPr marL="1150620" indent="-457200">
              <a:buClr>
                <a:schemeClr val="tx2"/>
              </a:buClr>
              <a:buSzPct val="100000"/>
              <a:buFont typeface="+mj-lt"/>
              <a:buAutoNum type="romanLcPeriod"/>
              <a:defRPr sz="20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cxnSp>
        <p:nvCxnSpPr>
          <p:cNvPr id="16" name="Straight Connector 15"/>
          <p:cNvCxnSpPr/>
          <p:nvPr/>
        </p:nvCxnSpPr>
        <p:spPr>
          <a:xfrm>
            <a:off x="381000" y="6200536"/>
            <a:ext cx="7532688"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007250856"/>
      </p:ext>
    </p:extLst>
  </p:cSld>
  <p:clrMapOvr>
    <a:masterClrMapping/>
  </p:clrMapOvr>
  <p:transition/>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Graphics Slide - ICANN51">
    <p:spTree>
      <p:nvGrpSpPr>
        <p:cNvPr id="1" name=""/>
        <p:cNvGrpSpPr/>
        <p:nvPr/>
      </p:nvGrpSpPr>
      <p:grpSpPr>
        <a:xfrm>
          <a:off x="0" y="0"/>
          <a:ext cx="0" cy="0"/>
          <a:chOff x="0" y="0"/>
          <a:chExt cx="0" cy="0"/>
        </a:xfrm>
      </p:grpSpPr>
      <p:sp>
        <p:nvSpPr>
          <p:cNvPr id="12" name="Rectangle 11"/>
          <p:cNvSpPr/>
          <p:nvPr/>
        </p:nvSpPr>
        <p:spPr bwMode="auto">
          <a:xfrm>
            <a:off x="0" y="33712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defRPr>
            </a:lvl1pPr>
          </a:lstStyle>
          <a:p>
            <a:pPr lvl="0"/>
            <a:r>
              <a:rPr lang="en-US" dirty="0" smtClean="0"/>
              <a:t>Insert Title</a:t>
            </a:r>
          </a:p>
        </p:txBody>
      </p: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Tree>
    <p:extLst>
      <p:ext uri="{BB962C8B-B14F-4D97-AF65-F5344CB8AC3E}">
        <p14:creationId xmlns:p14="http://schemas.microsoft.com/office/powerpoint/2010/main" val="1866681852"/>
      </p:ext>
    </p:extLst>
  </p:cSld>
  <p:clrMapOvr>
    <a:masterClrMapping/>
  </p:clrMapOvr>
  <p:transition/>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hart Slide - ICANN51">
    <p:spTree>
      <p:nvGrpSpPr>
        <p:cNvPr id="1" name=""/>
        <p:cNvGrpSpPr/>
        <p:nvPr/>
      </p:nvGrpSpPr>
      <p:grpSpPr>
        <a:xfrm>
          <a:off x="0" y="0"/>
          <a:ext cx="0" cy="0"/>
          <a:chOff x="0" y="0"/>
          <a:chExt cx="0" cy="0"/>
        </a:xfrm>
      </p:grpSpPr>
      <p:sp>
        <p:nvSpPr>
          <p:cNvPr id="12" name="Rectangle 11"/>
          <p:cNvSpPr/>
          <p:nvPr/>
        </p:nvSpPr>
        <p:spPr bwMode="auto">
          <a:xfrm>
            <a:off x="0" y="33712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3" name="Chart Placeholder 2"/>
          <p:cNvSpPr>
            <a:spLocks noGrp="1"/>
          </p:cNvSpPr>
          <p:nvPr>
            <p:ph type="chart" sz="quarter" idx="11"/>
          </p:nvPr>
        </p:nvSpPr>
        <p:spPr>
          <a:xfrm>
            <a:off x="742950" y="1371600"/>
            <a:ext cx="7686675" cy="4343400"/>
          </a:xfrm>
          <a:prstGeom prst="rect">
            <a:avLst/>
          </a:prstGeom>
        </p:spPr>
        <p:txBody>
          <a:bodyPr vert="horz" lIns="38405" tIns="19202" rIns="38405" bIns="19202"/>
          <a:lstStyle>
            <a:lvl1pPr marL="133350" indent="0">
              <a:buNone/>
              <a:defRPr>
                <a:latin typeface="Arial"/>
                <a:cs typeface="Arial"/>
              </a:defRPr>
            </a:lvl1pPr>
          </a:lstStyle>
          <a:p>
            <a:r>
              <a:rPr lang="en-US" smtClean="0"/>
              <a:t>Click icon to add chart</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cxnSp>
        <p:nvCxnSpPr>
          <p:cNvPr id="13" name="Straight Connector 12"/>
          <p:cNvCxnSpPr/>
          <p:nvPr/>
        </p:nvCxnSpPr>
        <p:spPr>
          <a:xfrm>
            <a:off x="381000" y="6200536"/>
            <a:ext cx="7532688"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023505213"/>
      </p:ext>
    </p:extLst>
  </p:cSld>
  <p:clrMapOvr>
    <a:masterClrMapping/>
  </p:clrMapOvr>
  <p:transition/>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amp;A / Add Info - ICANN51">
    <p:spTree>
      <p:nvGrpSpPr>
        <p:cNvPr id="1" name=""/>
        <p:cNvGrpSpPr/>
        <p:nvPr/>
      </p:nvGrpSpPr>
      <p:grpSpPr>
        <a:xfrm>
          <a:off x="0" y="0"/>
          <a:ext cx="0" cy="0"/>
          <a:chOff x="0" y="0"/>
          <a:chExt cx="0" cy="0"/>
        </a:xfrm>
      </p:grpSpPr>
      <p:sp>
        <p:nvSpPr>
          <p:cNvPr id="47" name="Rectangle 46"/>
          <p:cNvSpPr/>
          <p:nvPr/>
        </p:nvSpPr>
        <p:spPr bwMode="auto">
          <a:xfrm>
            <a:off x="0" y="2842816"/>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36" name="Rectangle 35"/>
          <p:cNvSpPr>
            <a:spLocks/>
          </p:cNvSpPr>
          <p:nvPr/>
        </p:nvSpPr>
        <p:spPr>
          <a:xfrm>
            <a:off x="-8467" y="924472"/>
            <a:ext cx="1714500" cy="2971800"/>
          </a:xfrm>
          <a:prstGeom prst="rect">
            <a:avLst/>
          </a:prstGeom>
          <a:solidFill>
            <a:schemeClr val="tx2">
              <a:alpha val="71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38" name="Rectangle 37"/>
          <p:cNvSpPr>
            <a:spLocks/>
          </p:cNvSpPr>
          <p:nvPr/>
        </p:nvSpPr>
        <p:spPr>
          <a:xfrm>
            <a:off x="0" y="3893672"/>
            <a:ext cx="1714500" cy="2971800"/>
          </a:xfrm>
          <a:prstGeom prst="rect">
            <a:avLst/>
          </a:prstGeom>
          <a:solidFill>
            <a:schemeClr val="tx2">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44" name="Rectangle 43"/>
          <p:cNvSpPr>
            <a:spLocks/>
          </p:cNvSpPr>
          <p:nvPr/>
        </p:nvSpPr>
        <p:spPr>
          <a:xfrm>
            <a:off x="7460475" y="924472"/>
            <a:ext cx="1714500" cy="2971800"/>
          </a:xfrm>
          <a:prstGeom prst="rect">
            <a:avLst/>
          </a:prstGeom>
          <a:solidFill>
            <a:schemeClr val="tx2">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45" name="Rectangle 44"/>
          <p:cNvSpPr>
            <a:spLocks/>
          </p:cNvSpPr>
          <p:nvPr/>
        </p:nvSpPr>
        <p:spPr>
          <a:xfrm>
            <a:off x="7462062" y="3893672"/>
            <a:ext cx="1714500" cy="2971800"/>
          </a:xfrm>
          <a:prstGeom prst="rect">
            <a:avLst/>
          </a:prstGeom>
          <a:solidFill>
            <a:schemeClr val="tx2">
              <a:alpha val="71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8" name="Rectangle 17"/>
          <p:cNvSpPr/>
          <p:nvPr userDrawn="1"/>
        </p:nvSpPr>
        <p:spPr>
          <a:xfrm>
            <a:off x="925255" y="914400"/>
            <a:ext cx="7315200" cy="5943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7" name="Text Placeholder 18"/>
          <p:cNvSpPr>
            <a:spLocks noGrp="1"/>
          </p:cNvSpPr>
          <p:nvPr>
            <p:ph type="body" sz="quarter" idx="11"/>
          </p:nvPr>
        </p:nvSpPr>
        <p:spPr>
          <a:xfrm>
            <a:off x="944387" y="1338424"/>
            <a:ext cx="7294576" cy="4305300"/>
          </a:xfrm>
          <a:prstGeom prst="rect">
            <a:avLst/>
          </a:prstGeom>
        </p:spPr>
        <p:txBody>
          <a:bodyPr vert="horz" lIns="38405" tIns="19202" rIns="38405" bIns="19202">
            <a:normAutofit/>
          </a:bodyPr>
          <a:lstStyle>
            <a:lvl1pPr marL="374904">
              <a:spcBef>
                <a:spcPts val="1600"/>
              </a:spcBef>
              <a:spcAft>
                <a:spcPts val="0"/>
              </a:spcAft>
              <a:buClr>
                <a:schemeClr val="bg1"/>
              </a:buClr>
              <a:buSzPct val="120000"/>
              <a:defRPr sz="2800">
                <a:solidFill>
                  <a:schemeClr val="bg1"/>
                </a:solidFill>
                <a:latin typeface="Arial"/>
                <a:cs typeface="Arial"/>
              </a:defRPr>
            </a:lvl1pPr>
            <a:lvl2pPr marL="560070" indent="-240030">
              <a:spcBef>
                <a:spcPts val="800"/>
              </a:spcBef>
              <a:buClr>
                <a:schemeClr val="bg1"/>
              </a:buClr>
              <a:buSzPct val="66000"/>
              <a:buFont typeface="Courier New"/>
              <a:buChar char="o"/>
              <a:defRPr sz="2400">
                <a:solidFill>
                  <a:schemeClr val="bg1"/>
                </a:solidFill>
                <a:latin typeface="Arial"/>
                <a:cs typeface="Arial"/>
              </a:defRPr>
            </a:lvl2pPr>
            <a:lvl3pPr marL="746760" indent="-240030">
              <a:spcBef>
                <a:spcPts val="800"/>
              </a:spcBef>
              <a:buClr>
                <a:schemeClr val="bg1"/>
              </a:buClr>
              <a:buSzPct val="100000"/>
              <a:buFont typeface="Wingdings" charset="2"/>
              <a:buChar char="§"/>
              <a:defRPr sz="2000">
                <a:solidFill>
                  <a:schemeClr val="bg1"/>
                </a:solidFill>
                <a:latin typeface="Arial"/>
                <a:cs typeface="Arial"/>
              </a:defRPr>
            </a:lvl3pPr>
            <a:lvl4pPr marL="933450" indent="-240030">
              <a:spcBef>
                <a:spcPts val="800"/>
              </a:spcBef>
              <a:buClr>
                <a:schemeClr val="bg1"/>
              </a:buClr>
              <a:buSzPct val="100000"/>
              <a:buFont typeface="Lucida Grande"/>
              <a:buChar char="-"/>
              <a:defRPr sz="2000">
                <a:solidFill>
                  <a:schemeClr val="bg1"/>
                </a:solidFill>
                <a:latin typeface="Arial"/>
                <a:cs typeface="Arial"/>
              </a:defRPr>
            </a:lvl4pPr>
            <a:lvl5pPr>
              <a:defRPr>
                <a:solidFill>
                  <a:schemeClr val="tx2"/>
                </a:solidFill>
                <a:latin typeface="Georgia"/>
                <a:cs typeface="Georgi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219703744"/>
      </p:ext>
    </p:extLst>
  </p:cSld>
  <p:clrMapOvr>
    <a:masterClrMapping/>
  </p:clrMapOvr>
  <p:transition/>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lank Slide White">
    <p:spTree>
      <p:nvGrpSpPr>
        <p:cNvPr id="1" name=""/>
        <p:cNvGrpSpPr/>
        <p:nvPr/>
      </p:nvGrpSpPr>
      <p:grpSpPr>
        <a:xfrm>
          <a:off x="0" y="0"/>
          <a:ext cx="0" cy="0"/>
          <a:chOff x="0" y="0"/>
          <a:chExt cx="0" cy="0"/>
        </a:xfrm>
      </p:grpSpPr>
      <p:sp>
        <p:nvSpPr>
          <p:cNvPr id="12" name="Rectangle 11"/>
          <p:cNvSpPr/>
          <p:nvPr/>
        </p:nvSpPr>
        <p:spPr bwMode="auto">
          <a:xfrm>
            <a:off x="0" y="33712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5143500" cy="609600"/>
          </a:xfrm>
          <a:prstGeom prst="rect">
            <a:avLst/>
          </a:prstGeom>
        </p:spPr>
        <p:txBody>
          <a:bodyPr vert="horz" lIns="38405" tIns="19202" rIns="38405" bIns="19202"/>
          <a:lstStyle>
            <a:lvl1pPr marL="133350" indent="0">
              <a:buNone/>
              <a:defRPr sz="3200" baseline="0">
                <a:solidFill>
                  <a:schemeClr val="tx2"/>
                </a:solidFill>
              </a:defRPr>
            </a:lvl1pPr>
          </a:lstStyle>
          <a:p>
            <a:pPr lvl="0"/>
            <a:r>
              <a:rPr lang="en-US" dirty="0" smtClean="0"/>
              <a:t>Insert Title</a:t>
            </a:r>
          </a:p>
        </p:txBody>
      </p:sp>
      <p:pic>
        <p:nvPicPr>
          <p:cNvPr id="6" name="Picture 5" descr="ICANN_Logo_B_RGB.png"/>
          <p:cNvPicPr>
            <a:picLocks/>
          </p:cNvPicPr>
          <p:nvPr/>
        </p:nvPicPr>
        <p:blipFill>
          <a:blip r:embed="rId2" cstate="screen">
            <a:extLst>
              <a:ext uri="{28A0092B-C50C-407E-A947-70E740481C1C}">
                <a14:useLocalDpi xmlns:a14="http://schemas.microsoft.com/office/drawing/2010/main"/>
              </a:ext>
            </a:extLst>
          </a:blip>
          <a:stretch>
            <a:fillRect/>
          </a:stretch>
        </p:blipFill>
        <p:spPr>
          <a:xfrm>
            <a:off x="8082177" y="6019800"/>
            <a:ext cx="828247" cy="649224"/>
          </a:xfrm>
          <a:prstGeom prst="rect">
            <a:avLst/>
          </a:prstGeom>
        </p:spPr>
      </p:pic>
      <p:sp>
        <p:nvSpPr>
          <p:cNvPr id="5" name="Rectangle 4"/>
          <p:cNvSpPr/>
          <p:nvPr userDrawn="1"/>
        </p:nvSpPr>
        <p:spPr bwMode="auto">
          <a:xfrm>
            <a:off x="0" y="33712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Tree>
    <p:extLst>
      <p:ext uri="{BB962C8B-B14F-4D97-AF65-F5344CB8AC3E}">
        <p14:creationId xmlns:p14="http://schemas.microsoft.com/office/powerpoint/2010/main" val="151214858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338168" y="635000"/>
            <a:ext cx="578248" cy="346556"/>
          </a:xfrm>
          <a:prstGeom prst="rect">
            <a:avLst/>
          </a:prstGeom>
          <a:noFill/>
        </p:spPr>
        <p:txBody>
          <a:bodyPr wrap="none" lIns="38405" tIns="19202" rIns="38405" bIns="19202" rtlCol="0">
            <a:spAutoFit/>
          </a:bodyPr>
          <a:lstStyle/>
          <a:p>
            <a:r>
              <a:rPr lang="en-US" sz="2000" dirty="0" smtClean="0">
                <a:solidFill>
                  <a:schemeClr val="bg1"/>
                </a:solidFill>
                <a:latin typeface="Georgia"/>
                <a:cs typeface="Georgia"/>
              </a:rPr>
              <a:t>Text</a:t>
            </a:r>
            <a:endParaRPr lang="en-US" sz="2000" dirty="0">
              <a:solidFill>
                <a:schemeClr val="bg1"/>
              </a:solidFill>
              <a:latin typeface="Georgia"/>
              <a:cs typeface="Georgia"/>
            </a:endParaRPr>
          </a:p>
        </p:txBody>
      </p:sp>
      <p:sp>
        <p:nvSpPr>
          <p:cNvPr id="3" name="TextBox 2"/>
          <p:cNvSpPr txBox="1"/>
          <p:nvPr userDrawn="1"/>
        </p:nvSpPr>
        <p:spPr>
          <a:xfrm>
            <a:off x="338168" y="635000"/>
            <a:ext cx="578248" cy="346556"/>
          </a:xfrm>
          <a:prstGeom prst="rect">
            <a:avLst/>
          </a:prstGeom>
          <a:noFill/>
        </p:spPr>
        <p:txBody>
          <a:bodyPr wrap="none" lIns="38405" tIns="19202" rIns="38405" bIns="19202" rtlCol="0">
            <a:spAutoFit/>
          </a:bodyPr>
          <a:lstStyle/>
          <a:p>
            <a:r>
              <a:rPr lang="en-US" sz="2000" dirty="0" smtClean="0">
                <a:solidFill>
                  <a:schemeClr val="bg1"/>
                </a:solidFill>
                <a:latin typeface="Georgia"/>
                <a:cs typeface="Georgia"/>
              </a:rPr>
              <a:t>Text</a:t>
            </a:r>
            <a:endParaRPr lang="en-US" sz="2000" dirty="0">
              <a:solidFill>
                <a:schemeClr val="bg1"/>
              </a:solidFill>
              <a:latin typeface="Georgia"/>
              <a:cs typeface="Georgia"/>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Lst>
  <p:transition/>
  <p:hf hdr="0" ftr="0" dt="0"/>
  <p:txStyles>
    <p:titleStyle>
      <a:lvl1pPr algn="l" rtl="0" eaLnBrk="1" fontAlgn="base" hangingPunct="1">
        <a:spcBef>
          <a:spcPct val="0"/>
        </a:spcBef>
        <a:spcAft>
          <a:spcPct val="0"/>
        </a:spcAft>
        <a:defRPr sz="2800">
          <a:solidFill>
            <a:srgbClr val="1A8AC7"/>
          </a:solidFill>
          <a:latin typeface="+mj-lt"/>
          <a:ea typeface="+mj-ea"/>
          <a:cs typeface="+mj-cs"/>
          <a:sym typeface="DINOT-Light" charset="0"/>
        </a:defRPr>
      </a:lvl1pPr>
      <a:lvl2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2pPr>
      <a:lvl3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3pPr>
      <a:lvl4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4pPr>
      <a:lvl5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5pPr>
      <a:lvl6pPr marL="192024"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6pPr>
      <a:lvl7pPr marL="384048"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7pPr>
      <a:lvl8pPr marL="576072"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8pPr>
      <a:lvl9pPr marL="768096"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9pPr>
    </p:titleStyle>
    <p:bodyStyle>
      <a:lvl1pPr marL="37338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p:bodyStyle>
    <p:otherStyle>
      <a:defPPr>
        <a:defRPr lang="en-US"/>
      </a:defPPr>
      <a:lvl1pPr marL="0" algn="l" defTabSz="192024" rtl="0" eaLnBrk="1" latinLnBrk="0" hangingPunct="1">
        <a:defRPr sz="800" kern="1200">
          <a:solidFill>
            <a:schemeClr val="tx1"/>
          </a:solidFill>
          <a:latin typeface="+mn-lt"/>
          <a:ea typeface="+mn-ea"/>
          <a:cs typeface="+mn-cs"/>
        </a:defRPr>
      </a:lvl1pPr>
      <a:lvl2pPr marL="192024" algn="l" defTabSz="192024" rtl="0" eaLnBrk="1" latinLnBrk="0" hangingPunct="1">
        <a:defRPr sz="800" kern="1200">
          <a:solidFill>
            <a:schemeClr val="tx1"/>
          </a:solidFill>
          <a:latin typeface="+mn-lt"/>
          <a:ea typeface="+mn-ea"/>
          <a:cs typeface="+mn-cs"/>
        </a:defRPr>
      </a:lvl2pPr>
      <a:lvl3pPr marL="384048" algn="l" defTabSz="192024" rtl="0" eaLnBrk="1" latinLnBrk="0" hangingPunct="1">
        <a:defRPr sz="800" kern="1200">
          <a:solidFill>
            <a:schemeClr val="tx1"/>
          </a:solidFill>
          <a:latin typeface="+mn-lt"/>
          <a:ea typeface="+mn-ea"/>
          <a:cs typeface="+mn-cs"/>
        </a:defRPr>
      </a:lvl3pPr>
      <a:lvl4pPr marL="576072" algn="l" defTabSz="192024" rtl="0" eaLnBrk="1" latinLnBrk="0" hangingPunct="1">
        <a:defRPr sz="800" kern="1200">
          <a:solidFill>
            <a:schemeClr val="tx1"/>
          </a:solidFill>
          <a:latin typeface="+mn-lt"/>
          <a:ea typeface="+mn-ea"/>
          <a:cs typeface="+mn-cs"/>
        </a:defRPr>
      </a:lvl4pPr>
      <a:lvl5pPr marL="768096" algn="l" defTabSz="192024" rtl="0" eaLnBrk="1" latinLnBrk="0" hangingPunct="1">
        <a:defRPr sz="800" kern="1200">
          <a:solidFill>
            <a:schemeClr val="tx1"/>
          </a:solidFill>
          <a:latin typeface="+mn-lt"/>
          <a:ea typeface="+mn-ea"/>
          <a:cs typeface="+mn-cs"/>
        </a:defRPr>
      </a:lvl5pPr>
      <a:lvl6pPr marL="960120" algn="l" defTabSz="192024" rtl="0" eaLnBrk="1" latinLnBrk="0" hangingPunct="1">
        <a:defRPr sz="800" kern="1200">
          <a:solidFill>
            <a:schemeClr val="tx1"/>
          </a:solidFill>
          <a:latin typeface="+mn-lt"/>
          <a:ea typeface="+mn-ea"/>
          <a:cs typeface="+mn-cs"/>
        </a:defRPr>
      </a:lvl6pPr>
      <a:lvl7pPr marL="1152144" algn="l" defTabSz="192024" rtl="0" eaLnBrk="1" latinLnBrk="0" hangingPunct="1">
        <a:defRPr sz="800" kern="1200">
          <a:solidFill>
            <a:schemeClr val="tx1"/>
          </a:solidFill>
          <a:latin typeface="+mn-lt"/>
          <a:ea typeface="+mn-ea"/>
          <a:cs typeface="+mn-cs"/>
        </a:defRPr>
      </a:lvl7pPr>
      <a:lvl8pPr marL="1344168" algn="l" defTabSz="192024" rtl="0" eaLnBrk="1" latinLnBrk="0" hangingPunct="1">
        <a:defRPr sz="800" kern="1200">
          <a:solidFill>
            <a:schemeClr val="tx1"/>
          </a:solidFill>
          <a:latin typeface="+mn-lt"/>
          <a:ea typeface="+mn-ea"/>
          <a:cs typeface="+mn-cs"/>
        </a:defRPr>
      </a:lvl8pPr>
      <a:lvl9pPr marL="1536192" algn="l" defTabSz="192024"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824948"/>
            <a:ext cx="8229600" cy="2438400"/>
          </a:xfrm>
          <a:prstGeom prst="rect">
            <a:avLst/>
          </a:prstGeom>
        </p:spPr>
        <p:txBody>
          <a:bodyPr/>
          <a:lstStyle/>
          <a:p>
            <a:r>
              <a:rPr lang="en-US" dirty="0" smtClean="0"/>
              <a:t>Universal Acceptance:</a:t>
            </a:r>
            <a:br>
              <a:rPr lang="en-US" dirty="0" smtClean="0"/>
            </a:br>
            <a:r>
              <a:rPr lang="en-US" dirty="0" smtClean="0"/>
              <a:t>Communications / Outreach Plan</a:t>
            </a:r>
            <a:endParaRPr lang="en-US" sz="3500" dirty="0"/>
          </a:p>
        </p:txBody>
      </p:sp>
      <p:sp>
        <p:nvSpPr>
          <p:cNvPr id="13" name="Text Placeholder 12"/>
          <p:cNvSpPr>
            <a:spLocks noGrp="1"/>
          </p:cNvSpPr>
          <p:nvPr>
            <p:ph type="body" sz="quarter" idx="10"/>
          </p:nvPr>
        </p:nvSpPr>
        <p:spPr/>
        <p:txBody>
          <a:bodyPr/>
          <a:lstStyle/>
          <a:p>
            <a:r>
              <a:rPr lang="en-US" smtClean="0"/>
              <a:t>11 </a:t>
            </a:r>
            <a:r>
              <a:rPr lang="en-US" dirty="0" smtClean="0"/>
              <a:t>December 2014</a:t>
            </a:r>
            <a:endParaRPr lang="en-US" dirty="0"/>
          </a:p>
        </p:txBody>
      </p:sp>
      <p:sp>
        <p:nvSpPr>
          <p:cNvPr id="14" name="Text Placeholder 13"/>
          <p:cNvSpPr>
            <a:spLocks noGrp="1"/>
          </p:cNvSpPr>
          <p:nvPr>
            <p:ph type="body" sz="quarter" idx="11"/>
          </p:nvPr>
        </p:nvSpPr>
        <p:spPr>
          <a:prstGeom prst="rect">
            <a:avLst/>
          </a:prstGeom>
        </p:spPr>
        <p:txBody>
          <a:bodyPr/>
          <a:lstStyle/>
          <a:p>
            <a:pPr>
              <a:spcBef>
                <a:spcPts val="0"/>
              </a:spcBef>
            </a:pPr>
            <a:r>
              <a:rPr lang="en-US" dirty="0" smtClean="0"/>
              <a:t>Name</a:t>
            </a:r>
            <a:endParaRPr lang="en-US" dirty="0"/>
          </a:p>
        </p:txBody>
      </p:sp>
      <p:sp>
        <p:nvSpPr>
          <p:cNvPr id="4" name="Text Placeholder 3"/>
          <p:cNvSpPr>
            <a:spLocks noGrp="1"/>
          </p:cNvSpPr>
          <p:nvPr>
            <p:ph type="body" sz="quarter" idx="12"/>
          </p:nvPr>
        </p:nvSpPr>
        <p:spPr>
          <a:prstGeom prst="rect">
            <a:avLst/>
          </a:prstGeom>
        </p:spPr>
        <p:txBody>
          <a:bodyPr/>
          <a:lstStyle/>
          <a:p>
            <a:pPr>
              <a:spcBef>
                <a:spcPts val="300"/>
              </a:spcBef>
            </a:pPr>
            <a:r>
              <a:rPr lang="en-US" dirty="0" smtClean="0"/>
              <a:t>Title, Division</a:t>
            </a:r>
          </a:p>
        </p:txBody>
      </p:sp>
      <p:sp>
        <p:nvSpPr>
          <p:cNvPr id="2" name="Text Placeholder 1"/>
          <p:cNvSpPr>
            <a:spLocks noGrp="1"/>
          </p:cNvSpPr>
          <p:nvPr>
            <p:ph type="body" sz="quarter" idx="13"/>
          </p:nvPr>
        </p:nvSpPr>
        <p:spPr/>
        <p:txBody>
          <a:bodyPr/>
          <a:lstStyle/>
          <a:p>
            <a:pPr>
              <a:spcBef>
                <a:spcPts val="300"/>
              </a:spcBef>
            </a:pPr>
            <a:r>
              <a:rPr lang="en-US" dirty="0"/>
              <a:t>Internet Corporation for Assigned Names and </a:t>
            </a:r>
            <a:r>
              <a:rPr lang="en-US" dirty="0" smtClean="0"/>
              <a:t>Numbers</a:t>
            </a:r>
            <a:endParaRPr lang="en-US" dirty="0"/>
          </a:p>
        </p:txBody>
      </p:sp>
    </p:spTree>
    <p:extLst>
      <p:ext uri="{BB962C8B-B14F-4D97-AF65-F5344CB8AC3E}">
        <p14:creationId xmlns:p14="http://schemas.microsoft.com/office/powerpoint/2010/main" val="260763937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Situation Overview</a:t>
            </a:r>
            <a:endParaRPr lang="en-US" dirty="0"/>
          </a:p>
        </p:txBody>
      </p:sp>
    </p:spTree>
    <p:extLst>
      <p:ext uri="{BB962C8B-B14F-4D97-AF65-F5344CB8AC3E}">
        <p14:creationId xmlns:p14="http://schemas.microsoft.com/office/powerpoint/2010/main" val="318838550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4690" y="2593300"/>
            <a:ext cx="4988827" cy="851576"/>
          </a:xfrm>
        </p:spPr>
        <p:txBody>
          <a:bodyPr anchor="t"/>
          <a:lstStyle/>
          <a:p>
            <a:r>
              <a:rPr lang="en-US" sz="5000" dirty="0" smtClean="0">
                <a:solidFill>
                  <a:srgbClr val="037BC0"/>
                </a:solidFill>
              </a:rPr>
              <a:t>unpredictable</a:t>
            </a:r>
          </a:p>
        </p:txBody>
      </p:sp>
      <p:pic>
        <p:nvPicPr>
          <p:cNvPr id="7" name="Picture 6" descr="quilt-3.jpg"/>
          <p:cNvPicPr>
            <a:picLocks noChangeAspect="1"/>
          </p:cNvPicPr>
          <p:nvPr/>
        </p:nvPicPr>
        <p:blipFill rotWithShape="1">
          <a:blip r:embed="rId3">
            <a:extLst>
              <a:ext uri="{28A0092B-C50C-407E-A947-70E740481C1C}">
                <a14:useLocalDpi xmlns:a14="http://schemas.microsoft.com/office/drawing/2010/main" val="0"/>
              </a:ext>
            </a:extLst>
          </a:blip>
          <a:srcRect l="15782" t="4" r="21876" b="56946"/>
          <a:stretch/>
        </p:blipFill>
        <p:spPr>
          <a:xfrm rot="16200000">
            <a:off x="4078278" y="1744903"/>
            <a:ext cx="6858000" cy="3291840"/>
          </a:xfrm>
          <a:prstGeom prst="rect">
            <a:avLst/>
          </a:prstGeom>
        </p:spPr>
      </p:pic>
      <p:sp>
        <p:nvSpPr>
          <p:cNvPr id="8" name="Rectangle 7"/>
          <p:cNvSpPr/>
          <p:nvPr/>
        </p:nvSpPr>
        <p:spPr>
          <a:xfrm>
            <a:off x="497505" y="1016131"/>
            <a:ext cx="4443706" cy="1569660"/>
          </a:xfrm>
          <a:prstGeom prst="rect">
            <a:avLst/>
          </a:prstGeom>
        </p:spPr>
        <p:txBody>
          <a:bodyPr wrap="square" anchor="t">
            <a:spAutoFit/>
          </a:bodyPr>
          <a:lstStyle/>
          <a:p>
            <a:pPr algn="l"/>
            <a:r>
              <a:rPr lang="en-US" sz="3200" dirty="0">
                <a:solidFill>
                  <a:schemeClr val="tx2"/>
                </a:solidFill>
                <a:latin typeface="Arial"/>
                <a:cs typeface="Arial"/>
              </a:rPr>
              <a:t>The Internet’s technical ‘rules’ </a:t>
            </a:r>
            <a:r>
              <a:rPr lang="en-US" sz="3200" dirty="0" smtClean="0">
                <a:solidFill>
                  <a:schemeClr val="tx2"/>
                </a:solidFill>
                <a:latin typeface="Arial"/>
                <a:cs typeface="Arial"/>
              </a:rPr>
              <a:t>are </a:t>
            </a:r>
            <a:r>
              <a:rPr lang="en-US" sz="3200" dirty="0">
                <a:solidFill>
                  <a:schemeClr val="tx2"/>
                </a:solidFill>
                <a:latin typeface="Arial"/>
                <a:cs typeface="Arial"/>
              </a:rPr>
              <a:t>like a patchwork </a:t>
            </a:r>
            <a:r>
              <a:rPr lang="en-US" sz="3200" dirty="0" smtClean="0">
                <a:solidFill>
                  <a:schemeClr val="tx2"/>
                </a:solidFill>
                <a:latin typeface="Arial"/>
                <a:cs typeface="Arial"/>
              </a:rPr>
              <a:t>quilt</a:t>
            </a:r>
            <a:r>
              <a:rPr lang="en-US" sz="3200" dirty="0">
                <a:solidFill>
                  <a:schemeClr val="tx2"/>
                </a:solidFill>
                <a:latin typeface="Arial"/>
                <a:cs typeface="Arial"/>
              </a:rPr>
              <a:t>:</a:t>
            </a:r>
          </a:p>
        </p:txBody>
      </p:sp>
      <p:sp>
        <p:nvSpPr>
          <p:cNvPr id="6" name="Rectangle 5"/>
          <p:cNvSpPr/>
          <p:nvPr/>
        </p:nvSpPr>
        <p:spPr>
          <a:xfrm>
            <a:off x="519737" y="3911444"/>
            <a:ext cx="5142115" cy="1569660"/>
          </a:xfrm>
          <a:prstGeom prst="rect">
            <a:avLst/>
          </a:prstGeom>
        </p:spPr>
        <p:txBody>
          <a:bodyPr wrap="square" anchor="t">
            <a:spAutoFit/>
          </a:bodyPr>
          <a:lstStyle/>
          <a:p>
            <a:pPr algn="l">
              <a:spcBef>
                <a:spcPts val="600"/>
              </a:spcBef>
            </a:pPr>
            <a:r>
              <a:rPr lang="en-US" dirty="0">
                <a:solidFill>
                  <a:schemeClr val="tx2"/>
                </a:solidFill>
                <a:latin typeface="Arial"/>
                <a:cs typeface="Arial"/>
              </a:rPr>
              <a:t>Many </a:t>
            </a:r>
            <a:r>
              <a:rPr lang="en-US" dirty="0" smtClean="0">
                <a:solidFill>
                  <a:schemeClr val="tx2"/>
                </a:solidFill>
                <a:latin typeface="Arial"/>
                <a:cs typeface="Arial"/>
              </a:rPr>
              <a:t>applications and services we use everyday do </a:t>
            </a:r>
            <a:r>
              <a:rPr lang="en-US" dirty="0">
                <a:solidFill>
                  <a:schemeClr val="tx2"/>
                </a:solidFill>
                <a:latin typeface="Arial"/>
                <a:cs typeface="Arial"/>
              </a:rPr>
              <a:t>not support </a:t>
            </a:r>
            <a:r>
              <a:rPr lang="en-US" dirty="0" smtClean="0">
                <a:solidFill>
                  <a:schemeClr val="tx2"/>
                </a:solidFill>
                <a:latin typeface="Arial"/>
                <a:cs typeface="Arial"/>
              </a:rPr>
              <a:t>new TLDs, which puts these TLDs at </a:t>
            </a:r>
            <a:br>
              <a:rPr lang="en-US" dirty="0" smtClean="0">
                <a:solidFill>
                  <a:schemeClr val="tx2"/>
                </a:solidFill>
                <a:latin typeface="Arial"/>
                <a:cs typeface="Arial"/>
              </a:rPr>
            </a:br>
            <a:r>
              <a:rPr lang="en-US" dirty="0" smtClean="0">
                <a:solidFill>
                  <a:schemeClr val="tx2"/>
                </a:solidFill>
                <a:latin typeface="Arial"/>
                <a:cs typeface="Arial"/>
              </a:rPr>
              <a:t>risk of being rejected by end users</a:t>
            </a:r>
            <a:endParaRPr lang="en-US" dirty="0">
              <a:solidFill>
                <a:schemeClr val="tx2"/>
              </a:solidFill>
              <a:latin typeface="Arial"/>
              <a:cs typeface="Arial"/>
            </a:endParaRPr>
          </a:p>
        </p:txBody>
      </p:sp>
      <p:sp>
        <p:nvSpPr>
          <p:cNvPr id="9" name="Text Placeholder 1"/>
          <p:cNvSpPr txBox="1">
            <a:spLocks/>
          </p:cNvSpPr>
          <p:nvPr/>
        </p:nvSpPr>
        <p:spPr>
          <a:xfrm>
            <a:off x="414690" y="6305199"/>
            <a:ext cx="4988827" cy="357955"/>
          </a:xfrm>
          <a:prstGeom prst="rect">
            <a:avLst/>
          </a:prstGeom>
        </p:spPr>
        <p:txBody>
          <a:bodyPr vert="horz" lIns="38405" tIns="19202" rIns="38405" bIns="19202" anchor="t"/>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sz="1400" i="1" dirty="0" smtClean="0">
                <a:solidFill>
                  <a:schemeClr val="tx1"/>
                </a:solidFill>
              </a:rPr>
              <a:t>*Analogy to be reviewed and potentially modified</a:t>
            </a:r>
          </a:p>
        </p:txBody>
      </p:sp>
    </p:spTree>
    <p:extLst>
      <p:ext uri="{BB962C8B-B14F-4D97-AF65-F5344CB8AC3E}">
        <p14:creationId xmlns:p14="http://schemas.microsoft.com/office/powerpoint/2010/main" val="27648227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uilt-nice2.jpg"/>
          <p:cNvPicPr>
            <a:picLocks noChangeAspect="1"/>
          </p:cNvPicPr>
          <p:nvPr/>
        </p:nvPicPr>
        <p:blipFill rotWithShape="1">
          <a:blip r:embed="rId3">
            <a:extLst>
              <a:ext uri="{28A0092B-C50C-407E-A947-70E740481C1C}">
                <a14:useLocalDpi xmlns:a14="http://schemas.microsoft.com/office/drawing/2010/main" val="0"/>
              </a:ext>
            </a:extLst>
          </a:blip>
          <a:srcRect l="34989" t="2270" r="1760" b="67795"/>
          <a:stretch/>
        </p:blipFill>
        <p:spPr>
          <a:xfrm rot="5400000">
            <a:off x="4067498" y="1802347"/>
            <a:ext cx="6858000" cy="3291840"/>
          </a:xfrm>
          <a:prstGeom prst="rect">
            <a:avLst/>
          </a:prstGeom>
        </p:spPr>
      </p:pic>
      <p:sp>
        <p:nvSpPr>
          <p:cNvPr id="8" name="Text Placeholder 1"/>
          <p:cNvSpPr>
            <a:spLocks noGrp="1"/>
          </p:cNvSpPr>
          <p:nvPr>
            <p:ph type="body" sz="quarter" idx="10"/>
          </p:nvPr>
        </p:nvSpPr>
        <p:spPr>
          <a:xfrm>
            <a:off x="414690" y="2589408"/>
            <a:ext cx="4991567" cy="966380"/>
          </a:xfrm>
        </p:spPr>
        <p:txBody>
          <a:bodyPr anchor="t"/>
          <a:lstStyle/>
          <a:p>
            <a:r>
              <a:rPr lang="en-US" sz="5000" dirty="0" smtClean="0">
                <a:solidFill>
                  <a:srgbClr val="037BC0"/>
                </a:solidFill>
              </a:rPr>
              <a:t>reliable</a:t>
            </a:r>
          </a:p>
        </p:txBody>
      </p:sp>
      <p:sp>
        <p:nvSpPr>
          <p:cNvPr id="9" name="Rectangle 8"/>
          <p:cNvSpPr/>
          <p:nvPr/>
        </p:nvSpPr>
        <p:spPr>
          <a:xfrm>
            <a:off x="497504" y="1023535"/>
            <a:ext cx="4583093" cy="1569660"/>
          </a:xfrm>
          <a:prstGeom prst="rect">
            <a:avLst/>
          </a:prstGeom>
        </p:spPr>
        <p:txBody>
          <a:bodyPr wrap="square" anchor="t">
            <a:spAutoFit/>
          </a:bodyPr>
          <a:lstStyle/>
          <a:p>
            <a:pPr algn="l"/>
            <a:r>
              <a:rPr lang="en-US" sz="3200" dirty="0" smtClean="0">
                <a:solidFill>
                  <a:schemeClr val="tx2"/>
                </a:solidFill>
                <a:latin typeface="Arial"/>
                <a:cs typeface="Arial"/>
              </a:rPr>
              <a:t>Universal Acceptance is like introducing a pattern into the Internet:</a:t>
            </a:r>
            <a:endParaRPr lang="en-US" sz="3200" dirty="0">
              <a:solidFill>
                <a:schemeClr val="tx2"/>
              </a:solidFill>
              <a:latin typeface="Arial"/>
              <a:cs typeface="Arial"/>
            </a:endParaRPr>
          </a:p>
        </p:txBody>
      </p:sp>
      <p:sp>
        <p:nvSpPr>
          <p:cNvPr id="10" name="Rectangle 9"/>
          <p:cNvSpPr/>
          <p:nvPr/>
        </p:nvSpPr>
        <p:spPr>
          <a:xfrm>
            <a:off x="519737" y="3911444"/>
            <a:ext cx="5142115" cy="2169825"/>
          </a:xfrm>
          <a:prstGeom prst="rect">
            <a:avLst/>
          </a:prstGeom>
        </p:spPr>
        <p:txBody>
          <a:bodyPr wrap="square" anchor="t">
            <a:spAutoFit/>
          </a:bodyPr>
          <a:lstStyle/>
          <a:p>
            <a:pPr marL="342900" indent="-342900" algn="l">
              <a:spcBef>
                <a:spcPts val="600"/>
              </a:spcBef>
              <a:buFont typeface="Arial"/>
              <a:buChar char="•"/>
            </a:pPr>
            <a:r>
              <a:rPr lang="en-US" dirty="0" smtClean="0">
                <a:solidFill>
                  <a:schemeClr val="tx2"/>
                </a:solidFill>
                <a:latin typeface="Arial"/>
                <a:cs typeface="Arial"/>
              </a:rPr>
              <a:t>Top-level domains</a:t>
            </a:r>
          </a:p>
          <a:p>
            <a:pPr marL="342900" indent="-342900" algn="l">
              <a:spcBef>
                <a:spcPts val="600"/>
              </a:spcBef>
              <a:buFont typeface="Arial"/>
              <a:buChar char="•"/>
            </a:pPr>
            <a:r>
              <a:rPr lang="en-US" dirty="0">
                <a:solidFill>
                  <a:schemeClr val="tx2"/>
                </a:solidFill>
                <a:latin typeface="Arial"/>
                <a:cs typeface="Arial"/>
              </a:rPr>
              <a:t>I</a:t>
            </a:r>
            <a:r>
              <a:rPr lang="en-US" dirty="0" smtClean="0">
                <a:solidFill>
                  <a:schemeClr val="tx2"/>
                </a:solidFill>
                <a:latin typeface="Arial"/>
                <a:cs typeface="Arial"/>
              </a:rPr>
              <a:t>nternationalized domain </a:t>
            </a:r>
            <a:r>
              <a:rPr lang="en-US" dirty="0">
                <a:solidFill>
                  <a:schemeClr val="tx2"/>
                </a:solidFill>
                <a:latin typeface="Arial"/>
                <a:cs typeface="Arial"/>
              </a:rPr>
              <a:t>n</a:t>
            </a:r>
            <a:r>
              <a:rPr lang="en-US" dirty="0" smtClean="0">
                <a:solidFill>
                  <a:schemeClr val="tx2"/>
                </a:solidFill>
                <a:latin typeface="Arial"/>
                <a:cs typeface="Arial"/>
              </a:rPr>
              <a:t>ames</a:t>
            </a:r>
          </a:p>
          <a:p>
            <a:pPr marL="342900" indent="-342900" algn="l">
              <a:spcBef>
                <a:spcPts val="600"/>
              </a:spcBef>
              <a:buFont typeface="Arial"/>
              <a:buChar char="•"/>
            </a:pPr>
            <a:r>
              <a:rPr lang="en-US" dirty="0">
                <a:solidFill>
                  <a:schemeClr val="tx2"/>
                </a:solidFill>
                <a:latin typeface="Arial"/>
                <a:cs typeface="Arial"/>
              </a:rPr>
              <a:t>I</a:t>
            </a:r>
            <a:r>
              <a:rPr lang="en-US" dirty="0" smtClean="0">
                <a:solidFill>
                  <a:schemeClr val="tx2"/>
                </a:solidFill>
                <a:latin typeface="Arial"/>
                <a:cs typeface="Arial"/>
              </a:rPr>
              <a:t>nternationalized email</a:t>
            </a:r>
          </a:p>
          <a:p>
            <a:pPr marL="365760" lvl="2" algn="l">
              <a:spcBef>
                <a:spcPts val="600"/>
              </a:spcBef>
            </a:pPr>
            <a:r>
              <a:rPr lang="en-US" dirty="0">
                <a:solidFill>
                  <a:schemeClr val="tx2"/>
                </a:solidFill>
                <a:latin typeface="Arial"/>
                <a:cs typeface="Arial"/>
              </a:rPr>
              <a:t>s</a:t>
            </a:r>
            <a:r>
              <a:rPr lang="en-US" dirty="0" smtClean="0">
                <a:solidFill>
                  <a:schemeClr val="tx2"/>
                </a:solidFill>
                <a:latin typeface="Arial"/>
                <a:cs typeface="Arial"/>
              </a:rPr>
              <a:t>hould be fully functional in all services and applications</a:t>
            </a:r>
            <a:endParaRPr lang="en-US" dirty="0">
              <a:solidFill>
                <a:schemeClr val="tx2"/>
              </a:solidFill>
              <a:latin typeface="Arial"/>
              <a:cs typeface="Arial"/>
            </a:endParaRPr>
          </a:p>
        </p:txBody>
      </p:sp>
      <p:sp>
        <p:nvSpPr>
          <p:cNvPr id="6" name="Text Placeholder 1"/>
          <p:cNvSpPr txBox="1">
            <a:spLocks/>
          </p:cNvSpPr>
          <p:nvPr/>
        </p:nvSpPr>
        <p:spPr>
          <a:xfrm>
            <a:off x="414690" y="6305199"/>
            <a:ext cx="4988827" cy="357955"/>
          </a:xfrm>
          <a:prstGeom prst="rect">
            <a:avLst/>
          </a:prstGeom>
        </p:spPr>
        <p:txBody>
          <a:bodyPr vert="horz" lIns="38405" tIns="19202" rIns="38405" bIns="19202" anchor="t"/>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sz="1400" i="1" dirty="0" smtClean="0">
                <a:solidFill>
                  <a:schemeClr val="tx1"/>
                </a:solidFill>
              </a:rPr>
              <a:t>*Analogy to be reviewed and potentially modified</a:t>
            </a:r>
          </a:p>
        </p:txBody>
      </p:sp>
    </p:spTree>
    <p:extLst>
      <p:ext uri="{BB962C8B-B14F-4D97-AF65-F5344CB8AC3E}">
        <p14:creationId xmlns:p14="http://schemas.microsoft.com/office/powerpoint/2010/main" val="14929659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3267168"/>
            <a:ext cx="9144000" cy="3590832"/>
          </a:xfrm>
          <a:prstGeom prst="rect">
            <a:avLst/>
          </a:prstGeom>
          <a:solidFill>
            <a:schemeClr val="bg1"/>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4" name="Rectangle 3"/>
          <p:cNvSpPr/>
          <p:nvPr/>
        </p:nvSpPr>
        <p:spPr bwMode="auto">
          <a:xfrm>
            <a:off x="0" y="1"/>
            <a:ext cx="9144000" cy="3590832"/>
          </a:xfrm>
          <a:prstGeom prst="rect">
            <a:avLst/>
          </a:prstGeom>
          <a:solidFill>
            <a:schemeClr val="bg2"/>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2" name="Text Placeholder 1"/>
          <p:cNvSpPr>
            <a:spLocks noGrp="1"/>
          </p:cNvSpPr>
          <p:nvPr>
            <p:ph type="body" sz="quarter" idx="10"/>
          </p:nvPr>
        </p:nvSpPr>
        <p:spPr>
          <a:xfrm>
            <a:off x="0" y="2918539"/>
            <a:ext cx="9144000" cy="989853"/>
          </a:xfrm>
          <a:solidFill>
            <a:schemeClr val="tx2"/>
          </a:solidFill>
        </p:spPr>
        <p:txBody>
          <a:bodyPr lIns="91440" tIns="91440" rIns="91440" bIns="137160"/>
          <a:lstStyle/>
          <a:p>
            <a:pPr marL="0" algn="ctr"/>
            <a:r>
              <a:rPr lang="en-US" sz="5000" dirty="0" smtClean="0">
                <a:solidFill>
                  <a:schemeClr val="bg1"/>
                </a:solidFill>
              </a:rPr>
              <a:t>Roles and Responsibilities</a:t>
            </a:r>
            <a:endParaRPr lang="en-US" sz="5000" dirty="0">
              <a:solidFill>
                <a:schemeClr val="bg1"/>
              </a:solidFill>
            </a:endParaRPr>
          </a:p>
        </p:txBody>
      </p:sp>
      <p:sp>
        <p:nvSpPr>
          <p:cNvPr id="6" name="Text Placeholder 1"/>
          <p:cNvSpPr txBox="1">
            <a:spLocks/>
          </p:cNvSpPr>
          <p:nvPr/>
        </p:nvSpPr>
        <p:spPr>
          <a:xfrm>
            <a:off x="1160457" y="0"/>
            <a:ext cx="6831311" cy="2955719"/>
          </a:xfrm>
          <a:prstGeom prst="rect">
            <a:avLst/>
          </a:prstGeom>
          <a:noFill/>
        </p:spPr>
        <p:txBody>
          <a:bodyPr vert="horz" lIns="91440" tIns="91440" rIns="91440" bIns="91440" anchor="ctr"/>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137160">
              <a:spcBef>
                <a:spcPts val="0"/>
              </a:spcBef>
              <a:spcAft>
                <a:spcPts val="1200"/>
              </a:spcAft>
            </a:pPr>
            <a:r>
              <a:rPr lang="en-US" sz="2800" dirty="0" smtClean="0">
                <a:solidFill>
                  <a:schemeClr val="bg1"/>
                </a:solidFill>
              </a:rPr>
              <a:t>ICANN = Coordinator, Energizer</a:t>
            </a:r>
          </a:p>
          <a:p>
            <a:pPr marL="137160">
              <a:spcBef>
                <a:spcPts val="0"/>
              </a:spcBef>
              <a:spcAft>
                <a:spcPts val="1200"/>
              </a:spcAft>
            </a:pPr>
            <a:r>
              <a:rPr lang="en-US" sz="2000" dirty="0" smtClean="0">
                <a:solidFill>
                  <a:schemeClr val="bg1"/>
                </a:solidFill>
              </a:rPr>
              <a:t>* Identifies relationships between ideas and people </a:t>
            </a:r>
          </a:p>
          <a:p>
            <a:pPr marL="137160">
              <a:spcBef>
                <a:spcPts val="0"/>
              </a:spcBef>
              <a:spcAft>
                <a:spcPts val="1200"/>
              </a:spcAft>
            </a:pPr>
            <a:r>
              <a:rPr lang="en-US" sz="2000" dirty="0" smtClean="0">
                <a:solidFill>
                  <a:schemeClr val="bg1"/>
                </a:solidFill>
              </a:rPr>
              <a:t>* Concentrates group energy on forward movement</a:t>
            </a:r>
            <a:endParaRPr lang="en-US" sz="2800" dirty="0">
              <a:solidFill>
                <a:schemeClr val="bg1"/>
              </a:solidFill>
            </a:endParaRPr>
          </a:p>
        </p:txBody>
      </p:sp>
      <p:sp>
        <p:nvSpPr>
          <p:cNvPr id="9" name="Text Placeholder 1"/>
          <p:cNvSpPr txBox="1">
            <a:spLocks/>
          </p:cNvSpPr>
          <p:nvPr/>
        </p:nvSpPr>
        <p:spPr>
          <a:xfrm>
            <a:off x="1160457" y="3908388"/>
            <a:ext cx="6831311" cy="2949612"/>
          </a:xfrm>
          <a:prstGeom prst="rect">
            <a:avLst/>
          </a:prstGeom>
          <a:noFill/>
        </p:spPr>
        <p:txBody>
          <a:bodyPr vert="horz" lIns="91440" tIns="91440" rIns="91440" bIns="91440" anchor="ctr" anchorCtr="0"/>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137160">
              <a:spcBef>
                <a:spcPts val="0"/>
              </a:spcBef>
              <a:spcAft>
                <a:spcPts val="1200"/>
              </a:spcAft>
            </a:pPr>
            <a:r>
              <a:rPr lang="en-US" sz="2800" dirty="0">
                <a:solidFill>
                  <a:srgbClr val="037BC0"/>
                </a:solidFill>
              </a:rPr>
              <a:t>Internet Community = Initiator, </a:t>
            </a:r>
            <a:r>
              <a:rPr lang="en-US" sz="2800" dirty="0" smtClean="0">
                <a:solidFill>
                  <a:srgbClr val="037BC0"/>
                </a:solidFill>
              </a:rPr>
              <a:t>Executor</a:t>
            </a:r>
          </a:p>
          <a:p>
            <a:pPr marL="137160">
              <a:spcBef>
                <a:spcPts val="0"/>
              </a:spcBef>
              <a:spcAft>
                <a:spcPts val="1200"/>
              </a:spcAft>
            </a:pPr>
            <a:r>
              <a:rPr lang="en-US" sz="2000" dirty="0" smtClean="0">
                <a:solidFill>
                  <a:srgbClr val="037BC0"/>
                </a:solidFill>
              </a:rPr>
              <a:t>* Proposes original ideas for solving issue</a:t>
            </a:r>
          </a:p>
          <a:p>
            <a:pPr marL="320040" indent="-182880">
              <a:spcBef>
                <a:spcPts val="0"/>
              </a:spcBef>
              <a:spcAft>
                <a:spcPts val="1200"/>
              </a:spcAft>
            </a:pPr>
            <a:r>
              <a:rPr lang="en-US" sz="2000" dirty="0" smtClean="0">
                <a:solidFill>
                  <a:srgbClr val="037BC0"/>
                </a:solidFill>
              </a:rPr>
              <a:t>* Updates contracts and systems to work with new top-level domains and Internationalized email</a:t>
            </a:r>
            <a:endParaRPr lang="en-US" sz="2800" dirty="0">
              <a:solidFill>
                <a:schemeClr val="bg2"/>
              </a:solidFill>
            </a:endParaRPr>
          </a:p>
        </p:txBody>
      </p:sp>
    </p:spTree>
    <p:extLst>
      <p:ext uri="{BB962C8B-B14F-4D97-AF65-F5344CB8AC3E}">
        <p14:creationId xmlns:p14="http://schemas.microsoft.com/office/powerpoint/2010/main" val="362877325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Objectives</a:t>
            </a:r>
            <a:endParaRPr lang="en-US" dirty="0"/>
          </a:p>
        </p:txBody>
      </p:sp>
    </p:spTree>
    <p:extLst>
      <p:ext uri="{BB962C8B-B14F-4D97-AF65-F5344CB8AC3E}">
        <p14:creationId xmlns:p14="http://schemas.microsoft.com/office/powerpoint/2010/main" val="354915673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ICANN’s Universal Acceptance Roadmap</a:t>
            </a:r>
            <a:endParaRPr lang="en-US" dirty="0"/>
          </a:p>
        </p:txBody>
      </p:sp>
      <p:sp>
        <p:nvSpPr>
          <p:cNvPr id="3" name="Text Placeholder 2"/>
          <p:cNvSpPr>
            <a:spLocks noGrp="1"/>
          </p:cNvSpPr>
          <p:nvPr>
            <p:ph type="body" sz="quarter" idx="11"/>
          </p:nvPr>
        </p:nvSpPr>
        <p:spPr/>
        <p:txBody>
          <a:bodyPr/>
          <a:lstStyle/>
          <a:p>
            <a:pPr marL="133350" indent="0">
              <a:buNone/>
            </a:pPr>
            <a:r>
              <a:rPr lang="en-US" dirty="0">
                <a:solidFill>
                  <a:srgbClr val="037BC0"/>
                </a:solidFill>
              </a:rPr>
              <a:t>Primary goal: </a:t>
            </a:r>
            <a:r>
              <a:rPr lang="en-US" dirty="0" smtClean="0">
                <a:solidFill>
                  <a:srgbClr val="037BC0"/>
                </a:solidFill>
              </a:rPr>
              <a:t>Inspire urgency</a:t>
            </a:r>
            <a:endParaRPr lang="en-US" dirty="0">
              <a:solidFill>
                <a:srgbClr val="037BC0"/>
              </a:solidFill>
            </a:endParaRPr>
          </a:p>
          <a:p>
            <a:pPr marL="914400" indent="-365760"/>
            <a:r>
              <a:rPr lang="en-US" dirty="0"/>
              <a:t>Educate stakeholders </a:t>
            </a:r>
          </a:p>
          <a:p>
            <a:pPr marL="914400" indent="-365760"/>
            <a:r>
              <a:rPr lang="en-US" dirty="0"/>
              <a:t>Motivate and support action</a:t>
            </a:r>
            <a:endParaRPr lang="en-US" dirty="0">
              <a:solidFill>
                <a:srgbClr val="037BC0"/>
              </a:solidFill>
            </a:endParaRPr>
          </a:p>
          <a:p>
            <a:pPr marL="133350" indent="0">
              <a:buNone/>
            </a:pPr>
            <a:r>
              <a:rPr lang="en-US" dirty="0" smtClean="0">
                <a:solidFill>
                  <a:schemeClr val="bg2"/>
                </a:solidFill>
              </a:rPr>
              <a:t>Primary role: Facilitator/coordinator</a:t>
            </a:r>
          </a:p>
          <a:p>
            <a:pPr marL="914400" indent="-365760">
              <a:buFont typeface="Arial"/>
              <a:buChar char="•"/>
            </a:pPr>
            <a:r>
              <a:rPr lang="en-US" dirty="0" smtClean="0"/>
              <a:t>Connect stakeholders</a:t>
            </a:r>
          </a:p>
          <a:p>
            <a:pPr marL="914400" indent="-365760">
              <a:buFont typeface="Arial"/>
              <a:buChar char="•"/>
            </a:pPr>
            <a:r>
              <a:rPr lang="en-US" dirty="0" smtClean="0"/>
              <a:t>Track progress</a:t>
            </a:r>
          </a:p>
          <a:p>
            <a:pPr marL="914400" indent="-365760">
              <a:buFont typeface="Arial"/>
              <a:buChar char="•"/>
            </a:pPr>
            <a:r>
              <a:rPr lang="en-US" dirty="0" smtClean="0"/>
              <a:t>Archive </a:t>
            </a:r>
            <a:r>
              <a:rPr lang="en-US" dirty="0"/>
              <a:t>i</a:t>
            </a:r>
            <a:r>
              <a:rPr lang="en-US" dirty="0" smtClean="0"/>
              <a:t>nformation</a:t>
            </a:r>
          </a:p>
          <a:p>
            <a:pPr lvl="1"/>
            <a:endParaRPr lang="en-US" dirty="0"/>
          </a:p>
        </p:txBody>
      </p:sp>
    </p:spTree>
    <p:extLst>
      <p:ext uri="{BB962C8B-B14F-4D97-AF65-F5344CB8AC3E}">
        <p14:creationId xmlns:p14="http://schemas.microsoft.com/office/powerpoint/2010/main" val="63146195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Communications / Outreach Goals</a:t>
            </a:r>
            <a:endParaRPr lang="en-US" dirty="0"/>
          </a:p>
        </p:txBody>
      </p:sp>
      <p:sp>
        <p:nvSpPr>
          <p:cNvPr id="3" name="Text Placeholder 2"/>
          <p:cNvSpPr>
            <a:spLocks noGrp="1"/>
          </p:cNvSpPr>
          <p:nvPr>
            <p:ph type="body" sz="quarter" idx="11"/>
          </p:nvPr>
        </p:nvSpPr>
        <p:spPr>
          <a:xfrm>
            <a:off x="304799" y="1408545"/>
            <a:ext cx="8532813" cy="4381500"/>
          </a:xfrm>
        </p:spPr>
        <p:txBody>
          <a:bodyPr>
            <a:normAutofit lnSpcReduction="10000"/>
          </a:bodyPr>
          <a:lstStyle/>
          <a:p>
            <a:pPr marL="133350" indent="0">
              <a:lnSpc>
                <a:spcPct val="90000"/>
              </a:lnSpc>
              <a:buNone/>
            </a:pPr>
            <a:r>
              <a:rPr lang="en-US" dirty="0" smtClean="0">
                <a:solidFill>
                  <a:schemeClr val="bg2"/>
                </a:solidFill>
              </a:rPr>
              <a:t>Educate stakeholders</a:t>
            </a:r>
            <a:endParaRPr lang="en-US" dirty="0">
              <a:solidFill>
                <a:schemeClr val="bg2"/>
              </a:solidFill>
            </a:endParaRPr>
          </a:p>
          <a:p>
            <a:pPr marL="914400" indent="-365760">
              <a:lnSpc>
                <a:spcPct val="90000"/>
              </a:lnSpc>
              <a:buFont typeface="Arial"/>
              <a:buChar char="•"/>
            </a:pPr>
            <a:r>
              <a:rPr lang="en-US" sz="2400" dirty="0" smtClean="0"/>
              <a:t>Mobilize ICANN staff and community to drive awareness and participation</a:t>
            </a:r>
          </a:p>
          <a:p>
            <a:pPr marL="133350" indent="0">
              <a:lnSpc>
                <a:spcPct val="90000"/>
              </a:lnSpc>
              <a:buNone/>
            </a:pPr>
            <a:r>
              <a:rPr lang="en-US" dirty="0" smtClean="0">
                <a:solidFill>
                  <a:schemeClr val="bg2"/>
                </a:solidFill>
              </a:rPr>
              <a:t>Motivate and support action</a:t>
            </a:r>
          </a:p>
          <a:p>
            <a:pPr marL="914400" indent="-365760">
              <a:lnSpc>
                <a:spcPct val="90000"/>
              </a:lnSpc>
              <a:buFont typeface="Arial"/>
              <a:buChar char="•"/>
            </a:pPr>
            <a:r>
              <a:rPr lang="en-US" sz="2400" dirty="0" smtClean="0"/>
              <a:t>Persuade using individual benefits or greater good</a:t>
            </a:r>
            <a:endParaRPr lang="en-US" sz="2400" dirty="0"/>
          </a:p>
          <a:p>
            <a:pPr marL="133350" indent="0">
              <a:lnSpc>
                <a:spcPct val="90000"/>
              </a:lnSpc>
              <a:buNone/>
            </a:pPr>
            <a:r>
              <a:rPr lang="en-US" dirty="0" smtClean="0">
                <a:solidFill>
                  <a:schemeClr val="bg2"/>
                </a:solidFill>
              </a:rPr>
              <a:t>Connect stakeholders</a:t>
            </a:r>
            <a:endParaRPr lang="en-US" dirty="0">
              <a:solidFill>
                <a:schemeClr val="bg2"/>
              </a:solidFill>
            </a:endParaRPr>
          </a:p>
          <a:p>
            <a:pPr marL="914400" indent="-365760">
              <a:lnSpc>
                <a:spcPct val="90000"/>
              </a:lnSpc>
              <a:buFont typeface="Arial"/>
              <a:buChar char="•"/>
            </a:pPr>
            <a:r>
              <a:rPr lang="en-US" sz="2400" dirty="0" smtClean="0"/>
              <a:t>Nurture existing relationships, foster new ones</a:t>
            </a:r>
            <a:endParaRPr lang="en-US" sz="2400" dirty="0"/>
          </a:p>
          <a:p>
            <a:pPr marL="133350" indent="0">
              <a:lnSpc>
                <a:spcPct val="90000"/>
              </a:lnSpc>
              <a:buNone/>
            </a:pPr>
            <a:r>
              <a:rPr lang="en-US" dirty="0" smtClean="0">
                <a:solidFill>
                  <a:srgbClr val="037BC0"/>
                </a:solidFill>
              </a:rPr>
              <a:t>Track progress and archive information</a:t>
            </a:r>
          </a:p>
          <a:p>
            <a:pPr marL="914400" indent="-365760">
              <a:lnSpc>
                <a:spcPct val="90000"/>
              </a:lnSpc>
            </a:pPr>
            <a:r>
              <a:rPr lang="en-US" sz="2400" dirty="0" smtClean="0"/>
              <a:t>Create a public system of record</a:t>
            </a:r>
          </a:p>
        </p:txBody>
      </p:sp>
    </p:spTree>
    <p:extLst>
      <p:ext uri="{BB962C8B-B14F-4D97-AF65-F5344CB8AC3E}">
        <p14:creationId xmlns:p14="http://schemas.microsoft.com/office/powerpoint/2010/main" val="233873512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Target </a:t>
            </a:r>
            <a:r>
              <a:rPr lang="en-US" dirty="0" smtClean="0"/>
              <a:t>Audiences – PLACEHOLDER</a:t>
            </a:r>
            <a:endParaRPr lang="en-US" dirty="0"/>
          </a:p>
        </p:txBody>
      </p:sp>
      <p:sp>
        <p:nvSpPr>
          <p:cNvPr id="3" name="Text Placeholder 2"/>
          <p:cNvSpPr>
            <a:spLocks noGrp="1"/>
          </p:cNvSpPr>
          <p:nvPr>
            <p:ph type="body" sz="quarter" idx="11"/>
          </p:nvPr>
        </p:nvSpPr>
        <p:spPr>
          <a:xfrm>
            <a:off x="304799" y="1426292"/>
            <a:ext cx="8532813" cy="4381500"/>
          </a:xfrm>
        </p:spPr>
        <p:txBody>
          <a:bodyPr>
            <a:normAutofit lnSpcReduction="10000"/>
          </a:bodyPr>
          <a:lstStyle/>
          <a:p>
            <a:pPr marL="133350" indent="0">
              <a:lnSpc>
                <a:spcPct val="90000"/>
              </a:lnSpc>
              <a:buNone/>
            </a:pPr>
            <a:r>
              <a:rPr lang="en-US" dirty="0">
                <a:solidFill>
                  <a:schemeClr val="bg2"/>
                </a:solidFill>
              </a:rPr>
              <a:t>Phase </a:t>
            </a:r>
            <a:r>
              <a:rPr lang="en-US" dirty="0" smtClean="0">
                <a:solidFill>
                  <a:schemeClr val="bg2"/>
                </a:solidFill>
              </a:rPr>
              <a:t>I: Leaders</a:t>
            </a:r>
          </a:p>
          <a:p>
            <a:pPr marL="914400" indent="-365760">
              <a:lnSpc>
                <a:spcPct val="90000"/>
              </a:lnSpc>
              <a:buFont typeface="Arial"/>
              <a:buChar char="•"/>
            </a:pPr>
            <a:r>
              <a:rPr lang="en-US" sz="2400" dirty="0" smtClean="0"/>
              <a:t>Domain Name Industry and Trade Associations</a:t>
            </a:r>
            <a:endParaRPr lang="en-US" sz="2400" dirty="0"/>
          </a:p>
          <a:p>
            <a:pPr marL="133350" indent="0">
              <a:lnSpc>
                <a:spcPct val="90000"/>
              </a:lnSpc>
              <a:buNone/>
            </a:pPr>
            <a:r>
              <a:rPr lang="en-US" dirty="0" smtClean="0">
                <a:solidFill>
                  <a:schemeClr val="bg2"/>
                </a:solidFill>
              </a:rPr>
              <a:t>Phase II: Participants</a:t>
            </a:r>
            <a:endParaRPr lang="en-US" dirty="0">
              <a:solidFill>
                <a:schemeClr val="bg2"/>
              </a:solidFill>
            </a:endParaRPr>
          </a:p>
          <a:p>
            <a:pPr marL="914400" indent="-365760">
              <a:lnSpc>
                <a:spcPct val="90000"/>
              </a:lnSpc>
              <a:spcBef>
                <a:spcPts val="600"/>
              </a:spcBef>
              <a:buFont typeface="Arial"/>
              <a:buChar char="•"/>
            </a:pPr>
            <a:r>
              <a:rPr lang="en-US" sz="2400" dirty="0" smtClean="0"/>
              <a:t>Internet Service and Application Providers</a:t>
            </a:r>
          </a:p>
          <a:p>
            <a:pPr marL="914400" indent="-365760">
              <a:lnSpc>
                <a:spcPct val="90000"/>
              </a:lnSpc>
              <a:spcBef>
                <a:spcPts val="600"/>
              </a:spcBef>
              <a:buFont typeface="Arial"/>
              <a:buChar char="•"/>
            </a:pPr>
            <a:r>
              <a:rPr lang="en-US" sz="2400" dirty="0" smtClean="0"/>
              <a:t>Protocol </a:t>
            </a:r>
            <a:r>
              <a:rPr lang="en-US" sz="2400" dirty="0"/>
              <a:t>and Operations Standards and Forums</a:t>
            </a:r>
          </a:p>
          <a:p>
            <a:pPr marL="914400" indent="-365760">
              <a:lnSpc>
                <a:spcPct val="90000"/>
              </a:lnSpc>
              <a:spcBef>
                <a:spcPts val="600"/>
              </a:spcBef>
              <a:buFont typeface="Arial"/>
              <a:buChar char="•"/>
            </a:pPr>
            <a:r>
              <a:rPr lang="en-US" sz="2400" dirty="0"/>
              <a:t>Security </a:t>
            </a:r>
            <a:r>
              <a:rPr lang="en-US" sz="2400" dirty="0" smtClean="0"/>
              <a:t>Practitioners</a:t>
            </a:r>
            <a:endParaRPr lang="en-US" sz="2400" dirty="0"/>
          </a:p>
          <a:p>
            <a:pPr marL="133350" indent="0">
              <a:lnSpc>
                <a:spcPct val="90000"/>
              </a:lnSpc>
              <a:buNone/>
            </a:pPr>
            <a:r>
              <a:rPr lang="en-US" dirty="0" smtClean="0">
                <a:solidFill>
                  <a:srgbClr val="037BC0"/>
                </a:solidFill>
              </a:rPr>
              <a:t>Phase III: Interested Parties, Activists</a:t>
            </a:r>
          </a:p>
          <a:p>
            <a:pPr marL="914400" indent="-365760">
              <a:lnSpc>
                <a:spcPct val="90000"/>
              </a:lnSpc>
              <a:spcBef>
                <a:spcPts val="600"/>
              </a:spcBef>
              <a:buFont typeface="Arial"/>
              <a:buChar char="•"/>
            </a:pPr>
            <a:r>
              <a:rPr lang="en-US" sz="2400" dirty="0"/>
              <a:t>Information Technology Practitioners</a:t>
            </a:r>
          </a:p>
          <a:p>
            <a:pPr marL="914400" indent="-365760">
              <a:lnSpc>
                <a:spcPct val="90000"/>
              </a:lnSpc>
              <a:spcBef>
                <a:spcPts val="600"/>
              </a:spcBef>
              <a:buFont typeface="Arial"/>
              <a:buChar char="•"/>
            </a:pPr>
            <a:r>
              <a:rPr lang="en-US" sz="2400" dirty="0"/>
              <a:t>Educational Institutions</a:t>
            </a:r>
          </a:p>
          <a:p>
            <a:pPr marL="914400" indent="-365760">
              <a:lnSpc>
                <a:spcPct val="90000"/>
              </a:lnSpc>
              <a:spcBef>
                <a:spcPts val="600"/>
              </a:spcBef>
              <a:buFont typeface="Arial"/>
              <a:buChar char="•"/>
            </a:pPr>
            <a:r>
              <a:rPr lang="en-US" sz="2400" dirty="0"/>
              <a:t>End User </a:t>
            </a:r>
            <a:r>
              <a:rPr lang="en-US" sz="2400" dirty="0" smtClean="0"/>
              <a:t>Communities</a:t>
            </a:r>
            <a:endParaRPr lang="en-US" sz="2400" dirty="0"/>
          </a:p>
        </p:txBody>
      </p:sp>
    </p:spTree>
    <p:extLst>
      <p:ext uri="{BB962C8B-B14F-4D97-AF65-F5344CB8AC3E}">
        <p14:creationId xmlns:p14="http://schemas.microsoft.com/office/powerpoint/2010/main" val="108115755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Strategy</a:t>
            </a:r>
            <a:endParaRPr lang="en-US" dirty="0"/>
          </a:p>
        </p:txBody>
      </p:sp>
    </p:spTree>
    <p:extLst>
      <p:ext uri="{BB962C8B-B14F-4D97-AF65-F5344CB8AC3E}">
        <p14:creationId xmlns:p14="http://schemas.microsoft.com/office/powerpoint/2010/main" val="266918028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Define Universal Acceptance</a:t>
            </a:r>
          </a:p>
        </p:txBody>
      </p:sp>
      <p:sp>
        <p:nvSpPr>
          <p:cNvPr id="3" name="Text Placeholder 2"/>
          <p:cNvSpPr>
            <a:spLocks noGrp="1"/>
          </p:cNvSpPr>
          <p:nvPr>
            <p:ph type="body" sz="quarter" idx="11"/>
          </p:nvPr>
        </p:nvSpPr>
        <p:spPr>
          <a:xfrm>
            <a:off x="304799" y="1408545"/>
            <a:ext cx="8532813" cy="4381500"/>
          </a:xfrm>
        </p:spPr>
        <p:txBody>
          <a:bodyPr/>
          <a:lstStyle/>
          <a:p>
            <a:pPr marL="133350" indent="0">
              <a:buNone/>
            </a:pPr>
            <a:r>
              <a:rPr lang="en-US" dirty="0">
                <a:solidFill>
                  <a:schemeClr val="bg2"/>
                </a:solidFill>
              </a:rPr>
              <a:t>Use “Universal Acceptance” in a sentence</a:t>
            </a:r>
          </a:p>
          <a:p>
            <a:pPr marL="914400" indent="-365760">
              <a:buFont typeface="Arial"/>
              <a:buChar char="•"/>
            </a:pPr>
            <a:r>
              <a:rPr lang="en-US" sz="2400" b="1" dirty="0"/>
              <a:t>Noun: </a:t>
            </a:r>
            <a:r>
              <a:rPr lang="en-US" sz="2400" dirty="0"/>
              <a:t>Universal Acceptance means that all TLDs, IDNs </a:t>
            </a:r>
            <a:r>
              <a:rPr lang="en-US" sz="2400" dirty="0" smtClean="0"/>
              <a:t>and </a:t>
            </a:r>
            <a:r>
              <a:rPr lang="en-US" sz="2400" dirty="0"/>
              <a:t>internationalized email work seamlessly</a:t>
            </a:r>
          </a:p>
          <a:p>
            <a:pPr marL="914400" indent="-365760">
              <a:buFont typeface="Arial"/>
              <a:buChar char="•"/>
            </a:pPr>
            <a:r>
              <a:rPr lang="en-US" sz="2400" b="1" dirty="0"/>
              <a:t>Adjective: </a:t>
            </a:r>
            <a:r>
              <a:rPr lang="en-US" sz="2400" dirty="0"/>
              <a:t>ICANN is Universal Acceptance friendly</a:t>
            </a:r>
          </a:p>
          <a:p>
            <a:pPr marL="914400" indent="-365760">
              <a:buFont typeface="Arial"/>
              <a:buChar char="•"/>
            </a:pPr>
            <a:r>
              <a:rPr lang="en-US" sz="2400" b="1" dirty="0"/>
              <a:t>Verb:</a:t>
            </a:r>
            <a:r>
              <a:rPr lang="en-US" sz="2400" dirty="0"/>
              <a:t> ICANN is modeling Universal Acceptance principles, ICANN has achieved Universal Acceptance</a:t>
            </a:r>
          </a:p>
          <a:p>
            <a:pPr marL="133350" indent="0">
              <a:buNone/>
            </a:pPr>
            <a:r>
              <a:rPr lang="en-US" dirty="0" smtClean="0">
                <a:solidFill>
                  <a:schemeClr val="bg2"/>
                </a:solidFill>
              </a:rPr>
              <a:t>Why is it important?</a:t>
            </a:r>
            <a:endParaRPr lang="en-US" dirty="0">
              <a:solidFill>
                <a:schemeClr val="bg2"/>
              </a:solidFill>
            </a:endParaRPr>
          </a:p>
          <a:p>
            <a:pPr marL="914400" indent="-365760">
              <a:buFont typeface="Arial"/>
              <a:buChar char="•"/>
            </a:pPr>
            <a:r>
              <a:rPr lang="en-US" sz="2400" b="1" dirty="0"/>
              <a:t>One world, one Internet: </a:t>
            </a:r>
            <a:r>
              <a:rPr lang="en-US" sz="2400" dirty="0"/>
              <a:t>Global top-level domain and email interoperability enable innovation for all.</a:t>
            </a:r>
          </a:p>
        </p:txBody>
      </p:sp>
    </p:spTree>
    <p:extLst>
      <p:ext uri="{BB962C8B-B14F-4D97-AF65-F5344CB8AC3E}">
        <p14:creationId xmlns:p14="http://schemas.microsoft.com/office/powerpoint/2010/main" val="82495531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1" y="1342883"/>
            <a:ext cx="4153654" cy="640080"/>
          </a:xfrm>
          <a:prstGeom prst="rect">
            <a:avLst/>
          </a:prstGeom>
          <a:solidFill>
            <a:schemeClr val="bg2"/>
          </a:solidFill>
          <a:ln>
            <a:noFill/>
          </a:ln>
          <a:extLst/>
        </p:spPr>
        <p:txBody>
          <a:bodyPr wrap="square"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12" name="Rectangle 11"/>
          <p:cNvSpPr/>
          <p:nvPr/>
        </p:nvSpPr>
        <p:spPr bwMode="auto">
          <a:xfrm>
            <a:off x="1" y="2295199"/>
            <a:ext cx="4153654" cy="640080"/>
          </a:xfrm>
          <a:prstGeom prst="rect">
            <a:avLst/>
          </a:prstGeom>
          <a:solidFill>
            <a:srgbClr val="E87724"/>
          </a:solidFill>
          <a:ln>
            <a:noFill/>
          </a:ln>
          <a:extLst/>
        </p:spPr>
        <p:txBody>
          <a:bodyPr wrap="square"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13" name="Rectangle 12"/>
          <p:cNvSpPr/>
          <p:nvPr/>
        </p:nvSpPr>
        <p:spPr bwMode="auto">
          <a:xfrm>
            <a:off x="1" y="3247515"/>
            <a:ext cx="4153654" cy="640080"/>
          </a:xfrm>
          <a:prstGeom prst="rect">
            <a:avLst/>
          </a:prstGeom>
          <a:solidFill>
            <a:schemeClr val="accent4"/>
          </a:solidFill>
          <a:ln>
            <a:noFill/>
          </a:ln>
          <a:extLst/>
        </p:spPr>
        <p:txBody>
          <a:bodyPr wrap="square"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14" name="Rectangle 13"/>
          <p:cNvSpPr/>
          <p:nvPr/>
        </p:nvSpPr>
        <p:spPr bwMode="auto">
          <a:xfrm>
            <a:off x="1" y="4199831"/>
            <a:ext cx="4153654" cy="640080"/>
          </a:xfrm>
          <a:prstGeom prst="rect">
            <a:avLst/>
          </a:prstGeom>
          <a:solidFill>
            <a:schemeClr val="accent3"/>
          </a:solidFill>
          <a:ln>
            <a:noFill/>
          </a:ln>
          <a:extLst/>
        </p:spPr>
        <p:txBody>
          <a:bodyPr wrap="square"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15" name="Rectangle 14"/>
          <p:cNvSpPr/>
          <p:nvPr/>
        </p:nvSpPr>
        <p:spPr bwMode="auto">
          <a:xfrm>
            <a:off x="1" y="5152146"/>
            <a:ext cx="4153654" cy="640080"/>
          </a:xfrm>
          <a:prstGeom prst="rect">
            <a:avLst/>
          </a:prstGeom>
          <a:solidFill>
            <a:schemeClr val="accent2"/>
          </a:solidFill>
          <a:ln>
            <a:noFill/>
          </a:ln>
          <a:extLst/>
        </p:spPr>
        <p:txBody>
          <a:bodyPr wrap="square"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2" name="Text Placeholder 1"/>
          <p:cNvSpPr>
            <a:spLocks noGrp="1"/>
          </p:cNvSpPr>
          <p:nvPr>
            <p:ph type="body" sz="quarter" idx="10"/>
          </p:nvPr>
        </p:nvSpPr>
        <p:spPr/>
        <p:txBody>
          <a:bodyPr/>
          <a:lstStyle/>
          <a:p>
            <a:r>
              <a:rPr lang="en-US" dirty="0" smtClean="0"/>
              <a:t>Set the Tone</a:t>
            </a:r>
            <a:endParaRPr lang="en-US" dirty="0"/>
          </a:p>
        </p:txBody>
      </p:sp>
      <p:sp>
        <p:nvSpPr>
          <p:cNvPr id="3" name="Text Placeholder 1"/>
          <p:cNvSpPr txBox="1">
            <a:spLocks/>
          </p:cNvSpPr>
          <p:nvPr/>
        </p:nvSpPr>
        <p:spPr>
          <a:xfrm>
            <a:off x="404560" y="1368958"/>
            <a:ext cx="4067550" cy="555519"/>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0">
              <a:spcBef>
                <a:spcPts val="0"/>
              </a:spcBef>
            </a:pPr>
            <a:r>
              <a:rPr lang="en-US" dirty="0" smtClean="0">
                <a:solidFill>
                  <a:srgbClr val="FFFFFF"/>
                </a:solidFill>
              </a:rPr>
              <a:t>POSITIVE</a:t>
            </a:r>
          </a:p>
        </p:txBody>
      </p:sp>
      <p:sp>
        <p:nvSpPr>
          <p:cNvPr id="4" name="Text Placeholder 1"/>
          <p:cNvSpPr txBox="1">
            <a:spLocks/>
          </p:cNvSpPr>
          <p:nvPr/>
        </p:nvSpPr>
        <p:spPr>
          <a:xfrm>
            <a:off x="4464524" y="1319080"/>
            <a:ext cx="4255097" cy="4470221"/>
          </a:xfrm>
          <a:prstGeom prst="rect">
            <a:avLst/>
          </a:prstGeom>
        </p:spPr>
        <p:txBody>
          <a:bodyPr vert="horz" lIns="38405" tIns="19202" rIns="38405" bIns="19202" anchor="ctr"/>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0">
              <a:lnSpc>
                <a:spcPct val="110000"/>
              </a:lnSpc>
              <a:spcBef>
                <a:spcPts val="0"/>
              </a:spcBef>
            </a:pPr>
            <a:r>
              <a:rPr lang="en-US" sz="2800" dirty="0" smtClean="0"/>
              <a:t>Universal Acceptance </a:t>
            </a:r>
            <a:r>
              <a:rPr lang="en-US" sz="2800" dirty="0" smtClean="0">
                <a:solidFill>
                  <a:schemeClr val="bg2"/>
                </a:solidFill>
              </a:rPr>
              <a:t>is achievable</a:t>
            </a:r>
            <a:r>
              <a:rPr lang="en-US" sz="2800" dirty="0" smtClean="0"/>
              <a:t>. But it will </a:t>
            </a:r>
            <a:r>
              <a:rPr lang="en-US" sz="2800" dirty="0" smtClean="0">
                <a:solidFill>
                  <a:schemeClr val="accent5"/>
                </a:solidFill>
              </a:rPr>
              <a:t>require hard work</a:t>
            </a:r>
            <a:r>
              <a:rPr lang="en-US" sz="2800" dirty="0" smtClean="0"/>
              <a:t>. Help us </a:t>
            </a:r>
            <a:r>
              <a:rPr lang="en-US" sz="2800" dirty="0" smtClean="0">
                <a:solidFill>
                  <a:schemeClr val="accent4"/>
                </a:solidFill>
              </a:rPr>
              <a:t>build a better, more inclusive Internet</a:t>
            </a:r>
            <a:r>
              <a:rPr lang="en-US" sz="2800" dirty="0" smtClean="0"/>
              <a:t>. Global top-level domain and email interoperability enable </a:t>
            </a:r>
            <a:r>
              <a:rPr lang="en-US" sz="2800" dirty="0" smtClean="0">
                <a:solidFill>
                  <a:schemeClr val="accent3"/>
                </a:solidFill>
              </a:rPr>
              <a:t>innovation for all</a:t>
            </a:r>
            <a:r>
              <a:rPr lang="en-US" sz="2800" dirty="0" smtClean="0"/>
              <a:t>. There is much work to be done; </a:t>
            </a:r>
            <a:r>
              <a:rPr lang="en-US" sz="2800" dirty="0" smtClean="0">
                <a:solidFill>
                  <a:schemeClr val="accent2"/>
                </a:solidFill>
              </a:rPr>
              <a:t>we must start now!</a:t>
            </a:r>
            <a:endParaRPr lang="en-US" sz="2800" dirty="0">
              <a:solidFill>
                <a:schemeClr val="accent2"/>
              </a:solidFill>
            </a:endParaRPr>
          </a:p>
        </p:txBody>
      </p:sp>
      <p:sp>
        <p:nvSpPr>
          <p:cNvPr id="16" name="Text Placeholder 1"/>
          <p:cNvSpPr txBox="1">
            <a:spLocks/>
          </p:cNvSpPr>
          <p:nvPr/>
        </p:nvSpPr>
        <p:spPr>
          <a:xfrm>
            <a:off x="399700" y="2347728"/>
            <a:ext cx="3715181" cy="555519"/>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0">
              <a:spcBef>
                <a:spcPts val="0"/>
              </a:spcBef>
            </a:pPr>
            <a:r>
              <a:rPr lang="en-US" dirty="0" smtClean="0">
                <a:solidFill>
                  <a:srgbClr val="FFFFFF"/>
                </a:solidFill>
              </a:rPr>
              <a:t>REALISTIC</a:t>
            </a:r>
          </a:p>
        </p:txBody>
      </p:sp>
      <p:sp>
        <p:nvSpPr>
          <p:cNvPr id="17" name="Text Placeholder 1"/>
          <p:cNvSpPr txBox="1">
            <a:spLocks/>
          </p:cNvSpPr>
          <p:nvPr/>
        </p:nvSpPr>
        <p:spPr>
          <a:xfrm>
            <a:off x="419546" y="3293432"/>
            <a:ext cx="3715181" cy="555519"/>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0">
              <a:spcBef>
                <a:spcPts val="0"/>
              </a:spcBef>
            </a:pPr>
            <a:r>
              <a:rPr lang="en-US" dirty="0" smtClean="0">
                <a:solidFill>
                  <a:srgbClr val="FFFFFF"/>
                </a:solidFill>
              </a:rPr>
              <a:t>COLLABORATIVE</a:t>
            </a:r>
          </a:p>
        </p:txBody>
      </p:sp>
      <p:sp>
        <p:nvSpPr>
          <p:cNvPr id="18" name="Text Placeholder 1"/>
          <p:cNvSpPr txBox="1">
            <a:spLocks/>
          </p:cNvSpPr>
          <p:nvPr/>
        </p:nvSpPr>
        <p:spPr>
          <a:xfrm>
            <a:off x="419546" y="4252359"/>
            <a:ext cx="3715181" cy="555519"/>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0">
              <a:spcBef>
                <a:spcPts val="0"/>
              </a:spcBef>
            </a:pPr>
            <a:r>
              <a:rPr lang="en-US" dirty="0" smtClean="0">
                <a:solidFill>
                  <a:srgbClr val="FFFFFF"/>
                </a:solidFill>
              </a:rPr>
              <a:t>CONSCIOUS</a:t>
            </a:r>
          </a:p>
        </p:txBody>
      </p:sp>
      <p:sp>
        <p:nvSpPr>
          <p:cNvPr id="19" name="Text Placeholder 1"/>
          <p:cNvSpPr txBox="1">
            <a:spLocks/>
          </p:cNvSpPr>
          <p:nvPr/>
        </p:nvSpPr>
        <p:spPr>
          <a:xfrm>
            <a:off x="399700" y="5204675"/>
            <a:ext cx="3715181" cy="555519"/>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0">
              <a:spcBef>
                <a:spcPts val="0"/>
              </a:spcBef>
            </a:pPr>
            <a:r>
              <a:rPr lang="en-US" dirty="0" smtClean="0">
                <a:solidFill>
                  <a:srgbClr val="FFFFFF"/>
                </a:solidFill>
              </a:rPr>
              <a:t>URGENT</a:t>
            </a:r>
          </a:p>
        </p:txBody>
      </p:sp>
    </p:spTree>
    <p:extLst>
      <p:ext uri="{BB962C8B-B14F-4D97-AF65-F5344CB8AC3E}">
        <p14:creationId xmlns:p14="http://schemas.microsoft.com/office/powerpoint/2010/main" val="283843480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utterstock_107814287.jpg"/>
          <p:cNvPicPr>
            <a:picLocks noChangeAspect="1"/>
          </p:cNvPicPr>
          <p:nvPr/>
        </p:nvPicPr>
        <p:blipFill rotWithShape="1">
          <a:blip r:embed="rId3">
            <a:extLst>
              <a:ext uri="{28A0092B-C50C-407E-A947-70E740481C1C}">
                <a14:useLocalDpi xmlns:a14="http://schemas.microsoft.com/office/drawing/2010/main" val="0"/>
              </a:ext>
            </a:extLst>
          </a:blip>
          <a:srcRect l="10963" r="317"/>
          <a:stretch/>
        </p:blipFill>
        <p:spPr>
          <a:xfrm>
            <a:off x="0" y="0"/>
            <a:ext cx="9144000" cy="6858000"/>
          </a:xfrm>
          <a:prstGeom prst="rect">
            <a:avLst/>
          </a:prstGeom>
        </p:spPr>
      </p:pic>
      <p:sp>
        <p:nvSpPr>
          <p:cNvPr id="2" name="Text Placeholder 1"/>
          <p:cNvSpPr>
            <a:spLocks noGrp="1"/>
          </p:cNvSpPr>
          <p:nvPr>
            <p:ph type="body" sz="quarter" idx="10"/>
          </p:nvPr>
        </p:nvSpPr>
        <p:spPr>
          <a:xfrm>
            <a:off x="3932378" y="964329"/>
            <a:ext cx="5210036" cy="609600"/>
          </a:xfrm>
        </p:spPr>
        <p:txBody>
          <a:bodyPr/>
          <a:lstStyle/>
          <a:p>
            <a:pPr marL="0"/>
            <a:r>
              <a:rPr lang="en-US" dirty="0" smtClean="0"/>
              <a:t>A Marathon, Not a Sprint</a:t>
            </a:r>
            <a:endParaRPr lang="en-US" dirty="0"/>
          </a:p>
        </p:txBody>
      </p:sp>
      <p:sp>
        <p:nvSpPr>
          <p:cNvPr id="3" name="Text Placeholder 2"/>
          <p:cNvSpPr>
            <a:spLocks noGrp="1"/>
          </p:cNvSpPr>
          <p:nvPr>
            <p:ph type="body" sz="quarter" idx="11"/>
          </p:nvPr>
        </p:nvSpPr>
        <p:spPr>
          <a:xfrm>
            <a:off x="3758700" y="1768270"/>
            <a:ext cx="4932362" cy="2897364"/>
          </a:xfrm>
        </p:spPr>
        <p:txBody>
          <a:bodyPr/>
          <a:lstStyle/>
          <a:p>
            <a:r>
              <a:rPr lang="en-US" dirty="0" smtClean="0">
                <a:solidFill>
                  <a:schemeClr val="bg2"/>
                </a:solidFill>
              </a:rPr>
              <a:t>Multiple phases, tracks and techniques</a:t>
            </a:r>
          </a:p>
          <a:p>
            <a:r>
              <a:rPr lang="en-US" dirty="0" smtClean="0">
                <a:solidFill>
                  <a:schemeClr val="bg2"/>
                </a:solidFill>
              </a:rPr>
              <a:t>Short and long term goals, interim metrics</a:t>
            </a:r>
          </a:p>
          <a:p>
            <a:r>
              <a:rPr lang="en-US" dirty="0" smtClean="0">
                <a:solidFill>
                  <a:schemeClr val="bg2"/>
                </a:solidFill>
              </a:rPr>
              <a:t>Focus on the finish line</a:t>
            </a:r>
          </a:p>
        </p:txBody>
      </p:sp>
    </p:spTree>
    <p:extLst>
      <p:ext uri="{BB962C8B-B14F-4D97-AF65-F5344CB8AC3E}">
        <p14:creationId xmlns:p14="http://schemas.microsoft.com/office/powerpoint/2010/main" val="15506908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1"/>
            <a:ext cx="9144000" cy="1187294"/>
          </a:xfrm>
          <a:prstGeom prst="rect">
            <a:avLst/>
          </a:prstGeom>
          <a:solidFill>
            <a:schemeClr val="tx2"/>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2" name="Text Placeholder 1"/>
          <p:cNvSpPr>
            <a:spLocks noGrp="1"/>
          </p:cNvSpPr>
          <p:nvPr>
            <p:ph type="body" sz="quarter" idx="10"/>
          </p:nvPr>
        </p:nvSpPr>
        <p:spPr>
          <a:xfrm>
            <a:off x="142874" y="297711"/>
            <a:ext cx="8696325" cy="609600"/>
          </a:xfrm>
        </p:spPr>
        <p:txBody>
          <a:bodyPr/>
          <a:lstStyle/>
          <a:p>
            <a:r>
              <a:rPr lang="en-US" dirty="0" smtClean="0">
                <a:solidFill>
                  <a:schemeClr val="bg1"/>
                </a:solidFill>
              </a:rPr>
              <a:t>Track </a:t>
            </a:r>
            <a:r>
              <a:rPr lang="en-US" dirty="0">
                <a:solidFill>
                  <a:schemeClr val="bg1"/>
                </a:solidFill>
              </a:rPr>
              <a:t>1</a:t>
            </a:r>
            <a:r>
              <a:rPr lang="en-US" dirty="0" smtClean="0">
                <a:solidFill>
                  <a:schemeClr val="bg1"/>
                </a:solidFill>
              </a:rPr>
              <a:t>: GDD Responsibilities</a:t>
            </a:r>
            <a:endParaRPr lang="en-US" dirty="0">
              <a:solidFill>
                <a:schemeClr val="bg1"/>
              </a:solidFill>
            </a:endParaRPr>
          </a:p>
        </p:txBody>
      </p:sp>
      <p:sp>
        <p:nvSpPr>
          <p:cNvPr id="5" name="Text Placeholder 4"/>
          <p:cNvSpPr>
            <a:spLocks noGrp="1"/>
          </p:cNvSpPr>
          <p:nvPr>
            <p:ph type="body" sz="quarter" idx="11"/>
          </p:nvPr>
        </p:nvSpPr>
        <p:spPr>
          <a:xfrm>
            <a:off x="304799" y="1392642"/>
            <a:ext cx="8532813" cy="4381500"/>
          </a:xfrm>
        </p:spPr>
        <p:txBody>
          <a:bodyPr>
            <a:normAutofit lnSpcReduction="10000"/>
          </a:bodyPr>
          <a:lstStyle/>
          <a:p>
            <a:r>
              <a:rPr lang="en-US" dirty="0" smtClean="0">
                <a:solidFill>
                  <a:schemeClr val="bg2"/>
                </a:solidFill>
              </a:rPr>
              <a:t>Enlist and mobilize evangelists</a:t>
            </a:r>
          </a:p>
          <a:p>
            <a:pPr lvl="1"/>
            <a:r>
              <a:rPr lang="en-US" dirty="0" smtClean="0"/>
              <a:t>Goal: Grow our network exponentially</a:t>
            </a:r>
          </a:p>
          <a:p>
            <a:pPr lvl="1"/>
            <a:r>
              <a:rPr lang="en-US" dirty="0" smtClean="0"/>
              <a:t>Step 1: Establish a Universal Acceptance Guidance Team</a:t>
            </a:r>
          </a:p>
          <a:p>
            <a:r>
              <a:rPr lang="en-US" dirty="0" smtClean="0">
                <a:solidFill>
                  <a:srgbClr val="037BC0"/>
                </a:solidFill>
              </a:rPr>
              <a:t>Establish timeline for ICANN to become Universal Acceptance friendly</a:t>
            </a:r>
          </a:p>
          <a:p>
            <a:r>
              <a:rPr lang="en-US" dirty="0" smtClean="0">
                <a:solidFill>
                  <a:srgbClr val="037BC0"/>
                </a:solidFill>
              </a:rPr>
              <a:t>Foster development of web presence</a:t>
            </a:r>
          </a:p>
          <a:p>
            <a:pPr lvl="1">
              <a:spcBef>
                <a:spcPts val="1000"/>
              </a:spcBef>
            </a:pPr>
            <a:r>
              <a:rPr lang="en-US" dirty="0" smtClean="0"/>
              <a:t>ICANN site: provide educational materials and show progress of initiative</a:t>
            </a:r>
          </a:p>
          <a:p>
            <a:pPr lvl="1">
              <a:spcBef>
                <a:spcPts val="1000"/>
              </a:spcBef>
            </a:pPr>
            <a:r>
              <a:rPr lang="en-US" dirty="0" smtClean="0"/>
              <a:t>Non-ICANN: content driven by Guidance </a:t>
            </a:r>
            <a:r>
              <a:rPr lang="en-US" dirty="0"/>
              <a:t>T</a:t>
            </a:r>
            <a:r>
              <a:rPr lang="en-US" dirty="0" smtClean="0"/>
              <a:t>eam</a:t>
            </a:r>
          </a:p>
        </p:txBody>
      </p:sp>
    </p:spTree>
    <p:extLst>
      <p:ext uri="{BB962C8B-B14F-4D97-AF65-F5344CB8AC3E}">
        <p14:creationId xmlns:p14="http://schemas.microsoft.com/office/powerpoint/2010/main" val="337196255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44491" y="1514874"/>
            <a:ext cx="8532813" cy="4134063"/>
          </a:xfrm>
        </p:spPr>
        <p:txBody>
          <a:bodyPr>
            <a:normAutofit lnSpcReduction="10000"/>
          </a:bodyPr>
          <a:lstStyle/>
          <a:p>
            <a:r>
              <a:rPr lang="en-US" dirty="0">
                <a:solidFill>
                  <a:srgbClr val="037BC0"/>
                </a:solidFill>
              </a:rPr>
              <a:t>Establish relationships with key trade associations</a:t>
            </a:r>
            <a:br>
              <a:rPr lang="en-US" dirty="0">
                <a:solidFill>
                  <a:srgbClr val="037BC0"/>
                </a:solidFill>
              </a:rPr>
            </a:br>
            <a:r>
              <a:rPr lang="en-US" sz="2400" dirty="0"/>
              <a:t>One list per audience; make personal contact</a:t>
            </a:r>
            <a:endParaRPr lang="en-US" sz="2400" dirty="0">
              <a:solidFill>
                <a:srgbClr val="037BC0"/>
              </a:solidFill>
            </a:endParaRPr>
          </a:p>
          <a:p>
            <a:r>
              <a:rPr lang="en-US" dirty="0" smtClean="0">
                <a:solidFill>
                  <a:srgbClr val="037BC0"/>
                </a:solidFill>
              </a:rPr>
              <a:t>Drive </a:t>
            </a:r>
            <a:r>
              <a:rPr lang="en-US" dirty="0">
                <a:solidFill>
                  <a:srgbClr val="037BC0"/>
                </a:solidFill>
              </a:rPr>
              <a:t>support for </a:t>
            </a:r>
            <a:r>
              <a:rPr lang="en-US" dirty="0" smtClean="0">
                <a:solidFill>
                  <a:srgbClr val="037BC0"/>
                </a:solidFill>
              </a:rPr>
              <a:t>peer-to-peer </a:t>
            </a:r>
            <a:r>
              <a:rPr lang="en-US" dirty="0">
                <a:solidFill>
                  <a:srgbClr val="037BC0"/>
                </a:solidFill>
              </a:rPr>
              <a:t>communications </a:t>
            </a:r>
            <a:r>
              <a:rPr lang="en-US" dirty="0" smtClean="0"/>
              <a:t>Help </a:t>
            </a:r>
            <a:r>
              <a:rPr lang="en-US" dirty="0"/>
              <a:t>participants collaborate </a:t>
            </a:r>
            <a:r>
              <a:rPr lang="en-US" dirty="0" smtClean="0"/>
              <a:t>with </a:t>
            </a:r>
            <a:r>
              <a:rPr lang="en-US" dirty="0"/>
              <a:t>one another</a:t>
            </a:r>
          </a:p>
          <a:p>
            <a:r>
              <a:rPr lang="en-US" dirty="0" smtClean="0">
                <a:solidFill>
                  <a:srgbClr val="037BC0"/>
                </a:solidFill>
              </a:rPr>
              <a:t>Create </a:t>
            </a:r>
            <a:r>
              <a:rPr lang="en-US" dirty="0">
                <a:solidFill>
                  <a:srgbClr val="037BC0"/>
                </a:solidFill>
              </a:rPr>
              <a:t>a stratified participation model</a:t>
            </a:r>
            <a:br>
              <a:rPr lang="en-US" dirty="0">
                <a:solidFill>
                  <a:srgbClr val="037BC0"/>
                </a:solidFill>
              </a:rPr>
            </a:br>
            <a:r>
              <a:rPr lang="en-US" dirty="0">
                <a:solidFill>
                  <a:srgbClr val="00334D"/>
                </a:solidFill>
              </a:rPr>
              <a:t>Let supporters choose their level of </a:t>
            </a:r>
            <a:r>
              <a:rPr lang="en-US" dirty="0" smtClean="0">
                <a:solidFill>
                  <a:srgbClr val="00334D"/>
                </a:solidFill>
              </a:rPr>
              <a:t>involvement</a:t>
            </a:r>
          </a:p>
          <a:p>
            <a:pPr lvl="1"/>
            <a:r>
              <a:rPr lang="en-US" dirty="0" smtClean="0">
                <a:solidFill>
                  <a:srgbClr val="00334D"/>
                </a:solidFill>
              </a:rPr>
              <a:t>Evangelists, Powerhouses, Contributors</a:t>
            </a:r>
            <a:endParaRPr lang="en-US" dirty="0" smtClean="0">
              <a:solidFill>
                <a:srgbClr val="037BC0"/>
              </a:solidFill>
            </a:endParaRPr>
          </a:p>
          <a:p>
            <a:r>
              <a:rPr lang="en-US" dirty="0" smtClean="0">
                <a:solidFill>
                  <a:srgbClr val="037BC0"/>
                </a:solidFill>
              </a:rPr>
              <a:t>Attend events</a:t>
            </a:r>
            <a:br>
              <a:rPr lang="en-US" dirty="0" smtClean="0">
                <a:solidFill>
                  <a:srgbClr val="037BC0"/>
                </a:solidFill>
              </a:rPr>
            </a:br>
            <a:r>
              <a:rPr lang="en-US" dirty="0" smtClean="0"/>
              <a:t>Meet stakeholders on their turf</a:t>
            </a:r>
          </a:p>
          <a:p>
            <a:endParaRPr lang="en-US" dirty="0"/>
          </a:p>
          <a:p>
            <a:endParaRPr lang="en-US" dirty="0"/>
          </a:p>
          <a:p>
            <a:endParaRPr lang="en-US" dirty="0"/>
          </a:p>
        </p:txBody>
      </p:sp>
      <p:sp>
        <p:nvSpPr>
          <p:cNvPr id="8" name="Rectangle 7"/>
          <p:cNvSpPr/>
          <p:nvPr/>
        </p:nvSpPr>
        <p:spPr bwMode="auto">
          <a:xfrm>
            <a:off x="0" y="-1"/>
            <a:ext cx="9144000" cy="1187294"/>
          </a:xfrm>
          <a:prstGeom prst="rect">
            <a:avLst/>
          </a:prstGeom>
          <a:solidFill>
            <a:schemeClr val="tx2"/>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9" name="Text Placeholder 1"/>
          <p:cNvSpPr>
            <a:spLocks noGrp="1"/>
          </p:cNvSpPr>
          <p:nvPr>
            <p:ph type="body" sz="quarter" idx="10"/>
          </p:nvPr>
        </p:nvSpPr>
        <p:spPr>
          <a:xfrm>
            <a:off x="142874" y="297711"/>
            <a:ext cx="8696325" cy="609600"/>
          </a:xfrm>
        </p:spPr>
        <p:txBody>
          <a:bodyPr/>
          <a:lstStyle/>
          <a:p>
            <a:r>
              <a:rPr lang="en-US" dirty="0" smtClean="0">
                <a:solidFill>
                  <a:schemeClr val="bg1"/>
                </a:solidFill>
              </a:rPr>
              <a:t>Track 1: GDD Responsibilities</a:t>
            </a:r>
            <a:endParaRPr lang="en-US" dirty="0">
              <a:solidFill>
                <a:schemeClr val="bg1"/>
              </a:solidFill>
            </a:endParaRPr>
          </a:p>
        </p:txBody>
      </p:sp>
    </p:spTree>
    <p:extLst>
      <p:ext uri="{BB962C8B-B14F-4D97-AF65-F5344CB8AC3E}">
        <p14:creationId xmlns:p14="http://schemas.microsoft.com/office/powerpoint/2010/main" val="1794175502"/>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44491" y="1464474"/>
            <a:ext cx="8532813" cy="4381500"/>
          </a:xfrm>
        </p:spPr>
        <p:txBody>
          <a:bodyPr>
            <a:normAutofit lnSpcReduction="10000"/>
          </a:bodyPr>
          <a:lstStyle/>
          <a:p>
            <a:r>
              <a:rPr lang="en-US" dirty="0">
                <a:solidFill>
                  <a:srgbClr val="037BC0"/>
                </a:solidFill>
              </a:rPr>
              <a:t>Create educational materials</a:t>
            </a:r>
            <a:br>
              <a:rPr lang="en-US" dirty="0">
                <a:solidFill>
                  <a:srgbClr val="037BC0"/>
                </a:solidFill>
              </a:rPr>
            </a:br>
            <a:r>
              <a:rPr lang="en-US" sz="2400" dirty="0"/>
              <a:t>FAQs, one-pagers, talking </a:t>
            </a:r>
            <a:r>
              <a:rPr lang="en-US" sz="2400" dirty="0" smtClean="0"/>
              <a:t>points, presentations etc. that utilize tiered messaging</a:t>
            </a:r>
          </a:p>
          <a:p>
            <a:pPr lvl="1"/>
            <a:r>
              <a:rPr lang="en-US" dirty="0" smtClean="0"/>
              <a:t>Repackage </a:t>
            </a:r>
            <a:r>
              <a:rPr lang="en-US" dirty="0"/>
              <a:t>content for use </a:t>
            </a:r>
            <a:r>
              <a:rPr lang="en-US" dirty="0" smtClean="0"/>
              <a:t>in all regions</a:t>
            </a:r>
          </a:p>
          <a:p>
            <a:r>
              <a:rPr lang="en-US" dirty="0" smtClean="0">
                <a:solidFill>
                  <a:srgbClr val="037BC0"/>
                </a:solidFill>
              </a:rPr>
              <a:t>Identify key press and industry analyst contacts</a:t>
            </a:r>
            <a:br>
              <a:rPr lang="en-US" dirty="0" smtClean="0">
                <a:solidFill>
                  <a:srgbClr val="037BC0"/>
                </a:solidFill>
              </a:rPr>
            </a:br>
            <a:r>
              <a:rPr lang="en-US" sz="2400" dirty="0" smtClean="0"/>
              <a:t>Drive awareness and understanding of Universal Acceptance</a:t>
            </a:r>
            <a:endParaRPr lang="en-US" sz="2400" dirty="0" smtClean="0">
              <a:solidFill>
                <a:srgbClr val="037BC0"/>
              </a:solidFill>
            </a:endParaRPr>
          </a:p>
          <a:p>
            <a:r>
              <a:rPr lang="en-US" dirty="0" smtClean="0">
                <a:solidFill>
                  <a:srgbClr val="037BC0"/>
                </a:solidFill>
              </a:rPr>
              <a:t>Engage with press via interviews, contributed articles, informal/educational discussion etc.</a:t>
            </a:r>
            <a:br>
              <a:rPr lang="en-US" dirty="0" smtClean="0">
                <a:solidFill>
                  <a:srgbClr val="037BC0"/>
                </a:solidFill>
              </a:rPr>
            </a:br>
            <a:r>
              <a:rPr lang="en-US" sz="2400" dirty="0" smtClean="0"/>
              <a:t>Discuss progress and highlight success stories</a:t>
            </a:r>
          </a:p>
        </p:txBody>
      </p:sp>
      <p:sp>
        <p:nvSpPr>
          <p:cNvPr id="3" name="Text Placeholder 2"/>
          <p:cNvSpPr>
            <a:spLocks noGrp="1"/>
          </p:cNvSpPr>
          <p:nvPr>
            <p:ph type="body" sz="quarter" idx="10"/>
          </p:nvPr>
        </p:nvSpPr>
        <p:spPr/>
        <p:txBody>
          <a:bodyPr/>
          <a:lstStyle/>
          <a:p>
            <a:endParaRPr lang="en-US"/>
          </a:p>
        </p:txBody>
      </p:sp>
      <p:sp>
        <p:nvSpPr>
          <p:cNvPr id="6" name="Rectangle 5"/>
          <p:cNvSpPr/>
          <p:nvPr/>
        </p:nvSpPr>
        <p:spPr bwMode="auto">
          <a:xfrm>
            <a:off x="0" y="-1"/>
            <a:ext cx="9144000" cy="1187294"/>
          </a:xfrm>
          <a:prstGeom prst="rect">
            <a:avLst/>
          </a:prstGeom>
          <a:solidFill>
            <a:srgbClr val="F1A31E"/>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7" name="Text Placeholder 1"/>
          <p:cNvSpPr txBox="1">
            <a:spLocks/>
          </p:cNvSpPr>
          <p:nvPr/>
        </p:nvSpPr>
        <p:spPr>
          <a:xfrm>
            <a:off x="142874" y="297711"/>
            <a:ext cx="8696325" cy="609600"/>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Arial"/>
                <a:ea typeface="+mn-ea"/>
                <a:cs typeface="Arial"/>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dirty="0" smtClean="0">
                <a:solidFill>
                  <a:schemeClr val="bg1"/>
                </a:solidFill>
              </a:rPr>
              <a:t>Track 2: Communications Responsibilities</a:t>
            </a:r>
            <a:endParaRPr lang="en-US" dirty="0">
              <a:solidFill>
                <a:schemeClr val="bg1"/>
              </a:solidFill>
            </a:endParaRPr>
          </a:p>
        </p:txBody>
      </p:sp>
    </p:spTree>
    <p:extLst>
      <p:ext uri="{BB962C8B-B14F-4D97-AF65-F5344CB8AC3E}">
        <p14:creationId xmlns:p14="http://schemas.microsoft.com/office/powerpoint/2010/main" val="149476809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295641" y="1464474"/>
            <a:ext cx="8797922" cy="4381500"/>
          </a:xfrm>
        </p:spPr>
        <p:txBody>
          <a:bodyPr>
            <a:normAutofit lnSpcReduction="10000"/>
          </a:bodyPr>
          <a:lstStyle/>
          <a:p>
            <a:r>
              <a:rPr lang="en-US" dirty="0" smtClean="0">
                <a:solidFill>
                  <a:srgbClr val="037BC0"/>
                </a:solidFill>
              </a:rPr>
              <a:t>Facilitate development of a participant database</a:t>
            </a:r>
            <a:r>
              <a:rPr lang="en-US" dirty="0">
                <a:solidFill>
                  <a:srgbClr val="037BC0"/>
                </a:solidFill>
              </a:rPr>
              <a:t/>
            </a:r>
            <a:br>
              <a:rPr lang="en-US" dirty="0">
                <a:solidFill>
                  <a:srgbClr val="037BC0"/>
                </a:solidFill>
              </a:rPr>
            </a:br>
            <a:r>
              <a:rPr lang="en-US" dirty="0" smtClean="0"/>
              <a:t>Enable targeted messaging</a:t>
            </a:r>
            <a:endParaRPr lang="en-US" dirty="0"/>
          </a:p>
          <a:p>
            <a:r>
              <a:rPr lang="en-US" dirty="0" smtClean="0">
                <a:solidFill>
                  <a:srgbClr val="037BC0"/>
                </a:solidFill>
              </a:rPr>
              <a:t>Pursue speaking opportunities</a:t>
            </a:r>
            <a:br>
              <a:rPr lang="en-US" dirty="0" smtClean="0">
                <a:solidFill>
                  <a:srgbClr val="037BC0"/>
                </a:solidFill>
              </a:rPr>
            </a:br>
            <a:r>
              <a:rPr lang="en-US" dirty="0" smtClean="0"/>
              <a:t>Gain multiple, in-person impressions</a:t>
            </a:r>
            <a:endParaRPr lang="en-US" dirty="0" smtClean="0">
              <a:solidFill>
                <a:srgbClr val="037BC0"/>
              </a:solidFill>
            </a:endParaRPr>
          </a:p>
          <a:p>
            <a:r>
              <a:rPr lang="en-US" dirty="0" smtClean="0">
                <a:solidFill>
                  <a:srgbClr val="037BC0"/>
                </a:solidFill>
              </a:rPr>
              <a:t>Conduct an internal educational program</a:t>
            </a:r>
            <a:br>
              <a:rPr lang="en-US" dirty="0" smtClean="0">
                <a:solidFill>
                  <a:srgbClr val="037BC0"/>
                </a:solidFill>
              </a:rPr>
            </a:br>
            <a:r>
              <a:rPr lang="en-US" dirty="0" smtClean="0"/>
              <a:t>Teach engagement teams how to discuss externally</a:t>
            </a:r>
          </a:p>
          <a:p>
            <a:r>
              <a:rPr lang="en-US" dirty="0" smtClean="0">
                <a:solidFill>
                  <a:srgbClr val="037BC0"/>
                </a:solidFill>
              </a:rPr>
              <a:t>Consider Universal Acceptance certification</a:t>
            </a:r>
            <a:br>
              <a:rPr lang="en-US" dirty="0" smtClean="0">
                <a:solidFill>
                  <a:srgbClr val="037BC0"/>
                </a:solidFill>
              </a:rPr>
            </a:br>
            <a:r>
              <a:rPr lang="en-US" dirty="0" smtClean="0"/>
              <a:t>A stamp of approval for companies to proudly display and further advertise the initiative</a:t>
            </a:r>
          </a:p>
        </p:txBody>
      </p:sp>
      <p:sp>
        <p:nvSpPr>
          <p:cNvPr id="6" name="Rectangle 5"/>
          <p:cNvSpPr/>
          <p:nvPr/>
        </p:nvSpPr>
        <p:spPr bwMode="auto">
          <a:xfrm>
            <a:off x="0" y="-1"/>
            <a:ext cx="9144000" cy="1187294"/>
          </a:xfrm>
          <a:prstGeom prst="rect">
            <a:avLst/>
          </a:prstGeom>
          <a:solidFill>
            <a:srgbClr val="F1A31E"/>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7" name="Text Placeholder 1"/>
          <p:cNvSpPr txBox="1">
            <a:spLocks/>
          </p:cNvSpPr>
          <p:nvPr/>
        </p:nvSpPr>
        <p:spPr>
          <a:xfrm>
            <a:off x="142874" y="297711"/>
            <a:ext cx="8696325" cy="609600"/>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Arial"/>
                <a:ea typeface="+mn-ea"/>
                <a:cs typeface="Arial"/>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dirty="0" smtClean="0">
                <a:solidFill>
                  <a:schemeClr val="bg1"/>
                </a:solidFill>
              </a:rPr>
              <a:t>Track 2: Communications Responsibilities</a:t>
            </a:r>
            <a:endParaRPr lang="en-US" dirty="0">
              <a:solidFill>
                <a:schemeClr val="bg1"/>
              </a:solidFill>
            </a:endParaRPr>
          </a:p>
        </p:txBody>
      </p:sp>
    </p:spTree>
    <p:extLst>
      <p:ext uri="{BB962C8B-B14F-4D97-AF65-F5344CB8AC3E}">
        <p14:creationId xmlns:p14="http://schemas.microsoft.com/office/powerpoint/2010/main" val="205966058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44490" y="1562182"/>
            <a:ext cx="8497253" cy="4381500"/>
          </a:xfrm>
        </p:spPr>
        <p:txBody>
          <a:bodyPr>
            <a:normAutofit lnSpcReduction="10000"/>
          </a:bodyPr>
          <a:lstStyle/>
          <a:p>
            <a:r>
              <a:rPr lang="en-US" dirty="0" smtClean="0">
                <a:solidFill>
                  <a:srgbClr val="037BC0"/>
                </a:solidFill>
              </a:rPr>
              <a:t>Distribute Universal Acceptance Playbook</a:t>
            </a:r>
            <a:r>
              <a:rPr lang="en-US" dirty="0">
                <a:solidFill>
                  <a:srgbClr val="037BC0"/>
                </a:solidFill>
              </a:rPr>
              <a:t/>
            </a:r>
            <a:br>
              <a:rPr lang="en-US" dirty="0">
                <a:solidFill>
                  <a:srgbClr val="037BC0"/>
                </a:solidFill>
              </a:rPr>
            </a:br>
            <a:r>
              <a:rPr lang="en-US" dirty="0" smtClean="0"/>
              <a:t>A how-to manual for companies</a:t>
            </a:r>
          </a:p>
          <a:p>
            <a:r>
              <a:rPr lang="en-US" dirty="0" smtClean="0">
                <a:solidFill>
                  <a:srgbClr val="037BC0"/>
                </a:solidFill>
              </a:rPr>
              <a:t>Social Monitoring &amp; Outreach</a:t>
            </a:r>
            <a:r>
              <a:rPr lang="en-US" dirty="0">
                <a:solidFill>
                  <a:srgbClr val="037BC0"/>
                </a:solidFill>
              </a:rPr>
              <a:t/>
            </a:r>
            <a:br>
              <a:rPr lang="en-US" dirty="0">
                <a:solidFill>
                  <a:srgbClr val="037BC0"/>
                </a:solidFill>
              </a:rPr>
            </a:br>
            <a:r>
              <a:rPr lang="en-US" dirty="0" smtClean="0"/>
              <a:t>Follow the conversation and engage</a:t>
            </a:r>
            <a:endParaRPr lang="en-US" dirty="0"/>
          </a:p>
          <a:p>
            <a:r>
              <a:rPr lang="en-US" dirty="0" smtClean="0">
                <a:solidFill>
                  <a:srgbClr val="037BC0"/>
                </a:solidFill>
              </a:rPr>
              <a:t>Universal Acceptance Roadshow</a:t>
            </a:r>
            <a:br>
              <a:rPr lang="en-US" dirty="0" smtClean="0">
                <a:solidFill>
                  <a:srgbClr val="037BC0"/>
                </a:solidFill>
              </a:rPr>
            </a:br>
            <a:r>
              <a:rPr lang="en-US" dirty="0" smtClean="0"/>
              <a:t>An educational workshop on how and why</a:t>
            </a:r>
          </a:p>
          <a:p>
            <a:r>
              <a:rPr lang="en-US" dirty="0" smtClean="0">
                <a:solidFill>
                  <a:srgbClr val="037BC0"/>
                </a:solidFill>
              </a:rPr>
              <a:t>University Collaboration</a:t>
            </a:r>
            <a:br>
              <a:rPr lang="en-US" dirty="0" smtClean="0">
                <a:solidFill>
                  <a:srgbClr val="037BC0"/>
                </a:solidFill>
              </a:rPr>
            </a:br>
            <a:r>
              <a:rPr lang="en-US" dirty="0"/>
              <a:t>W</a:t>
            </a:r>
            <a:r>
              <a:rPr lang="en-US" dirty="0" smtClean="0"/>
              <a:t>ork with HR and other internal groups to establish an intern program</a:t>
            </a:r>
            <a:endParaRPr lang="en-US" dirty="0"/>
          </a:p>
        </p:txBody>
      </p:sp>
      <p:sp>
        <p:nvSpPr>
          <p:cNvPr id="6" name="Rectangle 5"/>
          <p:cNvSpPr/>
          <p:nvPr/>
        </p:nvSpPr>
        <p:spPr bwMode="auto">
          <a:xfrm>
            <a:off x="0" y="-1"/>
            <a:ext cx="9144000" cy="1187294"/>
          </a:xfrm>
          <a:prstGeom prst="rect">
            <a:avLst/>
          </a:prstGeom>
          <a:solidFill>
            <a:srgbClr val="F1A31E"/>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7" name="Text Placeholder 1"/>
          <p:cNvSpPr txBox="1">
            <a:spLocks/>
          </p:cNvSpPr>
          <p:nvPr/>
        </p:nvSpPr>
        <p:spPr>
          <a:xfrm>
            <a:off x="142874" y="297711"/>
            <a:ext cx="8696325" cy="609600"/>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Arial"/>
                <a:ea typeface="+mn-ea"/>
                <a:cs typeface="Arial"/>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dirty="0" smtClean="0">
                <a:solidFill>
                  <a:schemeClr val="bg1"/>
                </a:solidFill>
              </a:rPr>
              <a:t>Track 2: Communications Responsibilities</a:t>
            </a:r>
            <a:endParaRPr lang="en-US" dirty="0">
              <a:solidFill>
                <a:schemeClr val="bg1"/>
              </a:solidFill>
            </a:endParaRPr>
          </a:p>
        </p:txBody>
      </p:sp>
    </p:spTree>
    <p:extLst>
      <p:ext uri="{BB962C8B-B14F-4D97-AF65-F5344CB8AC3E}">
        <p14:creationId xmlns:p14="http://schemas.microsoft.com/office/powerpoint/2010/main" val="278209207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ICANN Resources</a:t>
            </a:r>
            <a:endParaRPr lang="en-US" dirty="0"/>
          </a:p>
        </p:txBody>
      </p:sp>
      <p:sp>
        <p:nvSpPr>
          <p:cNvPr id="3" name="Text Placeholder 2"/>
          <p:cNvSpPr>
            <a:spLocks noGrp="1"/>
          </p:cNvSpPr>
          <p:nvPr>
            <p:ph type="body" sz="quarter" idx="11"/>
          </p:nvPr>
        </p:nvSpPr>
        <p:spPr>
          <a:xfrm>
            <a:off x="304799" y="1450719"/>
            <a:ext cx="8532813" cy="4381500"/>
          </a:xfrm>
        </p:spPr>
        <p:txBody>
          <a:bodyPr/>
          <a:lstStyle/>
          <a:p>
            <a:r>
              <a:rPr lang="en-US" dirty="0" smtClean="0">
                <a:solidFill>
                  <a:srgbClr val="037BC0"/>
                </a:solidFill>
              </a:rPr>
              <a:t>Global Domains Division</a:t>
            </a:r>
          </a:p>
          <a:p>
            <a:pPr lvl="1"/>
            <a:r>
              <a:rPr lang="en-US" dirty="0" smtClean="0"/>
              <a:t>Primary: Technical Services team, IDN team</a:t>
            </a:r>
          </a:p>
          <a:p>
            <a:pPr lvl="1"/>
            <a:r>
              <a:rPr lang="en-US" dirty="0" smtClean="0"/>
              <a:t>Secondary: Registry and Registrar Services teams</a:t>
            </a:r>
          </a:p>
          <a:p>
            <a:r>
              <a:rPr lang="en-US" dirty="0" smtClean="0">
                <a:solidFill>
                  <a:srgbClr val="037BC0"/>
                </a:solidFill>
              </a:rPr>
              <a:t>Global Communications</a:t>
            </a:r>
          </a:p>
          <a:p>
            <a:pPr lvl="1"/>
            <a:r>
              <a:rPr lang="en-US" dirty="0" smtClean="0"/>
              <a:t>Primary: GDD Communications team</a:t>
            </a:r>
          </a:p>
          <a:p>
            <a:pPr lvl="1"/>
            <a:r>
              <a:rPr lang="en-US" dirty="0" smtClean="0"/>
              <a:t>Secondary: Regional Communications leads</a:t>
            </a:r>
          </a:p>
          <a:p>
            <a:r>
              <a:rPr lang="en-US" dirty="0" smtClean="0">
                <a:solidFill>
                  <a:srgbClr val="037BC0"/>
                </a:solidFill>
              </a:rPr>
              <a:t>Senior ICANN Executives and </a:t>
            </a:r>
            <a:r>
              <a:rPr lang="en-US" dirty="0">
                <a:solidFill>
                  <a:srgbClr val="037BC0"/>
                </a:solidFill>
              </a:rPr>
              <a:t>Global Stakeholder Engagement </a:t>
            </a:r>
            <a:r>
              <a:rPr lang="en-US" dirty="0" smtClean="0">
                <a:solidFill>
                  <a:srgbClr val="037BC0"/>
                </a:solidFill>
              </a:rPr>
              <a:t>Team</a:t>
            </a:r>
            <a:endParaRPr lang="en-US" dirty="0">
              <a:solidFill>
                <a:srgbClr val="037BC0"/>
              </a:solidFill>
            </a:endParaRPr>
          </a:p>
        </p:txBody>
      </p:sp>
    </p:spTree>
    <p:extLst>
      <p:ext uri="{BB962C8B-B14F-4D97-AF65-F5344CB8AC3E}">
        <p14:creationId xmlns:p14="http://schemas.microsoft.com/office/powerpoint/2010/main" val="41667018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Potential External Resources</a:t>
            </a:r>
            <a:endParaRPr lang="en-US" dirty="0"/>
          </a:p>
        </p:txBody>
      </p:sp>
      <p:sp>
        <p:nvSpPr>
          <p:cNvPr id="3" name="Text Placeholder 2"/>
          <p:cNvSpPr>
            <a:spLocks noGrp="1"/>
          </p:cNvSpPr>
          <p:nvPr>
            <p:ph type="body" sz="quarter" idx="11"/>
          </p:nvPr>
        </p:nvSpPr>
        <p:spPr/>
        <p:txBody>
          <a:bodyPr/>
          <a:lstStyle/>
          <a:p>
            <a:pPr>
              <a:lnSpc>
                <a:spcPct val="90000"/>
              </a:lnSpc>
            </a:pPr>
            <a:r>
              <a:rPr lang="en-US" dirty="0" smtClean="0">
                <a:solidFill>
                  <a:schemeClr val="bg2"/>
                </a:solidFill>
              </a:rPr>
              <a:t>Individuals / Entities / Industry Groups</a:t>
            </a:r>
          </a:p>
          <a:p>
            <a:pPr marL="320040" lvl="1" indent="0">
              <a:lnSpc>
                <a:spcPct val="90000"/>
              </a:lnSpc>
              <a:buNone/>
            </a:pPr>
            <a:r>
              <a:rPr lang="en-US" sz="2800" dirty="0" smtClean="0"/>
              <a:t>GDD Team Action: Continue to develop a list of potential participants representing a cross-section of stakeholder groups and required technical skill sets</a:t>
            </a:r>
            <a:r>
              <a:rPr lang="en-US" sz="2800" dirty="0"/>
              <a:t> </a:t>
            </a:r>
            <a:r>
              <a:rPr lang="en-US" sz="2800" dirty="0" smtClean="0"/>
              <a:t>to drive execution of Universal Acceptance Roadmap</a:t>
            </a:r>
            <a:endParaRPr lang="en-US" dirty="0"/>
          </a:p>
          <a:p>
            <a:pPr lvl="1">
              <a:lnSpc>
                <a:spcPct val="90000"/>
              </a:lnSpc>
            </a:pPr>
            <a:endParaRPr lang="en-US" dirty="0" smtClean="0"/>
          </a:p>
          <a:p>
            <a:pPr lvl="1">
              <a:lnSpc>
                <a:spcPct val="90000"/>
              </a:lnSpc>
            </a:pPr>
            <a:endParaRPr lang="en-US" dirty="0"/>
          </a:p>
        </p:txBody>
      </p:sp>
    </p:spTree>
    <p:extLst>
      <p:ext uri="{BB962C8B-B14F-4D97-AF65-F5344CB8AC3E}">
        <p14:creationId xmlns:p14="http://schemas.microsoft.com/office/powerpoint/2010/main" val="40800432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71474" y="2209800"/>
            <a:ext cx="7858125" cy="1943100"/>
          </a:xfrm>
        </p:spPr>
        <p:txBody>
          <a:bodyPr/>
          <a:lstStyle/>
          <a:p>
            <a:r>
              <a:rPr lang="en-US" dirty="0"/>
              <a:t>High-level Messaging:</a:t>
            </a:r>
          </a:p>
          <a:p>
            <a:r>
              <a:rPr lang="en-US" sz="3200" dirty="0"/>
              <a:t>Track 2</a:t>
            </a:r>
            <a:r>
              <a:rPr lang="en-US" sz="3200" dirty="0" smtClean="0"/>
              <a:t> </a:t>
            </a:r>
            <a:r>
              <a:rPr lang="en-US" sz="3200" dirty="0"/>
              <a:t>(</a:t>
            </a:r>
            <a:r>
              <a:rPr lang="en-US" sz="3200" dirty="0" smtClean="0"/>
              <a:t>Communications)</a:t>
            </a:r>
            <a:r>
              <a:rPr lang="en-US" sz="3200" dirty="0"/>
              <a:t/>
            </a:r>
            <a:br>
              <a:rPr lang="en-US" sz="3200" dirty="0"/>
            </a:br>
            <a:r>
              <a:rPr lang="en-US" sz="3200" dirty="0" smtClean="0"/>
              <a:t>Phase I </a:t>
            </a:r>
            <a:r>
              <a:rPr lang="en-US" sz="3200" dirty="0"/>
              <a:t>(Domain Name Industry)</a:t>
            </a:r>
          </a:p>
        </p:txBody>
      </p:sp>
    </p:spTree>
    <p:extLst>
      <p:ext uri="{BB962C8B-B14F-4D97-AF65-F5344CB8AC3E}">
        <p14:creationId xmlns:p14="http://schemas.microsoft.com/office/powerpoint/2010/main" val="180249323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1"/>
            <a:ext cx="3630613" cy="2410998"/>
          </a:xfrm>
        </p:spPr>
        <p:txBody>
          <a:bodyPr lIns="365760" tIns="0" rIns="365760" bIns="45720" anchor="ctr"/>
          <a:lstStyle/>
          <a:p>
            <a:pPr marL="0">
              <a:spcBef>
                <a:spcPts val="0"/>
              </a:spcBef>
            </a:pPr>
            <a:r>
              <a:rPr lang="en-US" dirty="0" smtClean="0">
                <a:solidFill>
                  <a:srgbClr val="FFFFFF"/>
                </a:solidFill>
              </a:rPr>
              <a:t>Educational Institutions</a:t>
            </a:r>
            <a:endParaRPr lang="en-US" dirty="0">
              <a:solidFill>
                <a:srgbClr val="FFFFFF"/>
              </a:solidFill>
            </a:endParaRPr>
          </a:p>
        </p:txBody>
      </p:sp>
      <p:sp>
        <p:nvSpPr>
          <p:cNvPr id="4" name="Rectangle 3"/>
          <p:cNvSpPr/>
          <p:nvPr/>
        </p:nvSpPr>
        <p:spPr>
          <a:xfrm>
            <a:off x="3393363" y="2448154"/>
            <a:ext cx="4738163" cy="1800493"/>
          </a:xfrm>
          <a:prstGeom prst="rect">
            <a:avLst/>
          </a:prstGeom>
        </p:spPr>
        <p:txBody>
          <a:bodyPr wrap="square">
            <a:spAutoFit/>
          </a:bodyPr>
          <a:lstStyle/>
          <a:p>
            <a:pPr marL="0" algn="l">
              <a:spcBef>
                <a:spcPts val="0"/>
              </a:spcBef>
              <a:spcAft>
                <a:spcPts val="600"/>
              </a:spcAft>
            </a:pPr>
            <a:r>
              <a:rPr lang="en-US" sz="2800" dirty="0" smtClean="0">
                <a:solidFill>
                  <a:schemeClr val="tx2"/>
                </a:solidFill>
                <a:latin typeface="Arial"/>
                <a:cs typeface="Arial"/>
              </a:rPr>
              <a:t>Don’t watch the industry evolve around you</a:t>
            </a:r>
          </a:p>
          <a:p>
            <a:pPr marL="0" algn="l">
              <a:spcBef>
                <a:spcPts val="0"/>
              </a:spcBef>
              <a:spcAft>
                <a:spcPts val="600"/>
              </a:spcAft>
            </a:pPr>
            <a:r>
              <a:rPr lang="en-US" sz="5000" dirty="0">
                <a:solidFill>
                  <a:srgbClr val="037BC0"/>
                </a:solidFill>
                <a:latin typeface="Arial"/>
                <a:cs typeface="Arial"/>
              </a:rPr>
              <a:t>S</a:t>
            </a:r>
            <a:r>
              <a:rPr lang="en-US" sz="5000" dirty="0" smtClean="0">
                <a:solidFill>
                  <a:srgbClr val="037BC0"/>
                </a:solidFill>
                <a:latin typeface="Arial"/>
                <a:cs typeface="Arial"/>
              </a:rPr>
              <a:t>et the trend</a:t>
            </a:r>
            <a:endParaRPr lang="en-US" sz="3600" dirty="0" smtClean="0">
              <a:solidFill>
                <a:srgbClr val="037BC0"/>
              </a:solidFill>
              <a:latin typeface="Arial"/>
              <a:cs typeface="Arial"/>
            </a:endParaRPr>
          </a:p>
        </p:txBody>
      </p:sp>
      <p:sp>
        <p:nvSpPr>
          <p:cNvPr id="5" name="Oval 4"/>
          <p:cNvSpPr>
            <a:spLocks noChangeAspect="1"/>
          </p:cNvSpPr>
          <p:nvPr/>
        </p:nvSpPr>
        <p:spPr bwMode="auto">
          <a:xfrm>
            <a:off x="-1379592" y="-1805042"/>
            <a:ext cx="5010205" cy="5010205"/>
          </a:xfrm>
          <a:prstGeom prst="ellipse">
            <a:avLst/>
          </a:prstGeom>
          <a:solidFill>
            <a:srgbClr val="037BC0">
              <a:alpha val="80000"/>
            </a:srgbClr>
          </a:solidFill>
          <a:ln>
            <a:noFill/>
          </a:ln>
          <a:extLst/>
        </p:spPr>
        <p:txBody>
          <a:bodyPr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6" name="Text Placeholder 1"/>
          <p:cNvSpPr txBox="1">
            <a:spLocks/>
          </p:cNvSpPr>
          <p:nvPr/>
        </p:nvSpPr>
        <p:spPr>
          <a:xfrm>
            <a:off x="152400" y="152401"/>
            <a:ext cx="3630613" cy="2410998"/>
          </a:xfrm>
          <a:prstGeom prst="rect">
            <a:avLst/>
          </a:prstGeom>
        </p:spPr>
        <p:txBody>
          <a:bodyPr vert="horz" lIns="365760" tIns="0" rIns="365760" bIns="45720" anchor="ctr"/>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marL="0">
              <a:spcBef>
                <a:spcPts val="0"/>
              </a:spcBef>
            </a:pPr>
            <a:r>
              <a:rPr lang="en-US" dirty="0" smtClean="0">
                <a:solidFill>
                  <a:srgbClr val="FFFFFF"/>
                </a:solidFill>
              </a:rPr>
              <a:t>Domain </a:t>
            </a:r>
          </a:p>
          <a:p>
            <a:pPr marL="0">
              <a:spcBef>
                <a:spcPts val="0"/>
              </a:spcBef>
            </a:pPr>
            <a:r>
              <a:rPr lang="en-US" dirty="0" smtClean="0">
                <a:solidFill>
                  <a:srgbClr val="FFFFFF"/>
                </a:solidFill>
              </a:rPr>
              <a:t>Industry + Trade </a:t>
            </a:r>
            <a:r>
              <a:rPr lang="en-US" dirty="0" smtClean="0">
                <a:solidFill>
                  <a:srgbClr val="FFFFFF"/>
                </a:solidFill>
              </a:rPr>
              <a:t>Associations</a:t>
            </a:r>
          </a:p>
          <a:p>
            <a:pPr marL="0">
              <a:spcBef>
                <a:spcPts val="0"/>
              </a:spcBef>
            </a:pPr>
            <a:r>
              <a:rPr lang="en-US" smtClean="0">
                <a:solidFill>
                  <a:srgbClr val="FFFFFF"/>
                </a:solidFill>
              </a:rPr>
              <a:t>- EXAMPLE ONLY</a:t>
            </a:r>
            <a:endParaRPr lang="en-US" dirty="0">
              <a:solidFill>
                <a:srgbClr val="FFFFFF"/>
              </a:solidFill>
            </a:endParaRPr>
          </a:p>
        </p:txBody>
      </p:sp>
      <p:sp>
        <p:nvSpPr>
          <p:cNvPr id="9" name="Rectangle 8"/>
          <p:cNvSpPr/>
          <p:nvPr/>
        </p:nvSpPr>
        <p:spPr>
          <a:xfrm>
            <a:off x="437161" y="5073803"/>
            <a:ext cx="2393990" cy="846385"/>
          </a:xfrm>
          <a:prstGeom prst="rect">
            <a:avLst/>
          </a:prstGeom>
        </p:spPr>
        <p:txBody>
          <a:bodyPr wrap="square">
            <a:spAutoFit/>
          </a:bodyPr>
          <a:lstStyle/>
          <a:p>
            <a:pPr marL="0" algn="l">
              <a:spcBef>
                <a:spcPts val="0"/>
              </a:spcBef>
              <a:spcAft>
                <a:spcPts val="600"/>
              </a:spcAft>
            </a:pPr>
            <a:r>
              <a:rPr lang="en-US" sz="2200" dirty="0" smtClean="0">
                <a:solidFill>
                  <a:schemeClr val="accent1"/>
                </a:solidFill>
                <a:latin typeface="Arial"/>
                <a:cs typeface="Arial"/>
              </a:rPr>
              <a:t>Outreach Priority:</a:t>
            </a:r>
          </a:p>
          <a:p>
            <a:pPr marL="0" algn="l">
              <a:spcBef>
                <a:spcPts val="0"/>
              </a:spcBef>
              <a:spcAft>
                <a:spcPts val="600"/>
              </a:spcAft>
            </a:pPr>
            <a:r>
              <a:rPr lang="en-US" sz="2200" dirty="0" smtClean="0">
                <a:solidFill>
                  <a:schemeClr val="bg2"/>
                </a:solidFill>
                <a:latin typeface="Arial"/>
                <a:cs typeface="Arial"/>
              </a:rPr>
              <a:t>Phase I</a:t>
            </a:r>
          </a:p>
        </p:txBody>
      </p:sp>
      <p:cxnSp>
        <p:nvCxnSpPr>
          <p:cNvPr id="23" name="Straight Connector 22"/>
          <p:cNvCxnSpPr>
            <a:stCxn id="5" idx="4"/>
          </p:cNvCxnSpPr>
          <p:nvPr/>
        </p:nvCxnSpPr>
        <p:spPr bwMode="auto">
          <a:xfrm flipH="1">
            <a:off x="1124134" y="3205163"/>
            <a:ext cx="1377" cy="1771116"/>
          </a:xfrm>
          <a:prstGeom prst="line">
            <a:avLst/>
          </a:prstGeom>
          <a:blipFill dpi="0" rotWithShape="0">
            <a:blip r:embed="rId3"/>
            <a:srcRect/>
            <a:tile tx="0" ty="0" sx="100000" sy="100000" flip="none" algn="tl"/>
          </a:blipFill>
          <a:ln w="38100" cap="flat" cmpd="sng" algn="ctr">
            <a:solidFill>
              <a:schemeClr val="accent1"/>
            </a:solidFill>
            <a:prstDash val="sysDot"/>
            <a:round/>
            <a:headEnd type="none" w="med" len="med"/>
            <a:tailEnd type="oval"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4" name="Rectangle 23"/>
          <p:cNvSpPr/>
          <p:nvPr/>
        </p:nvSpPr>
        <p:spPr bwMode="auto">
          <a:xfrm>
            <a:off x="344984" y="4981255"/>
            <a:ext cx="2503069" cy="1049260"/>
          </a:xfrm>
          <a:prstGeom prst="rect">
            <a:avLst/>
          </a:prstGeom>
          <a:noFill/>
          <a:ln w="38100" cap="flat">
            <a:solidFill>
              <a:schemeClr val="accent1"/>
            </a:solidFill>
            <a:prstDash val="solid"/>
            <a:miter lim="800000"/>
            <a:headEnd type="none" w="med" len="med"/>
            <a:tailEnd type="none" w="med" len="med"/>
          </a:ln>
          <a:extLst/>
        </p:spPr>
        <p:txBody>
          <a:bodyPr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Tree>
    <p:extLst>
      <p:ext uri="{BB962C8B-B14F-4D97-AF65-F5344CB8AC3E}">
        <p14:creationId xmlns:p14="http://schemas.microsoft.com/office/powerpoint/2010/main" val="300073606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endParaRPr lang="en-US"/>
          </a:p>
        </p:txBody>
      </p:sp>
      <p:sp>
        <p:nvSpPr>
          <p:cNvPr id="9" name="Text Placeholder 8"/>
          <p:cNvSpPr>
            <a:spLocks noGrp="1"/>
          </p:cNvSpPr>
          <p:nvPr>
            <p:ph type="body" sz="quarter" idx="11"/>
          </p:nvPr>
        </p:nvSpPr>
        <p:spPr/>
        <p:txBody>
          <a:bodyPr/>
          <a:lstStyle/>
          <a:p>
            <a:pPr marL="133350" indent="0">
              <a:buNone/>
            </a:pPr>
            <a:r>
              <a:rPr lang="en-US" dirty="0">
                <a:solidFill>
                  <a:schemeClr val="bg2"/>
                </a:solidFill>
              </a:rPr>
              <a:t>Motivational </a:t>
            </a:r>
            <a:r>
              <a:rPr lang="en-US" dirty="0" smtClean="0">
                <a:solidFill>
                  <a:schemeClr val="bg2"/>
                </a:solidFill>
              </a:rPr>
              <a:t>Factor</a:t>
            </a:r>
            <a:r>
              <a:rPr lang="en-US" dirty="0">
                <a:solidFill>
                  <a:srgbClr val="037BC0"/>
                </a:solidFill>
              </a:rPr>
              <a:t>(s)</a:t>
            </a:r>
            <a:endParaRPr lang="en-US" dirty="0">
              <a:solidFill>
                <a:schemeClr val="bg2"/>
              </a:solidFill>
            </a:endParaRPr>
          </a:p>
          <a:p>
            <a:r>
              <a:rPr lang="en-US" dirty="0"/>
              <a:t>Universal Acceptance will affect the overall success of the New </a:t>
            </a:r>
            <a:r>
              <a:rPr lang="en-US" dirty="0" err="1"/>
              <a:t>gTLD</a:t>
            </a:r>
            <a:r>
              <a:rPr lang="en-US" dirty="0"/>
              <a:t> and IDN Programs </a:t>
            </a:r>
          </a:p>
          <a:p>
            <a:pPr marL="133350" indent="0">
              <a:buNone/>
            </a:pPr>
            <a:r>
              <a:rPr lang="en-US" dirty="0" smtClean="0">
                <a:solidFill>
                  <a:srgbClr val="037BC0"/>
                </a:solidFill>
              </a:rPr>
              <a:t>Messaging</a:t>
            </a:r>
            <a:endParaRPr lang="en-US" dirty="0">
              <a:solidFill>
                <a:srgbClr val="037BC0"/>
              </a:solidFill>
            </a:endParaRPr>
          </a:p>
          <a:p>
            <a:r>
              <a:rPr lang="en-US" dirty="0"/>
              <a:t>Example: We must lead by </a:t>
            </a:r>
            <a:r>
              <a:rPr lang="en-US" dirty="0" smtClean="0"/>
              <a:t>example</a:t>
            </a:r>
            <a:endParaRPr lang="en-US" dirty="0"/>
          </a:p>
        </p:txBody>
      </p:sp>
      <p:sp>
        <p:nvSpPr>
          <p:cNvPr id="7" name="Rectangle 6"/>
          <p:cNvSpPr/>
          <p:nvPr/>
        </p:nvSpPr>
        <p:spPr bwMode="auto">
          <a:xfrm>
            <a:off x="0" y="-1"/>
            <a:ext cx="9144000" cy="1187294"/>
          </a:xfrm>
          <a:prstGeom prst="rect">
            <a:avLst/>
          </a:prstGeom>
          <a:solidFill>
            <a:schemeClr val="bg2"/>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8" name="Text Placeholder 1"/>
          <p:cNvSpPr txBox="1">
            <a:spLocks/>
          </p:cNvSpPr>
          <p:nvPr/>
        </p:nvSpPr>
        <p:spPr>
          <a:xfrm>
            <a:off x="142874" y="297711"/>
            <a:ext cx="8696325" cy="609600"/>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Arial"/>
                <a:ea typeface="+mn-ea"/>
                <a:cs typeface="Arial"/>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dirty="0" smtClean="0">
                <a:solidFill>
                  <a:schemeClr val="bg1"/>
                </a:solidFill>
              </a:rPr>
              <a:t>ICANN – EXAMPLE ONLY</a:t>
            </a:r>
            <a:endParaRPr lang="en-US" dirty="0">
              <a:solidFill>
                <a:schemeClr val="bg1"/>
              </a:solidFill>
            </a:endParaRPr>
          </a:p>
        </p:txBody>
      </p:sp>
    </p:spTree>
    <p:extLst>
      <p:ext uri="{BB962C8B-B14F-4D97-AF65-F5344CB8AC3E}">
        <p14:creationId xmlns:p14="http://schemas.microsoft.com/office/powerpoint/2010/main" val="363930043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11"/>
          </p:nvPr>
        </p:nvSpPr>
        <p:spPr>
          <a:xfrm>
            <a:off x="304799" y="1458321"/>
            <a:ext cx="8532813" cy="4381500"/>
          </a:xfrm>
        </p:spPr>
        <p:txBody>
          <a:bodyPr/>
          <a:lstStyle/>
          <a:p>
            <a:pPr marL="133350" indent="0">
              <a:buNone/>
            </a:pPr>
            <a:r>
              <a:rPr lang="en-US" dirty="0">
                <a:solidFill>
                  <a:srgbClr val="037BC0"/>
                </a:solidFill>
              </a:rPr>
              <a:t>Motivational </a:t>
            </a:r>
            <a:r>
              <a:rPr lang="en-US" dirty="0" smtClean="0">
                <a:solidFill>
                  <a:srgbClr val="037BC0"/>
                </a:solidFill>
              </a:rPr>
              <a:t>Factor</a:t>
            </a:r>
            <a:r>
              <a:rPr lang="en-US" dirty="0">
                <a:solidFill>
                  <a:srgbClr val="037BC0"/>
                </a:solidFill>
              </a:rPr>
              <a:t>(s)</a:t>
            </a:r>
            <a:endParaRPr lang="en-US" dirty="0" smtClean="0">
              <a:solidFill>
                <a:srgbClr val="037BC0"/>
              </a:solidFill>
            </a:endParaRPr>
          </a:p>
          <a:p>
            <a:r>
              <a:rPr lang="en-US" dirty="0" smtClean="0"/>
              <a:t>New top-level domains and Internationalized Domain Names are ripe with opportunity for new business, but they must work</a:t>
            </a:r>
          </a:p>
          <a:p>
            <a:r>
              <a:rPr lang="en-US" dirty="0" smtClean="0"/>
              <a:t>Option: Include UA in contractual requirements</a:t>
            </a:r>
          </a:p>
          <a:p>
            <a:pPr marL="133350" indent="0">
              <a:buNone/>
            </a:pPr>
            <a:r>
              <a:rPr lang="en-US" dirty="0" smtClean="0">
                <a:solidFill>
                  <a:srgbClr val="037BC0"/>
                </a:solidFill>
              </a:rPr>
              <a:t>Messaging</a:t>
            </a:r>
          </a:p>
          <a:p>
            <a:r>
              <a:rPr lang="en-US" dirty="0" smtClean="0"/>
              <a:t>Ex. </a:t>
            </a:r>
            <a:r>
              <a:rPr lang="en-US" dirty="0"/>
              <a:t>Maximize </a:t>
            </a:r>
            <a:r>
              <a:rPr lang="en-US" dirty="0" smtClean="0"/>
              <a:t>potential </a:t>
            </a:r>
            <a:r>
              <a:rPr lang="en-US" dirty="0"/>
              <a:t>for revenue </a:t>
            </a:r>
            <a:r>
              <a:rPr lang="en-US" dirty="0" smtClean="0"/>
              <a:t>growth</a:t>
            </a:r>
          </a:p>
          <a:p>
            <a:r>
              <a:rPr lang="en-US" dirty="0" smtClean="0"/>
              <a:t>Ex. Universal Acceptance matures our industry</a:t>
            </a:r>
          </a:p>
        </p:txBody>
      </p:sp>
      <p:sp>
        <p:nvSpPr>
          <p:cNvPr id="14" name="Text Placeholder 4"/>
          <p:cNvSpPr>
            <a:spLocks noGrp="1"/>
          </p:cNvSpPr>
          <p:nvPr>
            <p:ph type="body" sz="quarter" idx="10"/>
          </p:nvPr>
        </p:nvSpPr>
        <p:spPr>
          <a:xfrm>
            <a:off x="142874" y="304800"/>
            <a:ext cx="8696325" cy="609600"/>
          </a:xfrm>
        </p:spPr>
        <p:txBody>
          <a:bodyPr/>
          <a:lstStyle/>
          <a:p>
            <a:endParaRPr lang="en-US"/>
          </a:p>
        </p:txBody>
      </p:sp>
      <p:sp>
        <p:nvSpPr>
          <p:cNvPr id="15" name="Rectangle 14"/>
          <p:cNvSpPr/>
          <p:nvPr/>
        </p:nvSpPr>
        <p:spPr bwMode="auto">
          <a:xfrm>
            <a:off x="0" y="-1"/>
            <a:ext cx="9144000" cy="1187294"/>
          </a:xfrm>
          <a:prstGeom prst="rect">
            <a:avLst/>
          </a:prstGeom>
          <a:solidFill>
            <a:schemeClr val="bg2"/>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16" name="Text Placeholder 1"/>
          <p:cNvSpPr txBox="1">
            <a:spLocks/>
          </p:cNvSpPr>
          <p:nvPr/>
        </p:nvSpPr>
        <p:spPr>
          <a:xfrm>
            <a:off x="142874" y="297711"/>
            <a:ext cx="8696325" cy="609600"/>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Arial"/>
                <a:ea typeface="+mn-ea"/>
                <a:cs typeface="Arial"/>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dirty="0">
                <a:solidFill>
                  <a:schemeClr val="bg1"/>
                </a:solidFill>
              </a:rPr>
              <a:t>Registries (gTLD and ccTLD Operators</a:t>
            </a:r>
            <a:r>
              <a:rPr lang="en-US" dirty="0" smtClean="0">
                <a:solidFill>
                  <a:schemeClr val="bg1"/>
                </a:solidFill>
              </a:rPr>
              <a:t>) – EXAMPLE ONLY</a:t>
            </a:r>
            <a:endParaRPr lang="en-US" dirty="0">
              <a:solidFill>
                <a:schemeClr val="bg1"/>
              </a:solidFill>
            </a:endParaRPr>
          </a:p>
        </p:txBody>
      </p:sp>
    </p:spTree>
    <p:extLst>
      <p:ext uri="{BB962C8B-B14F-4D97-AF65-F5344CB8AC3E}">
        <p14:creationId xmlns:p14="http://schemas.microsoft.com/office/powerpoint/2010/main" val="31237758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a:spLocks noGrp="1"/>
          </p:cNvSpPr>
          <p:nvPr>
            <p:ph type="body" sz="quarter" idx="11"/>
          </p:nvPr>
        </p:nvSpPr>
        <p:spPr/>
        <p:txBody>
          <a:bodyPr/>
          <a:lstStyle/>
          <a:p>
            <a:pPr marL="133350" indent="0">
              <a:buNone/>
            </a:pPr>
            <a:r>
              <a:rPr lang="en-US" dirty="0">
                <a:solidFill>
                  <a:srgbClr val="037BC0"/>
                </a:solidFill>
              </a:rPr>
              <a:t>Motivational </a:t>
            </a:r>
            <a:r>
              <a:rPr lang="en-US" dirty="0" smtClean="0">
                <a:solidFill>
                  <a:srgbClr val="037BC0"/>
                </a:solidFill>
              </a:rPr>
              <a:t>Factor(s)</a:t>
            </a:r>
            <a:endParaRPr lang="en-US" dirty="0">
              <a:solidFill>
                <a:srgbClr val="037BC0"/>
              </a:solidFill>
            </a:endParaRPr>
          </a:p>
          <a:p>
            <a:r>
              <a:rPr lang="en-US" dirty="0" smtClean="0"/>
              <a:t>TBD</a:t>
            </a:r>
          </a:p>
          <a:p>
            <a:r>
              <a:rPr lang="en-US" dirty="0" smtClean="0"/>
              <a:t>Option</a:t>
            </a:r>
            <a:r>
              <a:rPr lang="en-US" dirty="0"/>
              <a:t>: </a:t>
            </a:r>
            <a:r>
              <a:rPr lang="en-US" dirty="0" smtClean="0"/>
              <a:t>Ask registries to influence registrars</a:t>
            </a:r>
            <a:endParaRPr lang="en-US" dirty="0"/>
          </a:p>
          <a:p>
            <a:pPr marL="133350" indent="0">
              <a:buNone/>
            </a:pPr>
            <a:r>
              <a:rPr lang="en-US" dirty="0">
                <a:solidFill>
                  <a:srgbClr val="037BC0"/>
                </a:solidFill>
              </a:rPr>
              <a:t>Messaging</a:t>
            </a:r>
          </a:p>
          <a:p>
            <a:r>
              <a:rPr lang="en-US" dirty="0" smtClean="0"/>
              <a:t>Ex. TBD</a:t>
            </a:r>
          </a:p>
          <a:p>
            <a:r>
              <a:rPr lang="en-US" dirty="0" smtClean="0"/>
              <a:t>Ex. </a:t>
            </a:r>
            <a:r>
              <a:rPr lang="en-US" dirty="0"/>
              <a:t>R</a:t>
            </a:r>
            <a:r>
              <a:rPr lang="en-US" dirty="0" smtClean="0"/>
              <a:t>egistries should work with registrars that support new TLDs and Internationalized Domain Names</a:t>
            </a:r>
            <a:endParaRPr lang="en-US" dirty="0"/>
          </a:p>
        </p:txBody>
      </p:sp>
      <p:sp>
        <p:nvSpPr>
          <p:cNvPr id="7" name="Rectangle 6"/>
          <p:cNvSpPr/>
          <p:nvPr/>
        </p:nvSpPr>
        <p:spPr bwMode="auto">
          <a:xfrm>
            <a:off x="-80964" y="8864"/>
            <a:ext cx="9144000" cy="1187294"/>
          </a:xfrm>
          <a:prstGeom prst="rect">
            <a:avLst/>
          </a:prstGeom>
          <a:solidFill>
            <a:schemeClr val="bg2"/>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8" name="Text Placeholder 1"/>
          <p:cNvSpPr txBox="1">
            <a:spLocks/>
          </p:cNvSpPr>
          <p:nvPr/>
        </p:nvSpPr>
        <p:spPr>
          <a:xfrm>
            <a:off x="142874" y="297711"/>
            <a:ext cx="8696325" cy="609600"/>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Arial"/>
                <a:ea typeface="+mn-ea"/>
                <a:cs typeface="Arial"/>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dirty="0" smtClean="0">
                <a:solidFill>
                  <a:schemeClr val="bg1"/>
                </a:solidFill>
              </a:rPr>
              <a:t>Registrars – EXAMPLE ONLY</a:t>
            </a:r>
            <a:endParaRPr lang="en-US" dirty="0">
              <a:solidFill>
                <a:schemeClr val="bg1"/>
              </a:solidFill>
            </a:endParaRPr>
          </a:p>
        </p:txBody>
      </p:sp>
    </p:spTree>
    <p:extLst>
      <p:ext uri="{BB962C8B-B14F-4D97-AF65-F5344CB8AC3E}">
        <p14:creationId xmlns:p14="http://schemas.microsoft.com/office/powerpoint/2010/main" val="367548324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pPr marL="133350" indent="0">
              <a:buNone/>
            </a:pPr>
            <a:r>
              <a:rPr lang="en-US" dirty="0" smtClean="0">
                <a:solidFill>
                  <a:srgbClr val="037BC0"/>
                </a:solidFill>
              </a:rPr>
              <a:t>Services</a:t>
            </a:r>
            <a:endParaRPr lang="en-US" dirty="0">
              <a:solidFill>
                <a:srgbClr val="037BC0"/>
              </a:solidFill>
            </a:endParaRPr>
          </a:p>
          <a:p>
            <a:r>
              <a:rPr lang="en-US" sz="2400" dirty="0"/>
              <a:t>DNS hosting, Web hosting, Data Escrow, Dispute Resolution, Trademark Clearinghouse, Internet </a:t>
            </a:r>
            <a:r>
              <a:rPr lang="en-US" sz="2400" dirty="0" smtClean="0"/>
              <a:t>Protocol</a:t>
            </a:r>
            <a:endParaRPr lang="en-US" sz="2400" dirty="0"/>
          </a:p>
          <a:p>
            <a:pPr marL="133350" indent="0">
              <a:buNone/>
            </a:pPr>
            <a:r>
              <a:rPr lang="en-US" dirty="0">
                <a:solidFill>
                  <a:srgbClr val="037BC0"/>
                </a:solidFill>
              </a:rPr>
              <a:t>Motivational Factor (TBD</a:t>
            </a:r>
            <a:r>
              <a:rPr lang="en-US" dirty="0" smtClean="0">
                <a:solidFill>
                  <a:srgbClr val="037BC0"/>
                </a:solidFill>
              </a:rPr>
              <a:t>)</a:t>
            </a:r>
            <a:endParaRPr lang="en-US" dirty="0">
              <a:solidFill>
                <a:srgbClr val="037BC0"/>
              </a:solidFill>
            </a:endParaRPr>
          </a:p>
          <a:p>
            <a:r>
              <a:rPr lang="en-US" sz="2400" dirty="0"/>
              <a:t>Example: Expansion of the DNS means more </a:t>
            </a:r>
            <a:r>
              <a:rPr lang="en-US" sz="2400" dirty="0" smtClean="0"/>
              <a:t>business</a:t>
            </a:r>
            <a:endParaRPr lang="en-US" sz="2400" dirty="0"/>
          </a:p>
          <a:p>
            <a:pPr marL="133350" indent="0">
              <a:buNone/>
            </a:pPr>
            <a:r>
              <a:rPr lang="en-US" dirty="0">
                <a:solidFill>
                  <a:srgbClr val="037BC0"/>
                </a:solidFill>
              </a:rPr>
              <a:t>Messages (TBD</a:t>
            </a:r>
            <a:r>
              <a:rPr lang="en-US" dirty="0" smtClean="0">
                <a:solidFill>
                  <a:srgbClr val="037BC0"/>
                </a:solidFill>
              </a:rPr>
              <a:t>)</a:t>
            </a:r>
            <a:endParaRPr lang="en-US" dirty="0">
              <a:solidFill>
                <a:srgbClr val="037BC0"/>
              </a:solidFill>
            </a:endParaRPr>
          </a:p>
          <a:p>
            <a:r>
              <a:rPr lang="en-US" sz="2400" dirty="0"/>
              <a:t>Example: Helping new </a:t>
            </a:r>
            <a:r>
              <a:rPr lang="en-US" sz="2400" dirty="0" err="1"/>
              <a:t>gTLDs</a:t>
            </a:r>
            <a:r>
              <a:rPr lang="en-US" sz="2400" dirty="0"/>
              <a:t> succeed helps your bottom </a:t>
            </a:r>
            <a:r>
              <a:rPr lang="en-US" sz="2400" dirty="0" smtClean="0"/>
              <a:t>line</a:t>
            </a:r>
            <a:endParaRPr lang="en-US" sz="2400" dirty="0"/>
          </a:p>
        </p:txBody>
      </p:sp>
      <p:sp>
        <p:nvSpPr>
          <p:cNvPr id="7" name="Rectangle 6"/>
          <p:cNvSpPr/>
          <p:nvPr/>
        </p:nvSpPr>
        <p:spPr bwMode="auto">
          <a:xfrm>
            <a:off x="0" y="-1"/>
            <a:ext cx="9144000" cy="1187294"/>
          </a:xfrm>
          <a:prstGeom prst="rect">
            <a:avLst/>
          </a:prstGeom>
          <a:solidFill>
            <a:schemeClr val="bg2"/>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8" name="Text Placeholder 1"/>
          <p:cNvSpPr txBox="1">
            <a:spLocks/>
          </p:cNvSpPr>
          <p:nvPr/>
        </p:nvSpPr>
        <p:spPr>
          <a:xfrm>
            <a:off x="142874" y="297711"/>
            <a:ext cx="8696325" cy="609600"/>
          </a:xfrm>
          <a:prstGeom prst="rect">
            <a:avLst/>
          </a:prstGeom>
        </p:spPr>
        <p:txBody>
          <a:bodyPr vert="horz" lIns="38405" tIns="19202" rIns="38405" bIns="19202"/>
          <a:lstStyle>
            <a:lvl1pPr marL="133350" indent="0" algn="l" rtl="0" eaLnBrk="1" fontAlgn="base" hangingPunct="1">
              <a:spcBef>
                <a:spcPts val="1428"/>
              </a:spcBef>
              <a:spcAft>
                <a:spcPct val="0"/>
              </a:spcAft>
              <a:buSzPct val="171000"/>
              <a:buFont typeface="Gill Sans" charset="0"/>
              <a:buNone/>
              <a:defRPr sz="3200" baseline="0">
                <a:solidFill>
                  <a:schemeClr val="tx2"/>
                </a:solidFill>
                <a:latin typeface="Arial"/>
                <a:ea typeface="+mn-ea"/>
                <a:cs typeface="Arial"/>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dirty="0" smtClean="0">
                <a:solidFill>
                  <a:schemeClr val="bg1"/>
                </a:solidFill>
              </a:rPr>
              <a:t>Service </a:t>
            </a:r>
            <a:r>
              <a:rPr lang="en-US" dirty="0" smtClean="0">
                <a:solidFill>
                  <a:schemeClr val="bg1"/>
                </a:solidFill>
              </a:rPr>
              <a:t>Providers – EXAMPLE ONLY</a:t>
            </a:r>
            <a:endParaRPr lang="en-US" dirty="0">
              <a:solidFill>
                <a:schemeClr val="bg1"/>
              </a:solidFill>
            </a:endParaRPr>
          </a:p>
        </p:txBody>
      </p:sp>
    </p:spTree>
    <p:extLst>
      <p:ext uri="{BB962C8B-B14F-4D97-AF65-F5344CB8AC3E}">
        <p14:creationId xmlns:p14="http://schemas.microsoft.com/office/powerpoint/2010/main" val="228060024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Work Status</a:t>
            </a:r>
            <a:endParaRPr lang="en-US" dirty="0"/>
          </a:p>
        </p:txBody>
      </p:sp>
    </p:spTree>
    <p:extLst>
      <p:ext uri="{BB962C8B-B14F-4D97-AF65-F5344CB8AC3E}">
        <p14:creationId xmlns:p14="http://schemas.microsoft.com/office/powerpoint/2010/main" val="23478324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Tasks Completed</a:t>
            </a:r>
            <a:endParaRPr lang="en-US" dirty="0"/>
          </a:p>
        </p:txBody>
      </p:sp>
      <p:sp>
        <p:nvSpPr>
          <p:cNvPr id="3" name="Text Placeholder 2"/>
          <p:cNvSpPr>
            <a:spLocks noGrp="1"/>
          </p:cNvSpPr>
          <p:nvPr>
            <p:ph type="body" sz="quarter" idx="11"/>
          </p:nvPr>
        </p:nvSpPr>
        <p:spPr/>
        <p:txBody>
          <a:bodyPr/>
          <a:lstStyle/>
          <a:p>
            <a:r>
              <a:rPr lang="en-US" dirty="0" smtClean="0">
                <a:solidFill>
                  <a:srgbClr val="037BC0"/>
                </a:solidFill>
              </a:rPr>
              <a:t>Development of Web Presence on </a:t>
            </a:r>
            <a:r>
              <a:rPr lang="en-US" dirty="0" err="1" smtClean="0">
                <a:solidFill>
                  <a:srgbClr val="037BC0"/>
                </a:solidFill>
              </a:rPr>
              <a:t>ICANN.org</a:t>
            </a:r>
            <a:endParaRPr lang="en-US" dirty="0" smtClean="0">
              <a:solidFill>
                <a:srgbClr val="037BC0"/>
              </a:solidFill>
            </a:endParaRPr>
          </a:p>
          <a:p>
            <a:pPr lvl="1">
              <a:spcBef>
                <a:spcPts val="600"/>
              </a:spcBef>
            </a:pPr>
            <a:r>
              <a:rPr lang="en-US" dirty="0" smtClean="0"/>
              <a:t>Content:</a:t>
            </a:r>
          </a:p>
          <a:p>
            <a:pPr lvl="2">
              <a:spcBef>
                <a:spcPts val="600"/>
              </a:spcBef>
            </a:pPr>
            <a:r>
              <a:rPr lang="en-US" dirty="0" smtClean="0"/>
              <a:t>Explains what Universal Acceptance is</a:t>
            </a:r>
          </a:p>
          <a:p>
            <a:pPr lvl="2">
              <a:spcBef>
                <a:spcPts val="600"/>
              </a:spcBef>
            </a:pPr>
            <a:r>
              <a:rPr lang="en-US" dirty="0" smtClean="0"/>
              <a:t>Instructs viewer how to get involved</a:t>
            </a:r>
          </a:p>
          <a:p>
            <a:pPr lvl="2">
              <a:spcBef>
                <a:spcPts val="600"/>
              </a:spcBef>
            </a:pPr>
            <a:r>
              <a:rPr lang="en-US" dirty="0" smtClean="0"/>
              <a:t>Provides resources archive</a:t>
            </a:r>
          </a:p>
          <a:p>
            <a:pPr lvl="1">
              <a:spcBef>
                <a:spcPts val="600"/>
              </a:spcBef>
            </a:pPr>
            <a:r>
              <a:rPr lang="en-US" dirty="0" smtClean="0"/>
              <a:t>In </a:t>
            </a:r>
            <a:r>
              <a:rPr lang="en-US" dirty="0"/>
              <a:t>progress: </a:t>
            </a:r>
            <a:r>
              <a:rPr lang="en-US" dirty="0">
                <a:solidFill>
                  <a:srgbClr val="037BC0"/>
                </a:solidFill>
              </a:rPr>
              <a:t>TLD acceptance issue reporting </a:t>
            </a:r>
            <a:r>
              <a:rPr lang="en-US" dirty="0" smtClean="0">
                <a:solidFill>
                  <a:srgbClr val="037BC0"/>
                </a:solidFill>
              </a:rPr>
              <a:t>form</a:t>
            </a:r>
            <a:endParaRPr lang="en-US" dirty="0" smtClean="0"/>
          </a:p>
          <a:p>
            <a:pPr lvl="1">
              <a:spcBef>
                <a:spcPts val="600"/>
              </a:spcBef>
            </a:pPr>
            <a:r>
              <a:rPr lang="en-US" dirty="0"/>
              <a:t>Shortcut: </a:t>
            </a:r>
            <a:r>
              <a:rPr lang="en-US" dirty="0" smtClean="0">
                <a:solidFill>
                  <a:srgbClr val="037BC0"/>
                </a:solidFill>
              </a:rPr>
              <a:t>http://</a:t>
            </a:r>
            <a:r>
              <a:rPr lang="en-US" dirty="0" err="1" smtClean="0">
                <a:solidFill>
                  <a:srgbClr val="037BC0"/>
                </a:solidFill>
              </a:rPr>
              <a:t>www.icann.org</a:t>
            </a:r>
            <a:r>
              <a:rPr lang="en-US" dirty="0" smtClean="0">
                <a:solidFill>
                  <a:srgbClr val="037BC0"/>
                </a:solidFill>
              </a:rPr>
              <a:t>/</a:t>
            </a:r>
            <a:r>
              <a:rPr lang="en-US" dirty="0" err="1" smtClean="0">
                <a:solidFill>
                  <a:srgbClr val="037BC0"/>
                </a:solidFill>
              </a:rPr>
              <a:t>universalacceptance</a:t>
            </a:r>
            <a:endParaRPr lang="en-US" dirty="0" smtClean="0">
              <a:solidFill>
                <a:srgbClr val="037BC0"/>
              </a:solidFill>
            </a:endParaRPr>
          </a:p>
          <a:p>
            <a:endParaRPr lang="en-US" dirty="0"/>
          </a:p>
        </p:txBody>
      </p:sp>
    </p:spTree>
    <p:extLst>
      <p:ext uri="{BB962C8B-B14F-4D97-AF65-F5344CB8AC3E}">
        <p14:creationId xmlns:p14="http://schemas.microsoft.com/office/powerpoint/2010/main" val="204169277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80964" y="0"/>
            <a:ext cx="9144000" cy="1187294"/>
          </a:xfrm>
          <a:prstGeom prst="rect">
            <a:avLst/>
          </a:prstGeom>
          <a:solidFill>
            <a:schemeClr val="tx2"/>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2" name="Text Placeholder 1"/>
          <p:cNvSpPr>
            <a:spLocks noGrp="1"/>
          </p:cNvSpPr>
          <p:nvPr>
            <p:ph type="body" sz="quarter" idx="10"/>
          </p:nvPr>
        </p:nvSpPr>
        <p:spPr/>
        <p:txBody>
          <a:bodyPr/>
          <a:lstStyle/>
          <a:p>
            <a:r>
              <a:rPr lang="en-US" dirty="0" smtClean="0">
                <a:solidFill>
                  <a:schemeClr val="bg1"/>
                </a:solidFill>
              </a:rPr>
              <a:t>Next Steps: </a:t>
            </a:r>
            <a:r>
              <a:rPr lang="en-US" dirty="0" smtClean="0">
                <a:solidFill>
                  <a:schemeClr val="bg1"/>
                </a:solidFill>
              </a:rPr>
              <a:t>GDD - DRAFT</a:t>
            </a:r>
            <a:endParaRPr lang="en-US" dirty="0">
              <a:solidFill>
                <a:schemeClr val="bg1"/>
              </a:solidFill>
            </a:endParaRPr>
          </a:p>
        </p:txBody>
      </p:sp>
      <p:sp>
        <p:nvSpPr>
          <p:cNvPr id="3" name="Text Placeholder 2"/>
          <p:cNvSpPr>
            <a:spLocks noGrp="1"/>
          </p:cNvSpPr>
          <p:nvPr>
            <p:ph type="body" sz="quarter" idx="11"/>
          </p:nvPr>
        </p:nvSpPr>
        <p:spPr>
          <a:xfrm>
            <a:off x="304798" y="1466835"/>
            <a:ext cx="8839201" cy="4597542"/>
          </a:xfrm>
        </p:spPr>
        <p:txBody>
          <a:bodyPr/>
          <a:lstStyle/>
          <a:p>
            <a:pPr>
              <a:lnSpc>
                <a:spcPct val="90000"/>
              </a:lnSpc>
            </a:pPr>
            <a:r>
              <a:rPr lang="en-US" dirty="0" smtClean="0">
                <a:solidFill>
                  <a:srgbClr val="00334D"/>
                </a:solidFill>
              </a:rPr>
              <a:t>Assemble community-based Guidance Team</a:t>
            </a:r>
          </a:p>
          <a:p>
            <a:pPr lvl="1">
              <a:lnSpc>
                <a:spcPct val="90000"/>
              </a:lnSpc>
            </a:pPr>
            <a:r>
              <a:rPr lang="en-US" dirty="0" smtClean="0">
                <a:solidFill>
                  <a:srgbClr val="00334D"/>
                </a:solidFill>
              </a:rPr>
              <a:t>Educate team on technical issues, importance of using common language and goals of initiative</a:t>
            </a:r>
          </a:p>
          <a:p>
            <a:pPr lvl="1">
              <a:lnSpc>
                <a:spcPct val="90000"/>
              </a:lnSpc>
            </a:pPr>
            <a:r>
              <a:rPr lang="en-US" dirty="0" smtClean="0">
                <a:solidFill>
                  <a:srgbClr val="00334D"/>
                </a:solidFill>
              </a:rPr>
              <a:t>Help team establish leadership and direction</a:t>
            </a:r>
          </a:p>
          <a:p>
            <a:pPr>
              <a:lnSpc>
                <a:spcPct val="90000"/>
              </a:lnSpc>
            </a:pPr>
            <a:r>
              <a:rPr lang="en-US" dirty="0" smtClean="0">
                <a:solidFill>
                  <a:srgbClr val="00334D"/>
                </a:solidFill>
              </a:rPr>
              <a:t>Prepare for ICANN 52</a:t>
            </a:r>
          </a:p>
          <a:p>
            <a:pPr lvl="1">
              <a:lnSpc>
                <a:spcPct val="90000"/>
              </a:lnSpc>
            </a:pPr>
            <a:r>
              <a:rPr lang="en-US" dirty="0" smtClean="0">
                <a:solidFill>
                  <a:srgbClr val="00334D"/>
                </a:solidFill>
              </a:rPr>
              <a:t>Session and booth planning; networking opportunities</a:t>
            </a:r>
          </a:p>
          <a:p>
            <a:pPr>
              <a:lnSpc>
                <a:spcPct val="90000"/>
              </a:lnSpc>
            </a:pPr>
            <a:r>
              <a:rPr lang="en-US" dirty="0" smtClean="0">
                <a:solidFill>
                  <a:srgbClr val="00334D"/>
                </a:solidFill>
              </a:rPr>
              <a:t>Finalize </a:t>
            </a:r>
            <a:r>
              <a:rPr lang="en-US" dirty="0" smtClean="0">
                <a:solidFill>
                  <a:srgbClr val="00334D"/>
                </a:solidFill>
              </a:rPr>
              <a:t>Universal Acceptance language for ICANN’s external vendors</a:t>
            </a:r>
          </a:p>
        </p:txBody>
      </p:sp>
    </p:spTree>
    <p:extLst>
      <p:ext uri="{BB962C8B-B14F-4D97-AF65-F5344CB8AC3E}">
        <p14:creationId xmlns:p14="http://schemas.microsoft.com/office/powerpoint/2010/main" val="403924955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1"/>
            <a:ext cx="9144000" cy="1187294"/>
          </a:xfrm>
          <a:prstGeom prst="rect">
            <a:avLst/>
          </a:prstGeom>
          <a:solidFill>
            <a:schemeClr val="accent3"/>
          </a:solidFill>
          <a:ln>
            <a:noFill/>
          </a:ln>
          <a:extLst/>
        </p:spPr>
        <p:txBody>
          <a:bodyPr lIns="0" tIns="0" rIns="0" bIns="0" rtlCol="0" anchor="ctr">
            <a:no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2" name="Text Placeholder 1"/>
          <p:cNvSpPr>
            <a:spLocks noGrp="1"/>
          </p:cNvSpPr>
          <p:nvPr>
            <p:ph type="body" sz="quarter" idx="10"/>
          </p:nvPr>
        </p:nvSpPr>
        <p:spPr/>
        <p:txBody>
          <a:bodyPr/>
          <a:lstStyle/>
          <a:p>
            <a:r>
              <a:rPr lang="en-US" dirty="0" smtClean="0">
                <a:solidFill>
                  <a:srgbClr val="FFFFFF"/>
                </a:solidFill>
              </a:rPr>
              <a:t>Next Steps: </a:t>
            </a:r>
            <a:r>
              <a:rPr lang="en-US" dirty="0" smtClean="0">
                <a:solidFill>
                  <a:srgbClr val="FFFFFF"/>
                </a:solidFill>
              </a:rPr>
              <a:t>Communications DRAFT</a:t>
            </a:r>
            <a:endParaRPr lang="en-US" dirty="0">
              <a:solidFill>
                <a:srgbClr val="FFFFFF"/>
              </a:solidFill>
            </a:endParaRPr>
          </a:p>
        </p:txBody>
      </p:sp>
      <p:sp>
        <p:nvSpPr>
          <p:cNvPr id="3" name="Text Placeholder 2"/>
          <p:cNvSpPr>
            <a:spLocks noGrp="1"/>
          </p:cNvSpPr>
          <p:nvPr>
            <p:ph type="body" sz="quarter" idx="11"/>
          </p:nvPr>
        </p:nvSpPr>
        <p:spPr>
          <a:xfrm>
            <a:off x="304799" y="2035733"/>
            <a:ext cx="8639068" cy="3869767"/>
          </a:xfrm>
        </p:spPr>
        <p:txBody>
          <a:bodyPr/>
          <a:lstStyle/>
          <a:p>
            <a:r>
              <a:rPr lang="en-US" dirty="0" smtClean="0">
                <a:solidFill>
                  <a:srgbClr val="00334D"/>
                </a:solidFill>
              </a:rPr>
              <a:t>Develop tactical plan for Domain Name Industry outreach</a:t>
            </a:r>
          </a:p>
          <a:p>
            <a:r>
              <a:rPr lang="en-US" dirty="0" smtClean="0">
                <a:solidFill>
                  <a:srgbClr val="00334D"/>
                </a:solidFill>
              </a:rPr>
              <a:t>Create educational materials</a:t>
            </a:r>
          </a:p>
          <a:p>
            <a:pPr lvl="1"/>
            <a:r>
              <a:rPr lang="en-US" dirty="0" smtClean="0">
                <a:solidFill>
                  <a:srgbClr val="00334D"/>
                </a:solidFill>
              </a:rPr>
              <a:t>Fact sheets for each stakeholder group</a:t>
            </a:r>
          </a:p>
          <a:p>
            <a:r>
              <a:rPr lang="en-US" dirty="0" smtClean="0">
                <a:solidFill>
                  <a:srgbClr val="00334D"/>
                </a:solidFill>
              </a:rPr>
              <a:t>Prepare for ICANN 52</a:t>
            </a:r>
          </a:p>
          <a:p>
            <a:pPr lvl="1"/>
            <a:r>
              <a:rPr lang="en-US" dirty="0" smtClean="0">
                <a:solidFill>
                  <a:srgbClr val="00334D"/>
                </a:solidFill>
              </a:rPr>
              <a:t>Collaborate on session / booth planning</a:t>
            </a:r>
          </a:p>
          <a:p>
            <a:pPr lvl="1"/>
            <a:r>
              <a:rPr lang="en-US" dirty="0" smtClean="0">
                <a:solidFill>
                  <a:srgbClr val="00334D"/>
                </a:solidFill>
              </a:rPr>
              <a:t>Create plan for populating Guidance Team</a:t>
            </a:r>
          </a:p>
          <a:p>
            <a:pPr lvl="1"/>
            <a:endParaRPr lang="en-US" dirty="0" smtClean="0">
              <a:solidFill>
                <a:srgbClr val="00334D"/>
              </a:solidFill>
            </a:endParaRPr>
          </a:p>
        </p:txBody>
      </p:sp>
    </p:spTree>
    <p:extLst>
      <p:ext uri="{BB962C8B-B14F-4D97-AF65-F5344CB8AC3E}">
        <p14:creationId xmlns:p14="http://schemas.microsoft.com/office/powerpoint/2010/main" val="42040013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8072851" y="5898099"/>
            <a:ext cx="919692" cy="817558"/>
          </a:xfrm>
          <a:prstGeom prst="rect">
            <a:avLst/>
          </a:prstGeom>
          <a:solidFill>
            <a:schemeClr val="bg1"/>
          </a:solidFill>
          <a:ln>
            <a:noFill/>
          </a:ln>
          <a:extLst/>
        </p:spPr>
        <p:txBody>
          <a:bodyPr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3" name="Rectangle 2"/>
          <p:cNvSpPr/>
          <p:nvPr/>
        </p:nvSpPr>
        <p:spPr bwMode="auto">
          <a:xfrm>
            <a:off x="0" y="-1"/>
            <a:ext cx="9144000" cy="731520"/>
          </a:xfrm>
          <a:prstGeom prst="rect">
            <a:avLst/>
          </a:prstGeom>
          <a:solidFill>
            <a:schemeClr val="accent6">
              <a:lumMod val="25000"/>
            </a:schemeClr>
          </a:solidFill>
          <a:ln>
            <a:noFill/>
          </a:ln>
          <a:extLst/>
        </p:spPr>
        <p:txBody>
          <a:bodyPr lIns="0" tIns="0" rIns="0" bIns="0" rtlCol="0" anchor="ctr">
            <a:spAutoFit/>
          </a:bodyPr>
          <a:lstStyle/>
          <a:p>
            <a:pPr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sp>
        <p:nvSpPr>
          <p:cNvPr id="2" name="Text Placeholder 1"/>
          <p:cNvSpPr>
            <a:spLocks noGrp="1"/>
          </p:cNvSpPr>
          <p:nvPr>
            <p:ph type="body" sz="quarter" idx="10"/>
          </p:nvPr>
        </p:nvSpPr>
        <p:spPr>
          <a:xfrm>
            <a:off x="142875" y="66178"/>
            <a:ext cx="8877300" cy="609600"/>
          </a:xfrm>
        </p:spPr>
        <p:txBody>
          <a:bodyPr/>
          <a:lstStyle/>
          <a:p>
            <a:r>
              <a:rPr lang="en-US" dirty="0" smtClean="0">
                <a:solidFill>
                  <a:schemeClr val="bg1"/>
                </a:solidFill>
              </a:rPr>
              <a:t>Timeline: Phase I Outreach/</a:t>
            </a:r>
            <a:r>
              <a:rPr lang="en-US" dirty="0" err="1" smtClean="0">
                <a:solidFill>
                  <a:schemeClr val="bg1"/>
                </a:solidFill>
              </a:rPr>
              <a:t>Comms</a:t>
            </a:r>
            <a:r>
              <a:rPr lang="en-US" dirty="0" smtClean="0">
                <a:solidFill>
                  <a:schemeClr val="bg1"/>
                </a:solidFill>
              </a:rPr>
              <a:t> (DRAFT)</a:t>
            </a:r>
            <a:endParaRPr lang="en-US" dirty="0">
              <a:solidFill>
                <a:schemeClr val="bg1"/>
              </a:solidFill>
            </a:endParaRPr>
          </a:p>
        </p:txBody>
      </p:sp>
      <p:sp>
        <p:nvSpPr>
          <p:cNvPr id="11" name="Rectangle 10"/>
          <p:cNvSpPr/>
          <p:nvPr/>
        </p:nvSpPr>
        <p:spPr bwMode="auto">
          <a:xfrm>
            <a:off x="8153400" y="6240370"/>
            <a:ext cx="990600" cy="276999"/>
          </a:xfrm>
          <a:prstGeom prst="rect">
            <a:avLst/>
          </a:prstGeom>
          <a:solidFill>
            <a:schemeClr val="bg1"/>
          </a:solidFill>
          <a:ln>
            <a:noFill/>
          </a:ln>
          <a:extLst/>
        </p:spPr>
        <p:txBody>
          <a:bodyPr lIns="0" tIns="0" rIns="0" bIns="0" rtlCol="0" anchor="ctr">
            <a:spAutoFit/>
          </a:bodyPr>
          <a:lstStyle/>
          <a:p>
            <a:pPr marL="137160" algn="l">
              <a:lnSpc>
                <a:spcPct val="10000"/>
              </a:lnSpc>
            </a:pPr>
            <a:endParaRPr lang="en-US" sz="7200" dirty="0" smtClean="0">
              <a:solidFill>
                <a:srgbClr val="1A8AC7"/>
              </a:solidFill>
              <a:latin typeface="DINOT-Medium" charset="0"/>
              <a:ea typeface="ＭＳ Ｐゴシック" charset="0"/>
              <a:cs typeface="DINOT-Medium" charset="0"/>
              <a:sym typeface="DINOT-Medium"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132854948"/>
              </p:ext>
            </p:extLst>
          </p:nvPr>
        </p:nvGraphicFramePr>
        <p:xfrm>
          <a:off x="15298" y="731519"/>
          <a:ext cx="9116567" cy="6126480"/>
        </p:xfrm>
        <a:graphic>
          <a:graphicData uri="http://schemas.openxmlformats.org/drawingml/2006/table">
            <a:tbl>
              <a:tblPr firstRow="1" bandRow="1">
                <a:tableStyleId>{2D5ABB26-0587-4C30-8999-92F81FD0307C}</a:tableStyleId>
              </a:tblPr>
              <a:tblGrid>
                <a:gridCol w="1071042"/>
                <a:gridCol w="1609105"/>
                <a:gridCol w="1609105"/>
                <a:gridCol w="1609105"/>
                <a:gridCol w="1609105"/>
                <a:gridCol w="1609105"/>
              </a:tblGrid>
              <a:tr h="649964">
                <a:tc gridSpan="2">
                  <a:txBody>
                    <a:bodyPr/>
                    <a:lstStyle/>
                    <a:p>
                      <a:pPr algn="ctr"/>
                      <a:r>
                        <a:rPr lang="en-US" sz="2400" b="1" dirty="0" smtClean="0">
                          <a:solidFill>
                            <a:srgbClr val="555555"/>
                          </a:solidFill>
                          <a:latin typeface="Arial"/>
                          <a:cs typeface="Arial"/>
                        </a:rPr>
                        <a:t>2014</a:t>
                      </a:r>
                      <a:endParaRPr lang="en-US" sz="2400" b="1" dirty="0">
                        <a:solidFill>
                          <a:srgbClr val="555555"/>
                        </a:solidFill>
                        <a:latin typeface="Arial"/>
                        <a:cs typeface="Arial"/>
                      </a:endParaRPr>
                    </a:p>
                  </a:txBody>
                  <a:tcPr anchor="ctr">
                    <a:lnL w="19050" cap="flat" cmpd="sng" algn="ctr">
                      <a:solidFill>
                        <a:srgbClr val="DDDDDD">
                          <a:lumMod val="25000"/>
                        </a:srgbClr>
                      </a:solidFill>
                      <a:prstDash val="solid"/>
                      <a:round/>
                      <a:headEnd type="none" w="med" len="med"/>
                      <a:tailEnd type="none" w="med" len="med"/>
                    </a:lnL>
                    <a:lnR w="12700" cap="flat" cmpd="sng" algn="ctr">
                      <a:solidFill>
                        <a:srgbClr val="DDDDDD">
                          <a:lumMod val="25000"/>
                        </a:srgbClr>
                      </a:solidFill>
                      <a:prstDash val="solid"/>
                      <a:round/>
                      <a:headEnd type="none" w="med" len="med"/>
                      <a:tailEnd type="none" w="med" len="med"/>
                    </a:lnR>
                    <a:lnT w="19050" cap="flat" cmpd="sng" algn="ctr">
                      <a:solidFill>
                        <a:srgbClr val="DDDDDD">
                          <a:lumMod val="25000"/>
                        </a:srgbClr>
                      </a:solidFill>
                      <a:prstDash val="solid"/>
                      <a:round/>
                      <a:headEnd type="none" w="med" len="med"/>
                      <a:tailEnd type="none" w="med" len="med"/>
                    </a:lnT>
                    <a:lnB w="9525" cap="flat" cmpd="sng" algn="ctr">
                      <a:solidFill>
                        <a:srgbClr val="555555">
                          <a:lumMod val="60000"/>
                          <a:lumOff val="40000"/>
                        </a:srgb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gridSpan="4">
                  <a:txBody>
                    <a:bodyPr/>
                    <a:lstStyle/>
                    <a:p>
                      <a:pPr algn="ctr"/>
                      <a:r>
                        <a:rPr lang="en-US" sz="2400" b="1" dirty="0" smtClean="0">
                          <a:solidFill>
                            <a:srgbClr val="555555"/>
                          </a:solidFill>
                          <a:latin typeface="Arial"/>
                          <a:cs typeface="Arial"/>
                        </a:rPr>
                        <a:t>2015</a:t>
                      </a:r>
                      <a:endParaRPr lang="en-US" sz="2400" b="1" dirty="0">
                        <a:solidFill>
                          <a:srgbClr val="555555"/>
                        </a:solidFill>
                        <a:latin typeface="Arial"/>
                        <a:cs typeface="Arial"/>
                      </a:endParaRPr>
                    </a:p>
                  </a:txBody>
                  <a:tcPr anchor="ctr">
                    <a:lnL w="12700" cap="flat" cmpd="sng" algn="ctr">
                      <a:solidFill>
                        <a:srgbClr val="DDDDDD">
                          <a:lumMod val="25000"/>
                        </a:srgbClr>
                      </a:solidFill>
                      <a:prstDash val="solid"/>
                      <a:round/>
                      <a:headEnd type="none" w="med" len="med"/>
                      <a:tailEnd type="none" w="med" len="med"/>
                    </a:lnL>
                    <a:lnR w="12700" cap="flat" cmpd="sng" algn="ctr">
                      <a:solidFill>
                        <a:srgbClr val="DDDDDD">
                          <a:lumMod val="25000"/>
                        </a:srgbClr>
                      </a:solidFill>
                      <a:prstDash val="solid"/>
                      <a:round/>
                      <a:headEnd type="none" w="med" len="med"/>
                      <a:tailEnd type="none" w="med" len="med"/>
                    </a:lnR>
                    <a:lnT w="19050" cap="flat" cmpd="sng" algn="ctr">
                      <a:solidFill>
                        <a:srgbClr val="DDDDDD">
                          <a:lumMod val="25000"/>
                        </a:srgbClr>
                      </a:solidFill>
                      <a:prstDash val="solid"/>
                      <a:round/>
                      <a:headEnd type="none" w="med" len="med"/>
                      <a:tailEnd type="none" w="med" len="med"/>
                    </a:lnT>
                    <a:lnB w="9525" cap="flat" cmpd="sng" algn="ctr">
                      <a:solidFill>
                        <a:srgbClr val="555555">
                          <a:lumMod val="60000"/>
                          <a:lumOff val="40000"/>
                        </a:srgb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hMerge="1">
                  <a:txBody>
                    <a:bodyPr/>
                    <a:lstStyle/>
                    <a:p>
                      <a:endParaRPr lang="en-US"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hMerge="1">
                  <a:txBody>
                    <a:bodyPr/>
                    <a:lstStyle/>
                    <a:p>
                      <a:endParaRPr lang="en-US" dirty="0"/>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r>
              <a:tr h="466037">
                <a:tc>
                  <a:txBody>
                    <a:bodyPr/>
                    <a:lstStyle/>
                    <a:p>
                      <a:pPr marL="0" algn="ctr" defTabSz="192024" rtl="0" eaLnBrk="1" latinLnBrk="0" hangingPunct="1"/>
                      <a:endParaRPr lang="en-US" sz="2000" b="0" kern="1200" dirty="0">
                        <a:solidFill>
                          <a:schemeClr val="accent1">
                            <a:lumMod val="60000"/>
                            <a:lumOff val="40000"/>
                          </a:schemeClr>
                        </a:solidFill>
                        <a:latin typeface="Arial"/>
                        <a:ea typeface="+mn-ea"/>
                        <a:cs typeface="Arial"/>
                      </a:endParaRPr>
                    </a:p>
                  </a:txBody>
                  <a:tcPr anchor="ctr">
                    <a:lnL w="19050" cap="flat" cmpd="sng" algn="ctr">
                      <a:solidFill>
                        <a:srgbClr val="DDDDDD">
                          <a:lumMod val="25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270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192024" rtl="0" eaLnBrk="1" latinLnBrk="0" hangingPunct="1"/>
                      <a:r>
                        <a:rPr lang="en-US" sz="2000" b="0" kern="1200" dirty="0" smtClean="0">
                          <a:solidFill>
                            <a:schemeClr val="accent1">
                              <a:lumMod val="60000"/>
                              <a:lumOff val="40000"/>
                            </a:schemeClr>
                          </a:solidFill>
                          <a:latin typeface="Arial"/>
                          <a:ea typeface="+mn-ea"/>
                          <a:cs typeface="Arial"/>
                        </a:rPr>
                        <a:t>Q4</a:t>
                      </a:r>
                      <a:endParaRPr lang="en-US" sz="2000" b="0" kern="1200" dirty="0">
                        <a:solidFill>
                          <a:schemeClr val="accent1">
                            <a:lumMod val="60000"/>
                            <a:lumOff val="40000"/>
                          </a:schemeClr>
                        </a:solidFill>
                        <a:latin typeface="Arial"/>
                        <a:ea typeface="+mn-ea"/>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DDDDDD">
                          <a:lumMod val="25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270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192024" rtl="0" eaLnBrk="1" latinLnBrk="0" hangingPunct="1"/>
                      <a:r>
                        <a:rPr lang="en-US" sz="2000" b="0" kern="1200" dirty="0" smtClean="0">
                          <a:solidFill>
                            <a:schemeClr val="accent1">
                              <a:lumMod val="60000"/>
                              <a:lumOff val="40000"/>
                            </a:schemeClr>
                          </a:solidFill>
                          <a:latin typeface="Arial"/>
                          <a:ea typeface="+mn-ea"/>
                          <a:cs typeface="Arial"/>
                        </a:rPr>
                        <a:t>Q1</a:t>
                      </a:r>
                      <a:endParaRPr lang="en-US" sz="2000" b="0" kern="1200" dirty="0">
                        <a:solidFill>
                          <a:schemeClr val="accent1">
                            <a:lumMod val="60000"/>
                            <a:lumOff val="40000"/>
                          </a:schemeClr>
                        </a:solidFill>
                        <a:latin typeface="Arial"/>
                        <a:ea typeface="+mn-ea"/>
                        <a:cs typeface="Arial"/>
                      </a:endParaRPr>
                    </a:p>
                  </a:txBody>
                  <a:tcPr anchor="ctr">
                    <a:lnL w="12700" cap="flat" cmpd="sng" algn="ctr">
                      <a:solidFill>
                        <a:srgbClr val="DDDDDD">
                          <a:lumMod val="25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270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192024" rtl="0" eaLnBrk="1" latinLnBrk="0" hangingPunct="1"/>
                      <a:r>
                        <a:rPr lang="en-US" sz="2000" b="0" kern="1200" dirty="0" smtClean="0">
                          <a:solidFill>
                            <a:schemeClr val="accent1">
                              <a:lumMod val="60000"/>
                              <a:lumOff val="40000"/>
                            </a:schemeClr>
                          </a:solidFill>
                          <a:latin typeface="Arial"/>
                          <a:ea typeface="+mn-ea"/>
                          <a:cs typeface="Arial"/>
                        </a:rPr>
                        <a:t>Q2</a:t>
                      </a:r>
                      <a:endParaRPr lang="en-US" sz="2000" b="0" kern="1200" dirty="0">
                        <a:solidFill>
                          <a:schemeClr val="accent1">
                            <a:lumMod val="60000"/>
                            <a:lumOff val="40000"/>
                          </a:schemeClr>
                        </a:solidFill>
                        <a:latin typeface="Arial"/>
                        <a:ea typeface="+mn-ea"/>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270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192024" rtl="0" eaLnBrk="1" latinLnBrk="0" hangingPunct="1"/>
                      <a:r>
                        <a:rPr lang="en-US" sz="2000" b="0" kern="1200" dirty="0" smtClean="0">
                          <a:solidFill>
                            <a:schemeClr val="accent1">
                              <a:lumMod val="60000"/>
                              <a:lumOff val="40000"/>
                            </a:schemeClr>
                          </a:solidFill>
                          <a:latin typeface="Arial"/>
                          <a:ea typeface="+mn-ea"/>
                          <a:cs typeface="Arial"/>
                        </a:rPr>
                        <a:t>Q3</a:t>
                      </a:r>
                      <a:endParaRPr lang="en-US" sz="2000" b="0" kern="1200" dirty="0">
                        <a:solidFill>
                          <a:schemeClr val="accent1">
                            <a:lumMod val="60000"/>
                            <a:lumOff val="40000"/>
                          </a:schemeClr>
                        </a:solidFill>
                        <a:latin typeface="Arial"/>
                        <a:ea typeface="+mn-ea"/>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270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192024" rtl="0" eaLnBrk="1" latinLnBrk="0" hangingPunct="1"/>
                      <a:r>
                        <a:rPr lang="en-US" sz="2000" b="0" kern="1200" dirty="0" smtClean="0">
                          <a:solidFill>
                            <a:schemeClr val="accent1">
                              <a:lumMod val="60000"/>
                              <a:lumOff val="40000"/>
                            </a:schemeClr>
                          </a:solidFill>
                          <a:latin typeface="Arial"/>
                          <a:ea typeface="+mn-ea"/>
                          <a:cs typeface="Arial"/>
                        </a:rPr>
                        <a:t>Q4</a:t>
                      </a:r>
                      <a:endParaRPr lang="en-US" sz="2000" b="0" kern="1200" dirty="0">
                        <a:solidFill>
                          <a:schemeClr val="accent1">
                            <a:lumMod val="60000"/>
                            <a:lumOff val="40000"/>
                          </a:schemeClr>
                        </a:solidFill>
                        <a:latin typeface="Arial"/>
                        <a:ea typeface="+mn-ea"/>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DDDDDD">
                          <a:lumMod val="25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270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tcPr>
                </a:tc>
              </a:tr>
              <a:tr h="204301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srgbClr val="DDDDDD">
                              <a:lumMod val="25000"/>
                            </a:srgbClr>
                          </a:solidFill>
                          <a:effectLst/>
                          <a:uLnTx/>
                          <a:uFillTx/>
                          <a:latin typeface="+mn-lt"/>
                          <a:ea typeface="ヒラギノ角ゴ ProN W3" charset="0"/>
                          <a:cs typeface="Arial"/>
                          <a:sym typeface="Gill Sans" charset="0"/>
                        </a:rPr>
                        <a:t>Track 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DDDDDD">
                              <a:lumMod val="25000"/>
                            </a:srgbClr>
                          </a:solidFill>
                          <a:effectLst/>
                          <a:uLnTx/>
                          <a:uFillTx/>
                          <a:latin typeface="+mn-lt"/>
                          <a:ea typeface="ヒラギノ角ゴ ProN W3" charset="0"/>
                          <a:cs typeface="Arial"/>
                          <a:sym typeface="Gill Sans" charset="0"/>
                        </a:rPr>
                        <a:t>(GDD)</a:t>
                      </a:r>
                    </a:p>
                  </a:txBody>
                  <a:tcPr marT="91440" marB="91440" anchor="ctr">
                    <a:lnL w="19050" cap="flat" cmpd="sng" algn="ctr">
                      <a:solidFill>
                        <a:srgbClr val="DDDDDD">
                          <a:lumMod val="25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12700" cap="flat" cmpd="sng" algn="ctr">
                      <a:solidFill>
                        <a:srgbClr val="DDDDDD">
                          <a:lumMod val="25000"/>
                        </a:srgbClr>
                      </a:solidFill>
                      <a:prstDash val="solid"/>
                      <a:round/>
                      <a:headEnd type="none" w="med" len="med"/>
                      <a:tailEnd type="none" w="med" len="med"/>
                    </a:lnT>
                    <a:lnB w="9525" cap="flat" cmpd="sng" algn="ctr">
                      <a:solidFill>
                        <a:srgbClr val="55555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a:endParaRPr lang="en-US" sz="1050" b="1" dirty="0">
                        <a:latin typeface="Arial"/>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DDDDDD">
                          <a:lumMod val="25000"/>
                        </a:srgbClr>
                      </a:solidFill>
                      <a:prstDash val="solid"/>
                      <a:round/>
                      <a:headEnd type="none" w="med" len="med"/>
                      <a:tailEnd type="none" w="med" len="med"/>
                    </a:lnR>
                    <a:lnT w="12700" cap="flat" cmpd="sng" algn="ctr">
                      <a:solidFill>
                        <a:srgbClr val="DDDDDD">
                          <a:lumMod val="25000"/>
                        </a:srgbClr>
                      </a:solidFill>
                      <a:prstDash val="solid"/>
                      <a:round/>
                      <a:headEnd type="none" w="med" len="med"/>
                      <a:tailEnd type="none" w="med" len="med"/>
                    </a:lnT>
                    <a:lnB w="9525" cap="flat" cmpd="sng" algn="ctr">
                      <a:solidFill>
                        <a:srgbClr val="555555">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1" dirty="0">
                        <a:latin typeface="Arial"/>
                        <a:cs typeface="Arial"/>
                      </a:endParaRPr>
                    </a:p>
                  </a:txBody>
                  <a:tcPr anchor="ctr">
                    <a:lnL w="12700" cap="flat" cmpd="sng" algn="ctr">
                      <a:solidFill>
                        <a:srgbClr val="DDDDDD">
                          <a:lumMod val="25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12700" cap="flat" cmpd="sng" algn="ctr">
                      <a:solidFill>
                        <a:srgbClr val="DDDDDD">
                          <a:lumMod val="25000"/>
                        </a:srgbClr>
                      </a:solidFill>
                      <a:prstDash val="solid"/>
                      <a:round/>
                      <a:headEnd type="none" w="med" len="med"/>
                      <a:tailEnd type="none" w="med" len="med"/>
                    </a:lnT>
                    <a:lnB w="9525" cap="flat" cmpd="sng" algn="ctr">
                      <a:solidFill>
                        <a:srgbClr val="555555">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1" dirty="0">
                        <a:latin typeface="Arial"/>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12700" cap="flat" cmpd="sng" algn="ctr">
                      <a:solidFill>
                        <a:srgbClr val="DDDDDD">
                          <a:lumMod val="25000"/>
                        </a:srgbClr>
                      </a:solidFill>
                      <a:prstDash val="solid"/>
                      <a:round/>
                      <a:headEnd type="none" w="med" len="med"/>
                      <a:tailEnd type="none" w="med" len="med"/>
                    </a:lnT>
                    <a:lnB w="9525" cap="flat" cmpd="sng" algn="ctr">
                      <a:solidFill>
                        <a:srgbClr val="555555">
                          <a:lumMod val="60000"/>
                          <a:lumOff val="40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50" b="1" dirty="0">
                        <a:latin typeface="Arial"/>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12700" cap="flat" cmpd="sng" algn="ctr">
                      <a:solidFill>
                        <a:srgbClr val="DDDDDD">
                          <a:lumMod val="25000"/>
                        </a:srgbClr>
                      </a:solidFill>
                      <a:prstDash val="solid"/>
                      <a:round/>
                      <a:headEnd type="none" w="med" len="med"/>
                      <a:tailEnd type="none" w="med" len="med"/>
                    </a:lnT>
                    <a:lnB w="9525" cap="flat" cmpd="sng" algn="ctr">
                      <a:solidFill>
                        <a:srgbClr val="555555">
                          <a:lumMod val="60000"/>
                          <a:lumOff val="40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50" b="1" dirty="0">
                        <a:latin typeface="Arial"/>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DDDDDD">
                          <a:lumMod val="25000"/>
                        </a:srgbClr>
                      </a:solidFill>
                      <a:prstDash val="solid"/>
                      <a:round/>
                      <a:headEnd type="none" w="med" len="med"/>
                      <a:tailEnd type="none" w="med" len="med"/>
                    </a:lnR>
                    <a:lnT w="12700" cap="flat" cmpd="sng" algn="ctr">
                      <a:solidFill>
                        <a:srgbClr val="DDDDDD">
                          <a:lumMod val="25000"/>
                        </a:srgbClr>
                      </a:solidFill>
                      <a:prstDash val="solid"/>
                      <a:round/>
                      <a:headEnd type="none" w="med" len="med"/>
                      <a:tailEnd type="none" w="med" len="med"/>
                    </a:lnT>
                    <a:lnB w="9525" cap="flat" cmpd="sng" algn="ctr">
                      <a:solidFill>
                        <a:srgbClr val="555555">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r>
              <a:tr h="2967466">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srgbClr val="DDDDDD">
                              <a:lumMod val="25000"/>
                            </a:srgbClr>
                          </a:solidFill>
                          <a:effectLst/>
                          <a:uLnTx/>
                          <a:uFillTx/>
                          <a:latin typeface="+mn-lt"/>
                          <a:ea typeface="ヒラギノ角ゴ ProN W3" charset="0"/>
                          <a:cs typeface="Arial"/>
                          <a:sym typeface="Gill Sans" charset="0"/>
                        </a:rPr>
                        <a:t>Track 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srgbClr val="DDDDDD">
                              <a:lumMod val="25000"/>
                            </a:srgbClr>
                          </a:solidFill>
                          <a:effectLst/>
                          <a:uLnTx/>
                          <a:uFillTx/>
                          <a:latin typeface="+mn-lt"/>
                          <a:ea typeface="ヒラギノ角ゴ ProN W3" charset="0"/>
                          <a:cs typeface="Arial"/>
                          <a:sym typeface="Gill Sans" charset="0"/>
                        </a:rPr>
                        <a:t>(</a:t>
                      </a:r>
                      <a:r>
                        <a:rPr kumimoji="0" lang="en-US" sz="1400" b="0" i="0" u="none" strike="noStrike" kern="1200" cap="none" spc="0" normalizeH="0" baseline="0" noProof="0" dirty="0" err="1" smtClean="0">
                          <a:ln>
                            <a:noFill/>
                          </a:ln>
                          <a:solidFill>
                            <a:srgbClr val="DDDDDD">
                              <a:lumMod val="25000"/>
                            </a:srgbClr>
                          </a:solidFill>
                          <a:effectLst/>
                          <a:uLnTx/>
                          <a:uFillTx/>
                          <a:latin typeface="+mn-lt"/>
                          <a:ea typeface="ヒラギノ角ゴ ProN W3" charset="0"/>
                          <a:cs typeface="Arial"/>
                          <a:sym typeface="Gill Sans" charset="0"/>
                        </a:rPr>
                        <a:t>Comms</a:t>
                      </a:r>
                      <a:r>
                        <a:rPr kumimoji="0" lang="en-US" sz="1400" b="0" i="0" u="none" strike="noStrike" kern="1200" cap="none" spc="0" normalizeH="0" baseline="0" noProof="0" dirty="0" smtClean="0">
                          <a:ln>
                            <a:noFill/>
                          </a:ln>
                          <a:solidFill>
                            <a:srgbClr val="DDDDDD">
                              <a:lumMod val="25000"/>
                            </a:srgbClr>
                          </a:solidFill>
                          <a:effectLst/>
                          <a:uLnTx/>
                          <a:uFillTx/>
                          <a:latin typeface="+mn-lt"/>
                          <a:ea typeface="ヒラギノ角ゴ ProN W3" charset="0"/>
                          <a:cs typeface="Arial"/>
                          <a:sym typeface="Gill Sans" charset="0"/>
                        </a:rPr>
                        <a:t>)</a:t>
                      </a:r>
                    </a:p>
                  </a:txBody>
                  <a:tcPr marT="91440" marB="91440" anchor="ctr">
                    <a:lnL w="19050" cap="flat" cmpd="sng" algn="ctr">
                      <a:solidFill>
                        <a:srgbClr val="DDDDDD">
                          <a:lumMod val="25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905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1050" b="1" dirty="0">
                        <a:latin typeface="Arial"/>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DDDDDD">
                          <a:lumMod val="25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905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1" dirty="0">
                        <a:latin typeface="Arial"/>
                        <a:cs typeface="Arial"/>
                      </a:endParaRPr>
                    </a:p>
                  </a:txBody>
                  <a:tcPr anchor="ctr">
                    <a:lnL w="12700" cap="flat" cmpd="sng" algn="ctr">
                      <a:solidFill>
                        <a:srgbClr val="DDDDDD">
                          <a:lumMod val="25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905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1" dirty="0">
                        <a:latin typeface="Arial"/>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905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50" b="1" dirty="0">
                        <a:latin typeface="Arial"/>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555555">
                          <a:lumMod val="40000"/>
                          <a:lumOff val="60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905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50" b="1" dirty="0">
                        <a:latin typeface="Arial"/>
                        <a:cs typeface="Arial"/>
                      </a:endParaRPr>
                    </a:p>
                  </a:txBody>
                  <a:tcPr anchor="ctr">
                    <a:lnL w="12700" cap="flat" cmpd="sng" algn="ctr">
                      <a:solidFill>
                        <a:srgbClr val="555555">
                          <a:lumMod val="40000"/>
                          <a:lumOff val="60000"/>
                        </a:srgbClr>
                      </a:solidFill>
                      <a:prstDash val="solid"/>
                      <a:round/>
                      <a:headEnd type="none" w="med" len="med"/>
                      <a:tailEnd type="none" w="med" len="med"/>
                    </a:lnL>
                    <a:lnR w="12700" cap="flat" cmpd="sng" algn="ctr">
                      <a:solidFill>
                        <a:srgbClr val="DDDDDD">
                          <a:lumMod val="25000"/>
                        </a:srgbClr>
                      </a:solidFill>
                      <a:prstDash val="solid"/>
                      <a:round/>
                      <a:headEnd type="none" w="med" len="med"/>
                      <a:tailEnd type="none" w="med" len="med"/>
                    </a:lnR>
                    <a:lnT w="9525" cap="flat" cmpd="sng" algn="ctr">
                      <a:solidFill>
                        <a:srgbClr val="555555">
                          <a:lumMod val="60000"/>
                          <a:lumOff val="40000"/>
                        </a:srgbClr>
                      </a:solidFill>
                      <a:prstDash val="solid"/>
                      <a:round/>
                      <a:headEnd type="none" w="med" len="med"/>
                      <a:tailEnd type="none" w="med" len="med"/>
                    </a:lnT>
                    <a:lnB w="19050" cap="flat" cmpd="sng" algn="ctr">
                      <a:solidFill>
                        <a:srgbClr val="DDDDDD">
                          <a:lumMod val="2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Rectangle 8"/>
          <p:cNvSpPr/>
          <p:nvPr/>
        </p:nvSpPr>
        <p:spPr bwMode="auto">
          <a:xfrm>
            <a:off x="2451878" y="1925051"/>
            <a:ext cx="1847761" cy="685800"/>
          </a:xfrm>
          <a:prstGeom prst="rect">
            <a:avLst/>
          </a:prstGeom>
          <a:solidFill>
            <a:schemeClr val="tx2"/>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Guidance Team + Evangelists</a:t>
            </a:r>
          </a:p>
        </p:txBody>
      </p:sp>
      <p:sp>
        <p:nvSpPr>
          <p:cNvPr id="24" name="Rectangle 23"/>
          <p:cNvSpPr/>
          <p:nvPr/>
        </p:nvSpPr>
        <p:spPr bwMode="auto">
          <a:xfrm>
            <a:off x="4327660" y="2644132"/>
            <a:ext cx="3200400" cy="685800"/>
          </a:xfrm>
          <a:prstGeom prst="rect">
            <a:avLst/>
          </a:prstGeom>
          <a:solidFill>
            <a:schemeClr val="tx2"/>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Community UA Web Presence</a:t>
            </a:r>
          </a:p>
        </p:txBody>
      </p:sp>
      <p:sp>
        <p:nvSpPr>
          <p:cNvPr id="25" name="Rectangle 24"/>
          <p:cNvSpPr/>
          <p:nvPr/>
        </p:nvSpPr>
        <p:spPr bwMode="auto">
          <a:xfrm>
            <a:off x="2688627" y="4520466"/>
            <a:ext cx="1600200" cy="685800"/>
          </a:xfrm>
          <a:prstGeom prst="rect">
            <a:avLst/>
          </a:prstGeom>
          <a:solidFill>
            <a:srgbClr val="F1A31E"/>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Participant Database</a:t>
            </a:r>
          </a:p>
        </p:txBody>
      </p:sp>
      <p:sp>
        <p:nvSpPr>
          <p:cNvPr id="26" name="Rectangle 25"/>
          <p:cNvSpPr/>
          <p:nvPr/>
        </p:nvSpPr>
        <p:spPr bwMode="auto">
          <a:xfrm>
            <a:off x="4327685" y="1925055"/>
            <a:ext cx="1600200" cy="685800"/>
          </a:xfrm>
          <a:prstGeom prst="rect">
            <a:avLst/>
          </a:prstGeom>
          <a:solidFill>
            <a:schemeClr val="tx2"/>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Participation Model</a:t>
            </a:r>
          </a:p>
        </p:txBody>
      </p:sp>
      <p:sp>
        <p:nvSpPr>
          <p:cNvPr id="27" name="Rectangle 26"/>
          <p:cNvSpPr/>
          <p:nvPr/>
        </p:nvSpPr>
        <p:spPr bwMode="auto">
          <a:xfrm>
            <a:off x="2692898" y="3363217"/>
            <a:ext cx="6451101" cy="457200"/>
          </a:xfrm>
          <a:prstGeom prst="rect">
            <a:avLst/>
          </a:prstGeom>
          <a:solidFill>
            <a:schemeClr val="tx2"/>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Attend Events</a:t>
            </a:r>
          </a:p>
        </p:txBody>
      </p:sp>
      <p:sp>
        <p:nvSpPr>
          <p:cNvPr id="28" name="Rectangle 27"/>
          <p:cNvSpPr/>
          <p:nvPr/>
        </p:nvSpPr>
        <p:spPr bwMode="auto">
          <a:xfrm>
            <a:off x="2690327" y="4008530"/>
            <a:ext cx="3215690" cy="457200"/>
          </a:xfrm>
          <a:prstGeom prst="rect">
            <a:avLst/>
          </a:prstGeom>
          <a:solidFill>
            <a:schemeClr val="accent3"/>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Educational Materials</a:t>
            </a:r>
          </a:p>
        </p:txBody>
      </p:sp>
      <p:sp>
        <p:nvSpPr>
          <p:cNvPr id="29" name="Rectangle 28"/>
          <p:cNvSpPr/>
          <p:nvPr/>
        </p:nvSpPr>
        <p:spPr bwMode="auto">
          <a:xfrm>
            <a:off x="2681300" y="5775971"/>
            <a:ext cx="4806776" cy="457200"/>
          </a:xfrm>
          <a:prstGeom prst="rect">
            <a:avLst/>
          </a:prstGeom>
          <a:solidFill>
            <a:schemeClr val="accent3"/>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Domain Name Industry/Trade Outreach</a:t>
            </a:r>
          </a:p>
        </p:txBody>
      </p:sp>
      <p:sp>
        <p:nvSpPr>
          <p:cNvPr id="30" name="Rectangle 29"/>
          <p:cNvSpPr/>
          <p:nvPr/>
        </p:nvSpPr>
        <p:spPr bwMode="auto">
          <a:xfrm>
            <a:off x="2692899" y="6287063"/>
            <a:ext cx="6451101" cy="457200"/>
          </a:xfrm>
          <a:prstGeom prst="rect">
            <a:avLst/>
          </a:prstGeom>
          <a:solidFill>
            <a:srgbClr val="F1A31E"/>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Speaking Opportunities</a:t>
            </a:r>
          </a:p>
        </p:txBody>
      </p:sp>
      <p:sp>
        <p:nvSpPr>
          <p:cNvPr id="31" name="Rectangle 30"/>
          <p:cNvSpPr/>
          <p:nvPr/>
        </p:nvSpPr>
        <p:spPr bwMode="auto">
          <a:xfrm>
            <a:off x="2682849" y="5260832"/>
            <a:ext cx="4806776" cy="457200"/>
          </a:xfrm>
          <a:prstGeom prst="rect">
            <a:avLst/>
          </a:prstGeom>
          <a:solidFill>
            <a:schemeClr val="accent3"/>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Internal Education</a:t>
            </a:r>
          </a:p>
        </p:txBody>
      </p:sp>
      <p:sp>
        <p:nvSpPr>
          <p:cNvPr id="32" name="Rectangle 31"/>
          <p:cNvSpPr/>
          <p:nvPr/>
        </p:nvSpPr>
        <p:spPr bwMode="auto">
          <a:xfrm>
            <a:off x="4337224" y="4513996"/>
            <a:ext cx="4806776" cy="685800"/>
          </a:xfrm>
          <a:prstGeom prst="rect">
            <a:avLst/>
          </a:prstGeom>
          <a:solidFill>
            <a:schemeClr val="accent3"/>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Social Media Monitoring/Outreach</a:t>
            </a:r>
          </a:p>
        </p:txBody>
      </p:sp>
      <p:sp>
        <p:nvSpPr>
          <p:cNvPr id="33" name="Rectangle 32"/>
          <p:cNvSpPr/>
          <p:nvPr/>
        </p:nvSpPr>
        <p:spPr bwMode="auto">
          <a:xfrm>
            <a:off x="5943600" y="4008544"/>
            <a:ext cx="3200400" cy="457200"/>
          </a:xfrm>
          <a:prstGeom prst="rect">
            <a:avLst/>
          </a:prstGeom>
          <a:solidFill>
            <a:schemeClr val="accent3"/>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Universal Acceptance Playbook</a:t>
            </a:r>
          </a:p>
        </p:txBody>
      </p:sp>
      <p:sp>
        <p:nvSpPr>
          <p:cNvPr id="34" name="Rectangle 33"/>
          <p:cNvSpPr/>
          <p:nvPr/>
        </p:nvSpPr>
        <p:spPr bwMode="auto">
          <a:xfrm>
            <a:off x="2688627" y="2645980"/>
            <a:ext cx="1600200" cy="685800"/>
          </a:xfrm>
          <a:prstGeom prst="rect">
            <a:avLst/>
          </a:prstGeom>
          <a:solidFill>
            <a:schemeClr val="tx2"/>
          </a:solidFill>
          <a:ln w="38100" cmpd="sng">
            <a:noFill/>
          </a:ln>
          <a:extLst/>
        </p:spPr>
        <p:txBody>
          <a:bodyPr lIns="182880" tIns="45720" rIns="182880" bIns="91440" rtlCol="0" anchor="ctr" anchorCtr="0">
            <a:noAutofit/>
          </a:bodyPr>
          <a:lstStyle/>
          <a:p>
            <a:pPr marL="137160" algn="l">
              <a:spcBef>
                <a:spcPts val="0"/>
              </a:spcBef>
              <a:spcAft>
                <a:spcPts val="0"/>
              </a:spcAft>
            </a:pPr>
            <a:r>
              <a:rPr lang="en-US" sz="1500" dirty="0" smtClean="0">
                <a:solidFill>
                  <a:schemeClr val="bg1"/>
                </a:solidFill>
                <a:latin typeface="Arial"/>
                <a:ea typeface="ＭＳ Ｐゴシック" charset="0"/>
                <a:cs typeface="Arial"/>
                <a:sym typeface="DINOT-Medium" charset="0"/>
              </a:rPr>
              <a:t>Peer to Peer </a:t>
            </a:r>
            <a:r>
              <a:rPr lang="en-US" sz="1500" dirty="0" err="1" smtClean="0">
                <a:solidFill>
                  <a:schemeClr val="bg1"/>
                </a:solidFill>
                <a:latin typeface="Arial"/>
                <a:ea typeface="ＭＳ Ｐゴシック" charset="0"/>
                <a:cs typeface="Arial"/>
                <a:sym typeface="DINOT-Medium" charset="0"/>
              </a:rPr>
              <a:t>Comms</a:t>
            </a:r>
            <a:endParaRPr lang="en-US" sz="1500" dirty="0" smtClean="0">
              <a:solidFill>
                <a:schemeClr val="bg1"/>
              </a:solidFill>
              <a:latin typeface="Arial"/>
              <a:ea typeface="ＭＳ Ｐゴシック" charset="0"/>
              <a:cs typeface="Arial"/>
              <a:sym typeface="DINOT-Medium" charset="0"/>
            </a:endParaRPr>
          </a:p>
        </p:txBody>
      </p:sp>
    </p:spTree>
    <p:extLst>
      <p:ext uri="{BB962C8B-B14F-4D97-AF65-F5344CB8AC3E}">
        <p14:creationId xmlns:p14="http://schemas.microsoft.com/office/powerpoint/2010/main" val="3063120981"/>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CANN50-LONDON-FINAL">
  <a:themeElements>
    <a:clrScheme name="Custom 3">
      <a:dk1>
        <a:sysClr val="windowText" lastClr="000000"/>
      </a:dk1>
      <a:lt1>
        <a:sysClr val="window" lastClr="FFFFFF"/>
      </a:lt1>
      <a:dk2>
        <a:srgbClr val="00334D"/>
      </a:dk2>
      <a:lt2>
        <a:srgbClr val="037BC0"/>
      </a:lt2>
      <a:accent1>
        <a:srgbClr val="555555"/>
      </a:accent1>
      <a:accent2>
        <a:srgbClr val="6D99B3"/>
      </a:accent2>
      <a:accent3>
        <a:srgbClr val="F1A31E"/>
      </a:accent3>
      <a:accent4>
        <a:srgbClr val="197F86"/>
      </a:accent4>
      <a:accent5>
        <a:srgbClr val="E87724"/>
      </a:accent5>
      <a:accent6>
        <a:srgbClr val="DDDDDD"/>
      </a:accent6>
      <a:hlink>
        <a:srgbClr val="CFE2EC"/>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a:spPr>
      <a:bodyPr lIns="0" tIns="0" rIns="0" bIns="0">
        <a:spAutoFit/>
      </a:bodyPr>
      <a:lstStyle>
        <a:defPPr algn="l">
          <a:lnSpc>
            <a:spcPct val="10000"/>
          </a:lnSpc>
          <a:defRPr sz="7200" dirty="0" smtClean="0">
            <a:solidFill>
              <a:srgbClr val="1A8AC7"/>
            </a:solidFill>
            <a:latin typeface="DINOT-Medium" charset="0"/>
            <a:ea typeface="ＭＳ Ｐゴシック" charset="0"/>
            <a:cs typeface="DINOT-Medium" charset="0"/>
            <a:sym typeface="DINOT-Medium"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8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txDef>
      <a:spPr>
        <a:noFill/>
      </a:spPr>
      <a:bodyPr wrap="none" lIns="38405" tIns="19202" rIns="38405" bIns="19202" rtlCol="0">
        <a:spAutoFit/>
      </a:bodyPr>
      <a:lstStyle>
        <a:defPPr>
          <a:defRPr sz="2000" dirty="0" smtClean="0">
            <a:solidFill>
              <a:schemeClr val="tx2"/>
            </a:solidFill>
            <a:latin typeface="Georgia"/>
            <a:cs typeface="Georgia"/>
          </a:defRPr>
        </a:defPPr>
      </a:lstStyle>
    </a:tx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ICANN50-LONDON-FINAL.thmx</Template>
  <TotalTime>27418</TotalTime>
  <Pages>0</Pages>
  <Words>2693</Words>
  <Characters>0</Characters>
  <Application>Microsoft Office PowerPoint</Application>
  <PresentationFormat>On-screen Show (4:3)</PresentationFormat>
  <Lines>0</Lines>
  <Paragraphs>373</Paragraphs>
  <Slides>31</Slides>
  <Notes>21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31</vt:i4>
      </vt:variant>
    </vt:vector>
  </HeadingPairs>
  <TitlesOfParts>
    <vt:vector size="43" baseType="lpstr">
      <vt:lpstr>ＭＳ Ｐゴシック</vt:lpstr>
      <vt:lpstr>Arial</vt:lpstr>
      <vt:lpstr>Calibri</vt:lpstr>
      <vt:lpstr>Courier New</vt:lpstr>
      <vt:lpstr>DINOT-Light</vt:lpstr>
      <vt:lpstr>DINOT-Medium</vt:lpstr>
      <vt:lpstr>Georgia</vt:lpstr>
      <vt:lpstr>Gill Sans</vt:lpstr>
      <vt:lpstr>Lucida Grande</vt:lpstr>
      <vt:lpstr>Wingdings</vt:lpstr>
      <vt:lpstr>ヒラギノ角ゴ ProN W3</vt:lpstr>
      <vt:lpstr>ICANN50-LONDON-FINAL</vt:lpstr>
      <vt:lpstr>Universal Acceptance: Communications / Outreach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Nishida, Jill</dc:creator>
  <cp:keywords/>
  <dc:description/>
  <cp:lastModifiedBy>Gwen Carlson</cp:lastModifiedBy>
  <cp:revision>2518</cp:revision>
  <cp:lastPrinted>2014-12-11T18:56:51Z</cp:lastPrinted>
  <dcterms:modified xsi:type="dcterms:W3CDTF">2015-01-30T15:38:03Z</dcterms:modified>
</cp:coreProperties>
</file>