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40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1">
          <p15:clr>
            <a:srgbClr val="A4A3A4"/>
          </p15:clr>
        </p15:guide>
        <p15:guide id="2" pos="24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ftl, Jessica" initials="RJ" lastIdx="6" clrIdx="0">
    <p:extLst>
      <p:ext uri="{19B8F6BF-5375-455C-9EA6-DF929625EA0E}">
        <p15:presenceInfo xmlns:p15="http://schemas.microsoft.com/office/powerpoint/2012/main" userId="S::Jessica.Ranftl@edelman.com::f2f86844-9661-4af8-b239-02d118dae0a5" providerId="AD"/>
      </p:ext>
    </p:extLst>
  </p:cmAuthor>
  <p:cmAuthor id="2" name="Ludwig, Anna" initials="LA" lastIdx="1" clrIdx="1">
    <p:extLst>
      <p:ext uri="{19B8F6BF-5375-455C-9EA6-DF929625EA0E}">
        <p15:presenceInfo xmlns:p15="http://schemas.microsoft.com/office/powerpoint/2012/main" userId="S::Anna.Ludwig@edelman.com::37c0a5f0-58e0-49c4-8a77-eb3f817d5c7c" providerId="AD"/>
      </p:ext>
    </p:extLst>
  </p:cmAuthor>
  <p:cmAuthor id="3" name="Jane Sexton" initials="JS" lastIdx="3" clrIdx="2">
    <p:extLst>
      <p:ext uri="{19B8F6BF-5375-455C-9EA6-DF929625EA0E}">
        <p15:presenceInfo xmlns:p15="http://schemas.microsoft.com/office/powerpoint/2012/main" userId="S::jane.sexton@icann.org::74f5318d-4b03-4508-9132-a81a58a7f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25"/>
    <p:restoredTop sz="95574" autoAdjust="0"/>
  </p:normalViewPr>
  <p:slideViewPr>
    <p:cSldViewPr snapToGrid="0" snapToObjects="1" showGuides="1">
      <p:cViewPr varScale="1">
        <p:scale>
          <a:sx n="109" d="100"/>
          <a:sy n="109" d="100"/>
        </p:scale>
        <p:origin x="1920" y="192"/>
      </p:cViewPr>
      <p:guideLst>
        <p:guide orient="horz" pos="851"/>
        <p:guide pos="2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06E0-6942-4F48-AC5D-2DDD06904B92}" type="datetimeFigureOut">
              <a:rPr lang="en-US" smtClean="0"/>
              <a:t>6/1/20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BCD6-F881-DE4D-AD91-2DE9B6D20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0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18E1-D8CB-9946-948B-7C2F3B110973}" type="datetimeFigureOut">
              <a:rPr lang="en-US" smtClean="0"/>
              <a:t>6/1/20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686C-8BC4-524E-8ABC-5F9B9C355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8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8917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683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Sho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 userDrawn="1">
            <p:ph type="title" hasCustomPrompt="1"/>
          </p:nvPr>
        </p:nvSpPr>
        <p:spPr>
          <a:xfrm>
            <a:off x="475488" y="4389120"/>
            <a:ext cx="8153399" cy="743981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Short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12" name="Picture 11" descr="ua-logo_wht.pn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  <p:pic>
        <p:nvPicPr>
          <p:cNvPr id="14" name="Picture 13" descr="ua-deck_title-art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: Bullets">
  <p:cSld name="1_Text: Bulle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Open Sans"/>
              <a:buNone/>
              <a:defRPr sz="32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700"/>
              <a:buFont typeface="Merriweather Sans"/>
              <a:buChar char="*"/>
              <a:defRPr sz="20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530"/>
              <a:buFont typeface="Merriweather Sans"/>
              <a:buChar char="*"/>
              <a:defRPr sz="18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314960" algn="l" rtl="0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360"/>
              <a:buFont typeface="Merriweather Sans"/>
              <a:buChar char="*"/>
              <a:defRPr sz="16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1828800" marR="0" lvl="3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pic>
        <p:nvPicPr>
          <p:cNvPr id="32" name="Google Shape;32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4903789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/>
          <p:nvPr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5" name="Google Shape;35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6612480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8"/>
          <p:cNvSpPr/>
          <p:nvPr/>
        </p:nvSpPr>
        <p:spPr>
          <a:xfrm>
            <a:off x="8827675" y="6579724"/>
            <a:ext cx="322410" cy="28346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8910474" y="6693734"/>
            <a:ext cx="15388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sz="9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38;p18"/>
          <p:cNvSpPr/>
          <p:nvPr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18"/>
          <p:cNvSpPr/>
          <p:nvPr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805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Lo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8"/>
          <p:cNvSpPr>
            <a:spLocks noGrp="1"/>
          </p:cNvSpPr>
          <p:nvPr>
            <p:ph type="title" hasCustomPrompt="1"/>
          </p:nvPr>
        </p:nvSpPr>
        <p:spPr>
          <a:xfrm>
            <a:off x="473077" y="4191337"/>
            <a:ext cx="8137524" cy="1154765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 Long (Use only if absolutely necessary)</a:t>
            </a:r>
          </a:p>
        </p:txBody>
      </p:sp>
      <p:pic>
        <p:nvPicPr>
          <p:cNvPr id="2" name="Picture 1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Styl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1" y="2839082"/>
            <a:ext cx="9143999" cy="4026665"/>
          </a:xfrm>
          <a:custGeom>
            <a:avLst/>
            <a:gdLst>
              <a:gd name="connsiteX0" fmla="*/ 0 w 9198524"/>
              <a:gd name="connsiteY0" fmla="*/ 0 h 5515904"/>
              <a:gd name="connsiteX1" fmla="*/ 9198524 w 9198524"/>
              <a:gd name="connsiteY1" fmla="*/ 3014506 h 5515904"/>
              <a:gd name="connsiteX2" fmla="*/ 9198524 w 9198524"/>
              <a:gd name="connsiteY2" fmla="*/ 5477421 h 5515904"/>
              <a:gd name="connsiteX3" fmla="*/ 0 w 9198524"/>
              <a:gd name="connsiteY3" fmla="*/ 5515904 h 5515904"/>
              <a:gd name="connsiteX4" fmla="*/ 0 w 9198524"/>
              <a:gd name="connsiteY4" fmla="*/ 0 h 551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524" h="5515904">
                <a:moveTo>
                  <a:pt x="0" y="0"/>
                </a:moveTo>
                <a:lnTo>
                  <a:pt x="9198524" y="3014506"/>
                </a:lnTo>
                <a:lnTo>
                  <a:pt x="9198524" y="5477421"/>
                </a:lnTo>
                <a:lnTo>
                  <a:pt x="0" y="5515904"/>
                </a:lnTo>
                <a:cubicBezTo>
                  <a:pt x="4276" y="3685821"/>
                  <a:pt x="8553" y="1855738"/>
                  <a:pt x="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2607418" y="3934867"/>
            <a:ext cx="6536582" cy="2923133"/>
          </a:xfrm>
          <a:custGeom>
            <a:avLst/>
            <a:gdLst>
              <a:gd name="connsiteX0" fmla="*/ 6029715 w 6029715"/>
              <a:gd name="connsiteY0" fmla="*/ 0 h 6875638"/>
              <a:gd name="connsiteX1" fmla="*/ 6029715 w 6029715"/>
              <a:gd name="connsiteY1" fmla="*/ 6875638 h 6875638"/>
              <a:gd name="connsiteX2" fmla="*/ 0 w 6029715"/>
              <a:gd name="connsiteY2" fmla="*/ 6875638 h 6875638"/>
              <a:gd name="connsiteX3" fmla="*/ 6029715 w 6029715"/>
              <a:gd name="connsiteY3" fmla="*/ 0 h 6875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9715" h="6875638">
                <a:moveTo>
                  <a:pt x="6029715" y="0"/>
                </a:moveTo>
                <a:lnTo>
                  <a:pt x="6029715" y="6875638"/>
                </a:lnTo>
                <a:lnTo>
                  <a:pt x="0" y="6875638"/>
                </a:lnTo>
                <a:lnTo>
                  <a:pt x="602971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0"/>
          <p:cNvSpPr>
            <a:spLocks noGrp="1"/>
          </p:cNvSpPr>
          <p:nvPr userDrawn="1">
            <p:ph type="title"/>
          </p:nvPr>
        </p:nvSpPr>
        <p:spPr>
          <a:xfrm>
            <a:off x="320040" y="275167"/>
            <a:ext cx="8441502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7" name="Isosceles Triangle 16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9" name="Parallelogram 18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4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000000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</p:spPr>
        <p:txBody>
          <a:bodyPr vert="horz"/>
          <a:lstStyle>
            <a:lvl1pPr marL="274320" indent="-182880">
              <a:buClr>
                <a:schemeClr val="accent3"/>
              </a:buClr>
              <a:buSzPct val="85000"/>
              <a:buFont typeface="Lucida Grande"/>
              <a:buChar char="*"/>
              <a:defRPr sz="2000">
                <a:solidFill>
                  <a:srgbClr val="000000"/>
                </a:solidFill>
                <a:latin typeface="Open Sans Light"/>
                <a:cs typeface="Open Sans Light"/>
              </a:defRPr>
            </a:lvl1pPr>
            <a:lvl2pPr marL="548640" indent="-182880">
              <a:buClr>
                <a:schemeClr val="accent3"/>
              </a:buClr>
              <a:buSzPct val="85000"/>
              <a:buFont typeface="Lucida Grande"/>
              <a:buChar char="*"/>
              <a:defRPr sz="1800">
                <a:solidFill>
                  <a:srgbClr val="000000"/>
                </a:solidFill>
                <a:latin typeface="Open Sans Light"/>
                <a:cs typeface="Open Sans Light"/>
              </a:defRPr>
            </a:lvl2pPr>
            <a:lvl3pPr marL="822960" indent="-182880">
              <a:buClr>
                <a:schemeClr val="accent3"/>
              </a:buClr>
              <a:buSzPct val="85000"/>
              <a:buFont typeface="Lucida Grande"/>
              <a:buChar char="*"/>
              <a:defRPr sz="1600">
                <a:solidFill>
                  <a:srgbClr val="000000"/>
                </a:solidFill>
                <a:latin typeface="Open Sans Light"/>
                <a:cs typeface="Open Sans Light"/>
              </a:defRPr>
            </a:lvl3pPr>
            <a:lvl4pPr marL="109728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4pPr>
            <a:lvl5pPr marL="137160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26" name="Isosceles Triangle 25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8" name="Parallelogram 27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/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/>
          </p:nvPr>
        </p:nvSpPr>
        <p:spPr>
          <a:xfrm>
            <a:off x="320040" y="275167"/>
            <a:ext cx="8445730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9" name="Picture 8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4" name="Isosceles Triangle 13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968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1328928"/>
            <a:ext cx="5486400" cy="4511040"/>
          </a:xfrm>
          <a:prstGeom prst="rect">
            <a:avLst/>
          </a:prstGeom>
        </p:spPr>
        <p:txBody>
          <a:bodyPr vert="horz"/>
          <a:lstStyle>
            <a:lvl1pPr marL="91440" indent="0">
              <a:buClr>
                <a:schemeClr val="accent2"/>
              </a:buClr>
              <a:buSzPct val="85000"/>
              <a:buFont typeface="Lucida Grande"/>
              <a:buNone/>
              <a:defRPr sz="2000">
                <a:latin typeface="Open Sans Light"/>
                <a:cs typeface="Open Sans Light"/>
              </a:defRPr>
            </a:lvl1pPr>
            <a:lvl2pPr marL="548640" indent="-182880">
              <a:buClr>
                <a:schemeClr val="accent2"/>
              </a:buClr>
              <a:buSzPct val="85000"/>
              <a:buFont typeface="Lucida Grande"/>
              <a:buChar char="*"/>
              <a:defRPr sz="1800">
                <a:latin typeface="Open Sans Light"/>
                <a:cs typeface="Open Sans Light"/>
              </a:defRPr>
            </a:lvl2pPr>
            <a:lvl3pPr marL="822960" indent="-182880">
              <a:buClr>
                <a:schemeClr val="accent2"/>
              </a:buClr>
              <a:buSzPct val="85000"/>
              <a:buFont typeface="Lucida Grande"/>
              <a:buChar char="*"/>
              <a:defRPr sz="1600">
                <a:latin typeface="Open Sans Light"/>
                <a:cs typeface="Open Sans Light"/>
              </a:defRPr>
            </a:lvl3pPr>
            <a:lvl4pPr marL="109728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4pPr>
            <a:lvl5pPr marL="137160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1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/>
          <p:cNvSpPr>
            <a:spLocks noGrp="1"/>
          </p:cNvSpPr>
          <p:nvPr>
            <p:ph type="title"/>
          </p:nvPr>
        </p:nvSpPr>
        <p:spPr>
          <a:xfrm>
            <a:off x="915988" y="1822231"/>
            <a:ext cx="5935662" cy="203926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36901" b="42816"/>
          <a:stretch/>
        </p:blipFill>
        <p:spPr>
          <a:xfrm>
            <a:off x="-1587" y="4709160"/>
            <a:ext cx="914400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A Capab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09153" y="-1"/>
            <a:ext cx="6834848" cy="90236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0"/>
          <p:cNvSpPr>
            <a:spLocks noGrp="1"/>
          </p:cNvSpPr>
          <p:nvPr userDrawn="1">
            <p:ph type="title"/>
          </p:nvPr>
        </p:nvSpPr>
        <p:spPr>
          <a:xfrm>
            <a:off x="3643611" y="64139"/>
            <a:ext cx="4912149" cy="78961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8" name="Isosceles Triangle 7"/>
          <p:cNvSpPr/>
          <p:nvPr userDrawn="1"/>
        </p:nvSpPr>
        <p:spPr>
          <a:xfrm rot="10800000">
            <a:off x="-438109" y="0"/>
            <a:ext cx="4053039" cy="1797050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1" name="Isosceles Triangle 10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378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5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5" r:id="rId3"/>
    <p:sldLayoutId id="2147483656" r:id="rId4"/>
    <p:sldLayoutId id="2147483662" r:id="rId5"/>
    <p:sldLayoutId id="2147483657" r:id="rId6"/>
    <p:sldLayoutId id="2147483663" r:id="rId7"/>
    <p:sldLayoutId id="2147483661" r:id="rId8"/>
    <p:sldLayoutId id="2147483660" r:id="rId9"/>
    <p:sldLayoutId id="2147483664" r:id="rId10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4"/>
          <p:cNvSpPr txBox="1">
            <a:spLocks noGrp="1"/>
          </p:cNvSpPr>
          <p:nvPr>
            <p:ph type="title"/>
          </p:nvPr>
        </p:nvSpPr>
        <p:spPr>
          <a:xfrm>
            <a:off x="320041" y="275167"/>
            <a:ext cx="84513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b="1" dirty="0"/>
              <a:t>FY20 Progress and FY21 Plan for Comms. WG</a:t>
            </a:r>
            <a:endParaRPr dirty="0"/>
          </a:p>
        </p:txBody>
      </p:sp>
      <p:graphicFrame>
        <p:nvGraphicFramePr>
          <p:cNvPr id="90" name="Google Shape;90;p54"/>
          <p:cNvGraphicFramePr/>
          <p:nvPr>
            <p:extLst>
              <p:ext uri="{D42A27DB-BD31-4B8C-83A1-F6EECF244321}">
                <p14:modId xmlns:p14="http://schemas.microsoft.com/office/powerpoint/2010/main" val="2761937937"/>
              </p:ext>
            </p:extLst>
          </p:nvPr>
        </p:nvGraphicFramePr>
        <p:xfrm>
          <a:off x="346350" y="1418167"/>
          <a:ext cx="8451299" cy="453133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9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1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165">
                  <a:extLst>
                    <a:ext uri="{9D8B030D-6E8A-4147-A177-3AD203B41FA5}">
                      <a16:colId xmlns:a16="http://schemas.microsoft.com/office/drawing/2014/main" val="3182252931"/>
                    </a:ext>
                  </a:extLst>
                </a:gridCol>
                <a:gridCol w="1030165">
                  <a:extLst>
                    <a:ext uri="{9D8B030D-6E8A-4147-A177-3AD203B41FA5}">
                      <a16:colId xmlns:a16="http://schemas.microsoft.com/office/drawing/2014/main" val="1845847390"/>
                    </a:ext>
                  </a:extLst>
                </a:gridCol>
              </a:tblGrid>
              <a:tr h="182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 20 Task Status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FY21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Priority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815302187"/>
                  </a:ext>
                </a:extLst>
              </a:tr>
              <a:tr h="182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accent3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Develop a Communication Strategic Plan and associated deliverables</a:t>
                      </a:r>
                      <a:endParaRPr sz="1600" kern="1200" spc="-5" dirty="0">
                        <a:solidFill>
                          <a:schemeClr val="accent3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C2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FF000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Commission independent and expert audience identification research and tested messaging and channels</a:t>
                      </a:r>
                      <a:endParaRPr sz="1600" kern="1200" spc="-5" dirty="0">
                        <a:solidFill>
                          <a:srgbClr val="FF000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C3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accent3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Commission independent and expert audience research of most receptive messages</a:t>
                      </a:r>
                      <a:endParaRPr sz="1600" kern="1200" spc="-5" dirty="0">
                        <a:solidFill>
                          <a:schemeClr val="accent3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C4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FF000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Commission independent and expert audience research to Identify most responsive channels of reaching these audiences</a:t>
                      </a:r>
                      <a:endParaRPr sz="1600" kern="1200" spc="-5" dirty="0">
                        <a:solidFill>
                          <a:srgbClr val="FF000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C5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Prepare at least six UA Case Studies on different types of organizations  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C6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FF000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Organize UA Day</a:t>
                      </a:r>
                      <a:endParaRPr sz="1600" kern="1200" spc="-5" dirty="0">
                        <a:solidFill>
                          <a:srgbClr val="FF000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C7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Oversee the regular review of all UASG published documents and research reports.  Update as appropriate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C8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Review </a:t>
                      </a:r>
                      <a:r>
                        <a:rPr lang="en-US" sz="1600" kern="1200" spc="-5" dirty="0" err="1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UASG.tech</a:t>
                      </a: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 website on an annual basis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C9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00B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Fund hosting and maintenance of the UASG website</a:t>
                      </a:r>
                      <a:endParaRPr sz="1600" kern="1200" spc="-5" dirty="0">
                        <a:solidFill>
                          <a:srgbClr val="00B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C10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FF000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Continue UASG Leadership program without spending funds on program development or awards</a:t>
                      </a:r>
                      <a:endParaRPr sz="1600" kern="1200" spc="-5" dirty="0">
                        <a:solidFill>
                          <a:srgbClr val="FF000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1" name="Google Shape;91;p54"/>
          <p:cNvGraphicFramePr/>
          <p:nvPr>
            <p:extLst>
              <p:ext uri="{D42A27DB-BD31-4B8C-83A1-F6EECF244321}">
                <p14:modId xmlns:p14="http://schemas.microsoft.com/office/powerpoint/2010/main" val="1769580328"/>
              </p:ext>
            </p:extLst>
          </p:nvPr>
        </p:nvGraphicFramePr>
        <p:xfrm>
          <a:off x="877270" y="846667"/>
          <a:ext cx="712117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504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2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82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Complete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In progress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Under planning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00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5"/>
          <p:cNvSpPr txBox="1">
            <a:spLocks noGrp="1"/>
          </p:cNvSpPr>
          <p:nvPr>
            <p:ph type="title"/>
          </p:nvPr>
        </p:nvSpPr>
        <p:spPr>
          <a:xfrm>
            <a:off x="320041" y="275167"/>
            <a:ext cx="84513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b="1" dirty="0"/>
              <a:t>FY20 Progress and FY21 Plan for Comms. WG</a:t>
            </a:r>
            <a:endParaRPr dirty="0"/>
          </a:p>
        </p:txBody>
      </p:sp>
      <p:graphicFrame>
        <p:nvGraphicFramePr>
          <p:cNvPr id="97" name="Google Shape;97;p55"/>
          <p:cNvGraphicFramePr/>
          <p:nvPr>
            <p:extLst>
              <p:ext uri="{D42A27DB-BD31-4B8C-83A1-F6EECF244321}">
                <p14:modId xmlns:p14="http://schemas.microsoft.com/office/powerpoint/2010/main" val="2343219151"/>
              </p:ext>
            </p:extLst>
          </p:nvPr>
        </p:nvGraphicFramePr>
        <p:xfrm>
          <a:off x="320041" y="1418167"/>
          <a:ext cx="8451301" cy="444014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80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1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384">
                  <a:extLst>
                    <a:ext uri="{9D8B030D-6E8A-4147-A177-3AD203B41FA5}">
                      <a16:colId xmlns:a16="http://schemas.microsoft.com/office/drawing/2014/main" val="1205450607"/>
                    </a:ext>
                  </a:extLst>
                </a:gridCol>
                <a:gridCol w="999384">
                  <a:extLst>
                    <a:ext uri="{9D8B030D-6E8A-4147-A177-3AD203B41FA5}">
                      <a16:colId xmlns:a16="http://schemas.microsoft.com/office/drawing/2014/main" val="2762195632"/>
                    </a:ext>
                  </a:extLst>
                </a:gridCol>
              </a:tblGrid>
              <a:tr h="2965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 20 Task Status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FY21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Priority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2445214366"/>
                  </a:ext>
                </a:extLst>
              </a:tr>
              <a:tr h="296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C11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Produce materials (printing, design) 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2903299269"/>
                  </a:ext>
                </a:extLst>
              </a:tr>
              <a:tr h="296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C12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00B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Organize Strategic Communications Partner </a:t>
                      </a:r>
                      <a:endParaRPr sz="1600" kern="1200" spc="-5" dirty="0">
                        <a:solidFill>
                          <a:srgbClr val="00B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C13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FF000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An annual research into audience specific interests</a:t>
                      </a:r>
                      <a:endParaRPr sz="1600" kern="1200" spc="-5" dirty="0">
                        <a:solidFill>
                          <a:srgbClr val="FF000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C14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00B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Provide support and encouragement for Global and Regional IGFs and Schools of Internet Governance (Participated in IGF, also with DC-DNSI)</a:t>
                      </a:r>
                      <a:endParaRPr sz="1600" kern="1200" spc="-5" dirty="0">
                        <a:solidFill>
                          <a:srgbClr val="00B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C15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00B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Organize regular meetings of the UA Ambassadors  </a:t>
                      </a:r>
                      <a:endParaRPr sz="1600" kern="1200" spc="-5" dirty="0">
                        <a:solidFill>
                          <a:srgbClr val="00B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C16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accent3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Manage a calendar of events for use by the UASG Community</a:t>
                      </a:r>
                      <a:endParaRPr sz="1600" kern="1200" spc="-5" dirty="0">
                        <a:solidFill>
                          <a:schemeClr val="accent3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C17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00B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The UASG to maintain a social media presence </a:t>
                      </a:r>
                      <a:endParaRPr sz="1600" kern="1200" spc="-5" dirty="0">
                        <a:solidFill>
                          <a:srgbClr val="00B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C18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accent3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Active participation in discussions in the technical platforms such as GitHub and </a:t>
                      </a:r>
                      <a:r>
                        <a:rPr lang="en-US" sz="1600" kern="1200" spc="-5" dirty="0" err="1">
                          <a:solidFill>
                            <a:schemeClr val="accent3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StackOverflow</a:t>
                      </a:r>
                      <a:r>
                        <a:rPr lang="en-US" sz="1600" kern="1200" spc="-5" dirty="0">
                          <a:solidFill>
                            <a:schemeClr val="accent3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 and such</a:t>
                      </a:r>
                      <a:endParaRPr sz="1600" kern="1200" spc="-5" dirty="0">
                        <a:solidFill>
                          <a:schemeClr val="accent3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C19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Leveraging ICANN’s Global communications team, the UASG will look to have at least 6 media messages, for each region, each year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C20</a:t>
                      </a:r>
                      <a:endParaRPr sz="1600" kern="1200" spc="-5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rgbClr val="92D050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Translation of content, including relevant reports and case studies, in languages identified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8" name="Google Shape;98;p55"/>
          <p:cNvGraphicFramePr/>
          <p:nvPr>
            <p:extLst>
              <p:ext uri="{D42A27DB-BD31-4B8C-83A1-F6EECF244321}">
                <p14:modId xmlns:p14="http://schemas.microsoft.com/office/powerpoint/2010/main" val="3964773898"/>
              </p:ext>
            </p:extLst>
          </p:nvPr>
        </p:nvGraphicFramePr>
        <p:xfrm>
          <a:off x="877270" y="846667"/>
          <a:ext cx="712117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504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2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82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Complete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In progress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Under planning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230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ASG">
      <a:dk1>
        <a:srgbClr val="000000"/>
      </a:dk1>
      <a:lt1>
        <a:srgbClr val="FAFAFA"/>
      </a:lt1>
      <a:dk2>
        <a:srgbClr val="000000"/>
      </a:dk2>
      <a:lt2>
        <a:srgbClr val="FAFAFA"/>
      </a:lt2>
      <a:accent1>
        <a:srgbClr val="FF9E1B"/>
      </a:accent1>
      <a:accent2>
        <a:srgbClr val="707372"/>
      </a:accent2>
      <a:accent3>
        <a:srgbClr val="D57800"/>
      </a:accent3>
      <a:accent4>
        <a:srgbClr val="B2B4B2"/>
      </a:accent4>
      <a:accent5>
        <a:srgbClr val="FFC56E"/>
      </a:accent5>
      <a:accent6>
        <a:srgbClr val="FFFFFF"/>
      </a:accent6>
      <a:hlink>
        <a:srgbClr val="FF9E1B"/>
      </a:hlink>
      <a:folHlink>
        <a:srgbClr val="7073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Open Sans Light"/>
            <a:cs typeface="Open Sans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394083EFE534D8DCEE10A0665D7AA" ma:contentTypeVersion="13" ma:contentTypeDescription="Create a new document." ma:contentTypeScope="" ma:versionID="5bf56ad6d77956316fdcab3cc31a278d">
  <xsd:schema xmlns:xsd="http://www.w3.org/2001/XMLSchema" xmlns:xs="http://www.w3.org/2001/XMLSchema" xmlns:p="http://schemas.microsoft.com/office/2006/metadata/properties" xmlns:ns3="c07cf6bb-a70a-4da1-8da9-aa490d9dbb31" xmlns:ns4="7ce62929-f12e-4891-8e29-b9a7458abeed" targetNamespace="http://schemas.microsoft.com/office/2006/metadata/properties" ma:root="true" ma:fieldsID="5d51f3e2b87568f9d43a7953d079dacf" ns3:_="" ns4:_="">
    <xsd:import namespace="c07cf6bb-a70a-4da1-8da9-aa490d9dbb31"/>
    <xsd:import namespace="7ce62929-f12e-4891-8e29-b9a7458abee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cf6bb-a70a-4da1-8da9-aa490d9dbb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62929-f12e-4891-8e29-b9a7458abe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C78017-D8F4-4F23-B34A-7B15EDE3F9D1}">
  <ds:schemaRefs>
    <ds:schemaRef ds:uri="http://schemas.openxmlformats.org/package/2006/metadata/core-properties"/>
    <ds:schemaRef ds:uri="http://purl.org/dc/terms/"/>
    <ds:schemaRef ds:uri="http://purl.org/dc/dcmitype/"/>
    <ds:schemaRef ds:uri="c07cf6bb-a70a-4da1-8da9-aa490d9dbb3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7ce62929-f12e-4891-8e29-b9a7458abee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C9F0C54-6EE6-4E4A-A57B-C8CBD1E422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cf6bb-a70a-4da1-8da9-aa490d9dbb31"/>
    <ds:schemaRef ds:uri="7ce62929-f12e-4891-8e29-b9a7458ab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5BE0BB-6314-4644-B176-8A620B1DC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22719</TotalTime>
  <Words>306</Words>
  <Application>Microsoft Macintosh PowerPoint</Application>
  <PresentationFormat>On-screen Show (4:3)</PresentationFormat>
  <Paragraphs>73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Lucida Grande</vt:lpstr>
      <vt:lpstr>Merriweather Sans</vt:lpstr>
      <vt:lpstr>Open Sans</vt:lpstr>
      <vt:lpstr>Open Sans Light</vt:lpstr>
      <vt:lpstr>Times New Roman</vt:lpstr>
      <vt:lpstr>Office Theme</vt:lpstr>
      <vt:lpstr>FY20 Progress and FY21 Plan for Comms. WG</vt:lpstr>
      <vt:lpstr>FY20 Progress and FY21 Plan for Comms. WG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Davenport</dc:creator>
  <cp:lastModifiedBy>Sarmad Hussain</cp:lastModifiedBy>
  <cp:revision>668</cp:revision>
  <dcterms:created xsi:type="dcterms:W3CDTF">2016-03-09T19:41:20Z</dcterms:created>
  <dcterms:modified xsi:type="dcterms:W3CDTF">2020-06-01T07:14:47Z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0x010100818394083EFE534D8DCEE10A0665D7AA</vt:lpwstr>
  </property>
</Properties>
</file>