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425_35A00C5E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1060" r:id="rId5"/>
    <p:sldId id="10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>
          <p15:clr>
            <a:srgbClr val="A4A3A4"/>
          </p15:clr>
        </p15:guide>
        <p15:guide id="2" pos="242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AA359F9-CFF4-BBBC-9218-06D38FD48132}" name="Seda Akbulut" initials="SA" userId="S::seda.akbulut@icann.org::43c39cc7-e8f8-4664-8930-ba6950c0425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ftl, Jessica" initials="RJ" lastIdx="6" clrIdx="0">
    <p:extLst>
      <p:ext uri="{19B8F6BF-5375-455C-9EA6-DF929625EA0E}">
        <p15:presenceInfo xmlns:p15="http://schemas.microsoft.com/office/powerpoint/2012/main" userId="S::Jessica.Ranftl@edelman.com::f2f86844-9661-4af8-b239-02d118dae0a5" providerId="AD"/>
      </p:ext>
    </p:extLst>
  </p:cmAuthor>
  <p:cmAuthor id="2" name="Ludwig, Anna" initials="LA" lastIdx="1" clrIdx="1">
    <p:extLst>
      <p:ext uri="{19B8F6BF-5375-455C-9EA6-DF929625EA0E}">
        <p15:presenceInfo xmlns:p15="http://schemas.microsoft.com/office/powerpoint/2012/main" userId="S::Anna.Ludwig@edelman.com::37c0a5f0-58e0-49c4-8a77-eb3f817d5c7c" providerId="AD"/>
      </p:ext>
    </p:extLst>
  </p:cmAuthor>
  <p:cmAuthor id="3" name="Jane Sexton" initials="JS" lastIdx="4" clrIdx="2">
    <p:extLst>
      <p:ext uri="{19B8F6BF-5375-455C-9EA6-DF929625EA0E}">
        <p15:presenceInfo xmlns:p15="http://schemas.microsoft.com/office/powerpoint/2012/main" userId="S::jane.sexton@icann.org::74f5318d-4b03-4508-9132-a81a58a7f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399"/>
    <p:restoredTop sz="95574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76" y="640"/>
      </p:cViewPr>
      <p:guideLst>
        <p:guide orient="horz" pos="851"/>
        <p:guide pos="2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comments/modernComment_425_35A00C5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466FE8B-9DE2-6F4C-B841-856BE133E454}" authorId="{3AA359F9-CFF4-BBBC-9218-06D38FD48132}" created="2022-05-16T17:53:28.98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899681374" sldId="1061"/>
      <ac:graphicFrameMk id="9" creationId="{8A9B4F85-8E55-B749-A68B-6B39E8591D22}"/>
      <ac:tblMk/>
      <ac:tcMk rowId="4052186827" colId="20001"/>
      <ac:txMk cp="0" len="13">
        <ac:context len="39" hash="1443234356"/>
      </ac:txMk>
    </ac:txMkLst>
    <p188:pos x="2676481" y="3507986"/>
    <p188:txBody>
      <a:bodyPr/>
      <a:lstStyle/>
      <a:p>
        <a:r>
          <a:rPr lang="en-TR"/>
          <a:t>Not to be quantified.</a:t>
        </a:r>
      </a:p>
    </p188:txBody>
  </p188:cm>
  <p188:cm id="{52E812DC-9A47-1F4B-B66A-A40B855BFF3A}" authorId="{3AA359F9-CFF4-BBBC-9218-06D38FD48132}" created="2022-05-16T17:56:58.34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899681374" sldId="1061"/>
      <ac:graphicFrameMk id="9" creationId="{8A9B4F85-8E55-B749-A68B-6B39E8591D22}"/>
      <ac:tblMk/>
      <ac:tcMk rowId="3608694290" colId="20001"/>
      <ac:txMk cp="15" len="13">
        <ac:context len="162" hash="1120442482"/>
      </ac:txMk>
    </ac:txMkLst>
    <p188:pos x="4258146" y="4175251"/>
    <p188:txBody>
      <a:bodyPr/>
      <a:lstStyle/>
      <a:p>
        <a:r>
          <a:rPr lang="en-TR"/>
          <a:t>uasg.tech/people</a:t>
        </a:r>
      </a:p>
    </p188:txBody>
  </p188:cm>
  <p188:cm id="{2AB6A5D2-157B-C542-A3DC-0B8205F71D58}" authorId="{3AA359F9-CFF4-BBBC-9218-06D38FD48132}" created="2022-05-16T17:59:10.39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899681374" sldId="1061"/>
      <ac:graphicFrameMk id="9" creationId="{8A9B4F85-8E55-B749-A68B-6B39E8591D22}"/>
      <ac:tblMk/>
      <ac:tcMk rowId="3608694290" colId="20000"/>
      <ac:txMk cp="0" len="3">
        <ac:context len="4" hash="2462770"/>
      </ac:txMk>
    </ac:txMkLst>
    <p188:pos x="501692" y="4150537"/>
    <p188:txBody>
      <a:bodyPr/>
      <a:lstStyle/>
      <a:p>
        <a:r>
          <a:rPr lang="en-TR"/>
          <a:t>new items added on 16 May.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5/16/22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5/16/22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" name="Google Shape;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1499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019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75488" y="4389120"/>
            <a:ext cx="8153399" cy="74398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12" name="Picture 11" descr="ua-logo_wht.pn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  <p:pic>
        <p:nvPicPr>
          <p:cNvPr id="14" name="Picture 13" descr="ua-deck_title-art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: Bullets">
  <p:cSld name="1_Text: Bulle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"/>
              <a:buNone/>
              <a:defRPr sz="32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700"/>
              <a:buFont typeface="Merriweather Sans"/>
              <a:buChar char="*"/>
              <a:defRPr sz="20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530"/>
              <a:buFont typeface="Merriweather Sans"/>
              <a:buChar char="*"/>
              <a:defRPr sz="18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314960" algn="l" rtl="0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360"/>
              <a:buFont typeface="Merriweather Sans"/>
              <a:buChar char="*"/>
              <a:defRPr sz="16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1828800" marR="0" lvl="3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32" name="Google Shape;32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4903789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/>
          <p:nvPr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5" name="Google Shape;35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6612480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8"/>
          <p:cNvSpPr/>
          <p:nvPr/>
        </p:nvSpPr>
        <p:spPr>
          <a:xfrm>
            <a:off x="8827675" y="6579724"/>
            <a:ext cx="322410" cy="28346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8910474" y="6693734"/>
            <a:ext cx="15388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sz="9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38;p18"/>
          <p:cNvSpPr/>
          <p:nvPr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18"/>
          <p:cNvSpPr/>
          <p:nvPr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80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4191337"/>
            <a:ext cx="8137524" cy="1154765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pic>
        <p:nvPicPr>
          <p:cNvPr id="2" name="Picture 1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1" y="2839082"/>
            <a:ext cx="9143999" cy="4026665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3934867"/>
            <a:ext cx="6536582" cy="2923133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75167"/>
            <a:ext cx="8441502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7" name="Isosceles Triangle 16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9" name="Parallelogram 18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26" name="Isosceles Triangle 25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8" name="Parallelogram 27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75167"/>
            <a:ext cx="844573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9" name="Picture 8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4" name="Isosceles Triangle 13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1328928"/>
            <a:ext cx="5486400" cy="451104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822231"/>
            <a:ext cx="5935662" cy="203926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36901" b="42816"/>
          <a:stretch/>
        </p:blipFill>
        <p:spPr>
          <a:xfrm>
            <a:off x="-1587" y="4709160"/>
            <a:ext cx="91440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9023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1" y="64139"/>
            <a:ext cx="4912149" cy="78961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-438109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Isosceles Triangle 10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  <p:sldLayoutId id="2147483664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25_35A00C5E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65327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FY22 Progress for Communications WG</a:t>
            </a:r>
            <a:endParaRPr b="1" dirty="0"/>
          </a:p>
        </p:txBody>
      </p:sp>
      <p:graphicFrame>
        <p:nvGraphicFramePr>
          <p:cNvPr id="5" name="Google Shape;63;p6">
            <a:extLst>
              <a:ext uri="{FF2B5EF4-FFF2-40B4-BE49-F238E27FC236}">
                <a16:creationId xmlns:a16="http://schemas.microsoft.com/office/drawing/2014/main" id="{0A47DA3F-3BB6-1040-886E-638E93971EDC}"/>
              </a:ext>
            </a:extLst>
          </p:cNvPr>
          <p:cNvGraphicFramePr/>
          <p:nvPr/>
        </p:nvGraphicFramePr>
        <p:xfrm>
          <a:off x="491356" y="986930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In progress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FY23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Google Shape;62;p6">
            <a:extLst>
              <a:ext uri="{FF2B5EF4-FFF2-40B4-BE49-F238E27FC236}">
                <a16:creationId xmlns:a16="http://schemas.microsoft.com/office/drawing/2014/main" id="{5E586319-D9E6-5047-A10F-1EDCB5C902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6148872"/>
              </p:ext>
            </p:extLst>
          </p:nvPr>
        </p:nvGraphicFramePr>
        <p:xfrm>
          <a:off x="491357" y="1929820"/>
          <a:ext cx="8092806" cy="37849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10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2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22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1292496773"/>
                  </a:ext>
                </a:extLst>
              </a:tr>
              <a:tr h="7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Develop Comms Plan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C2</a:t>
                      </a:r>
                      <a:endParaRPr sz="18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Content for communications channels: Explainer videos</a:t>
                      </a:r>
                      <a:endParaRPr lang="en-US" sz="1800" dirty="0">
                        <a:solidFill>
                          <a:srgbClr val="92D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C3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Organize a strategic comms partner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C4</a:t>
                      </a:r>
                      <a:endParaRPr sz="18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UA/EAI content and its dissemination channels</a:t>
                      </a:r>
                      <a:endParaRPr lang="en-US" sz="1800" dirty="0">
                        <a:solidFill>
                          <a:srgbClr val="92D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C5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Translation of relevant reports and case studies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C6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Social Media (Twitter) presence of UASG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61974645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C7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</a:t>
                      </a:r>
                      <a:r>
                        <a:rPr lang="en-US" sz="1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website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843752515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C8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and implementation of </a:t>
                      </a:r>
                      <a:r>
                        <a:rPr lang="en-US" sz="1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new website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70446770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C9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Reach-out and present the UASG/UA community in the national, regional IG forums/events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194890397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C10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 Annual Report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55684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37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1;p6">
            <a:extLst>
              <a:ext uri="{FF2B5EF4-FFF2-40B4-BE49-F238E27FC236}">
                <a16:creationId xmlns:a16="http://schemas.microsoft.com/office/drawing/2014/main" id="{14796D05-4BBC-6D43-8EFD-13BF5E421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28607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FY23 Plan for Communications WG</a:t>
            </a:r>
            <a:endParaRPr b="1" dirty="0"/>
          </a:p>
        </p:txBody>
      </p:sp>
      <p:graphicFrame>
        <p:nvGraphicFramePr>
          <p:cNvPr id="8" name="Google Shape;63;p6">
            <a:extLst>
              <a:ext uri="{FF2B5EF4-FFF2-40B4-BE49-F238E27FC236}">
                <a16:creationId xmlns:a16="http://schemas.microsoft.com/office/drawing/2014/main" id="{4F49A60C-6A03-6E43-9956-F8E01B16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0040264"/>
              </p:ext>
            </p:extLst>
          </p:nvPr>
        </p:nvGraphicFramePr>
        <p:xfrm>
          <a:off x="537882" y="846667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FY23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Google Shape;62;p6">
            <a:extLst>
              <a:ext uri="{FF2B5EF4-FFF2-40B4-BE49-F238E27FC236}">
                <a16:creationId xmlns:a16="http://schemas.microsoft.com/office/drawing/2014/main" id="{8A9B4F85-8E55-B749-A68B-6B39E8591D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393150"/>
              </p:ext>
            </p:extLst>
          </p:nvPr>
        </p:nvGraphicFramePr>
        <p:xfrm>
          <a:off x="165573" y="1372933"/>
          <a:ext cx="8812853" cy="47594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9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3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11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 23 Plan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1292496773"/>
                  </a:ext>
                </a:extLst>
              </a:tr>
              <a:tr h="7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Content for communications channels: Explainer videos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C2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Organize a strategic comms partner</a:t>
                      </a:r>
                      <a:endParaRPr lang="en-TR" sz="1600" strike="noStrike" dirty="0"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63987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C3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UA/EAI content and its dissemination channels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923526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C4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Social Media (Facebook, Twitter, </a:t>
                      </a:r>
                      <a:r>
                        <a:rPr lang="en-US" sz="1600" strike="no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Linkedin</a:t>
                      </a: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 presence of UASG with ICANN org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C5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</a:t>
                      </a:r>
                      <a:r>
                        <a:rPr lang="en-US" sz="1600" strike="no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website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8578149"/>
                  </a:ext>
                </a:extLst>
              </a:tr>
              <a:tr h="1048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C6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Coordinate the reviews and upgrades on </a:t>
                      </a:r>
                      <a:r>
                        <a:rPr lang="en-US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website with other WGs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7704144"/>
                  </a:ext>
                </a:extLst>
              </a:tr>
              <a:tr h="2769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C7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IGF Strategy. Reach-out and present the UASG/UA community in the national, regional IG forums/events.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0201452"/>
                  </a:ext>
                </a:extLst>
              </a:tr>
              <a:tr h="1048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C8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 Annual Report led by ICANN org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1980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C9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Case studies on UA/EAI implementations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4052186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C10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Promote and support Annual UA Day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3713869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C11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Message by all UASG Leaders and influencers from the industry and ICANN Community in written or video format to be distributed in mass media and on social media</a:t>
                      </a:r>
                      <a:br>
                        <a:rPr lang="en-US" sz="1600" dirty="0"/>
                      </a:b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3608694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68137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394083EFE534D8DCEE10A0665D7AA" ma:contentTypeVersion="13" ma:contentTypeDescription="Create a new document." ma:contentTypeScope="" ma:versionID="5bf56ad6d77956316fdcab3cc31a278d">
  <xsd:schema xmlns:xsd="http://www.w3.org/2001/XMLSchema" xmlns:xs="http://www.w3.org/2001/XMLSchema" xmlns:p="http://schemas.microsoft.com/office/2006/metadata/properties" xmlns:ns3="c07cf6bb-a70a-4da1-8da9-aa490d9dbb31" xmlns:ns4="7ce62929-f12e-4891-8e29-b9a7458abeed" targetNamespace="http://schemas.microsoft.com/office/2006/metadata/properties" ma:root="true" ma:fieldsID="5d51f3e2b87568f9d43a7953d079dacf" ns3:_="" ns4:_="">
    <xsd:import namespace="c07cf6bb-a70a-4da1-8da9-aa490d9dbb31"/>
    <xsd:import namespace="7ce62929-f12e-4891-8e29-b9a7458abe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cf6bb-a70a-4da1-8da9-aa490d9dbb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62929-f12e-4891-8e29-b9a7458abe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78017-D8F4-4F23-B34A-7B15EDE3F9D1}">
  <ds:schemaRefs>
    <ds:schemaRef ds:uri="http://schemas.openxmlformats.org/package/2006/metadata/core-properties"/>
    <ds:schemaRef ds:uri="http://purl.org/dc/terms/"/>
    <ds:schemaRef ds:uri="http://purl.org/dc/dcmitype/"/>
    <ds:schemaRef ds:uri="c07cf6bb-a70a-4da1-8da9-aa490d9dbb3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7ce62929-f12e-4891-8e29-b9a7458abee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C9F0C54-6EE6-4E4A-A57B-C8CBD1E422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cf6bb-a70a-4da1-8da9-aa490d9dbb31"/>
    <ds:schemaRef ds:uri="7ce62929-f12e-4891-8e29-b9a7458ab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5BE0BB-6314-4644-B176-8A620B1DC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27040</TotalTime>
  <Words>259</Words>
  <Application>Microsoft Macintosh PowerPoint</Application>
  <PresentationFormat>On-screen Show (4:3)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Lucida Grande</vt:lpstr>
      <vt:lpstr>Merriweather Sans</vt:lpstr>
      <vt:lpstr>Open Sans</vt:lpstr>
      <vt:lpstr>Open Sans Light</vt:lpstr>
      <vt:lpstr>Times New Roman</vt:lpstr>
      <vt:lpstr>Office Theme</vt:lpstr>
      <vt:lpstr>FY22 Progress for Communications WG</vt:lpstr>
      <vt:lpstr>FY23 Plan for Communications WG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Davenport</dc:creator>
  <cp:lastModifiedBy>Seda Akbulut</cp:lastModifiedBy>
  <cp:revision>746</cp:revision>
  <dcterms:created xsi:type="dcterms:W3CDTF">2016-03-09T19:41:20Z</dcterms:created>
  <dcterms:modified xsi:type="dcterms:W3CDTF">2022-05-16T18:03:53Z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0x010100818394083EFE534D8DCEE10A0665D7AA</vt:lpwstr>
  </property>
</Properties>
</file>