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978" r:id="rId3"/>
    <p:sldId id="1000" r:id="rId4"/>
    <p:sldId id="1304" r:id="rId5"/>
    <p:sldId id="1311" r:id="rId6"/>
    <p:sldId id="322" r:id="rId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A359F9-CFF4-BBBC-9218-06D38FD48132}" name="Seda Akbulut" initials="SA" userId="S::seda.akbulut@icann.org::43c39cc7-e8f8-4664-8930-ba6950c042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2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DC3B-CE62-5844-A9C6-5BC70CB3B5EC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974F7-1EE1-4A4D-824E-2AFD1D6E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ea5838d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7" name="Google Shape;167;g10eea5838d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643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511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229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0686C-8BC4-524E-8ABC-5F9B9C355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7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6C8A-DE15-58F1-3B18-D5DAEB63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D5BCB-0787-0400-B9AD-B41344084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732E-8CE1-9018-7C67-F2DF617A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65652-764D-BD82-55BE-DF2FC21C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D5C5-1EF1-7C45-1F4F-24A6D573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1EF3-72ED-D2AE-3D8C-C5DA1D1B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350B-BF03-9136-8C1A-607BD57E6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0A20-E7B3-3F64-6059-C9E540C5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FC496-173D-F3C1-6AE6-3B08B68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4042-F9C5-561D-037D-0394C6C9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08AB1-0CB5-33C5-BF0F-EF17E53F8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29523-C346-DB13-65E8-0B491DACD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998C8-E560-2A3B-4FAC-D8117C83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76CF-4568-3A91-759B-797EE97F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0E624-391B-D7C2-AE16-9D3AB3CD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694334" y="6380108"/>
            <a:ext cx="2256692" cy="256160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2"/>
                </a:solidFill>
                <a:latin typeface="Open Sans Light"/>
                <a:cs typeface="Open Sans Light"/>
              </a:rPr>
              <a:t>Universal </a:t>
            </a:r>
            <a:r>
              <a:rPr lang="en-US" sz="1600" baseline="0" dirty="0">
                <a:solidFill>
                  <a:schemeClr val="tx2"/>
                </a:solidFill>
                <a:latin typeface="Open Sans Light"/>
                <a:cs typeface="Open Sans Light"/>
              </a:rPr>
              <a:t>Acceptance</a:t>
            </a:r>
            <a:endParaRPr lang="en-US" sz="1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9" name="Title 18"/>
          <p:cNvSpPr>
            <a:spLocks noGrp="1"/>
          </p:cNvSpPr>
          <p:nvPr userDrawn="1">
            <p:ph type="title" hasCustomPrompt="1"/>
          </p:nvPr>
        </p:nvSpPr>
        <p:spPr>
          <a:xfrm>
            <a:off x="609601" y="4000946"/>
            <a:ext cx="10871199" cy="74398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4000" baseline="0">
                <a:solidFill>
                  <a:schemeClr val="tx2">
                    <a:lumMod val="85000"/>
                    <a:lumOff val="1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Presentation Title: Short</a:t>
            </a:r>
          </a:p>
        </p:txBody>
      </p:sp>
      <p:pic>
        <p:nvPicPr>
          <p:cNvPr id="124" name="Picture 123" descr="ua-deck_titl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/>
        </p:blipFill>
        <p:spPr>
          <a:xfrm>
            <a:off x="0" y="0"/>
            <a:ext cx="12192000" cy="3157728"/>
          </a:xfrm>
          <a:prstGeom prst="rect">
            <a:avLst/>
          </a:prstGeom>
        </p:spPr>
      </p:pic>
      <p:pic>
        <p:nvPicPr>
          <p:cNvPr id="7" name="Picture 6" descr="ua-logo_wht.png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76" y="5645892"/>
            <a:ext cx="1956477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/>
          <p:cNvSpPr>
            <a:spLocks noGrp="1"/>
          </p:cNvSpPr>
          <p:nvPr>
            <p:ph type="title" hasCustomPrompt="1"/>
          </p:nvPr>
        </p:nvSpPr>
        <p:spPr>
          <a:xfrm>
            <a:off x="630769" y="3836495"/>
            <a:ext cx="10850032" cy="148742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4000" baseline="0">
                <a:solidFill>
                  <a:schemeClr val="tx2">
                    <a:lumMod val="85000"/>
                    <a:lumOff val="1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Presentation Title:  Long (Use only if absolutely necessary)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94334" y="6380108"/>
            <a:ext cx="2256692" cy="256160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2"/>
                </a:solidFill>
                <a:latin typeface="Open Sans Light"/>
                <a:cs typeface="Open Sans Light"/>
              </a:rPr>
              <a:t>Universal </a:t>
            </a:r>
            <a:r>
              <a:rPr lang="en-US" sz="1600" baseline="0" dirty="0">
                <a:solidFill>
                  <a:schemeClr val="tx2"/>
                </a:solidFill>
                <a:latin typeface="Open Sans Light"/>
                <a:cs typeface="Open Sans Light"/>
              </a:rPr>
              <a:t>Acceptance</a:t>
            </a:r>
            <a:endParaRPr lang="en-US" sz="1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pic>
        <p:nvPicPr>
          <p:cNvPr id="21" name="Picture 20" descr="ua-deck_titl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61792"/>
          </a:xfrm>
          <a:prstGeom prst="rect">
            <a:avLst/>
          </a:prstGeom>
        </p:spPr>
      </p:pic>
      <p:pic>
        <p:nvPicPr>
          <p:cNvPr id="7" name="Picture 6" descr="ua-logo_wht.png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76" y="5645892"/>
            <a:ext cx="1956477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83224" y="6486196"/>
            <a:ext cx="10997184" cy="379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487412"/>
            <a:ext cx="1828800" cy="378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a-logo_wht.png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" y="6538385"/>
            <a:ext cx="882333" cy="280416"/>
          </a:xfrm>
          <a:prstGeom prst="rect">
            <a:avLst/>
          </a:prstGeom>
        </p:spPr>
      </p:pic>
      <p:sp>
        <p:nvSpPr>
          <p:cNvPr id="2" name="Isosceles Triangle 1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426721" y="275167"/>
            <a:ext cx="11268508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Parallelogram 15"/>
          <p:cNvSpPr/>
          <p:nvPr userDrawn="1"/>
        </p:nvSpPr>
        <p:spPr>
          <a:xfrm rot="10800000">
            <a:off x="1630003" y="6486144"/>
            <a:ext cx="429880" cy="377952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1745827" y="6486144"/>
            <a:ext cx="165947" cy="78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6215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" y="2839082"/>
            <a:ext cx="12191999" cy="4026665"/>
          </a:xfrm>
          <a:custGeom>
            <a:avLst/>
            <a:gdLst>
              <a:gd name="connsiteX0" fmla="*/ 0 w 9198524"/>
              <a:gd name="connsiteY0" fmla="*/ 0 h 5515904"/>
              <a:gd name="connsiteX1" fmla="*/ 9198524 w 9198524"/>
              <a:gd name="connsiteY1" fmla="*/ 3014506 h 5515904"/>
              <a:gd name="connsiteX2" fmla="*/ 9198524 w 9198524"/>
              <a:gd name="connsiteY2" fmla="*/ 5477421 h 5515904"/>
              <a:gd name="connsiteX3" fmla="*/ 0 w 9198524"/>
              <a:gd name="connsiteY3" fmla="*/ 5515904 h 5515904"/>
              <a:gd name="connsiteX4" fmla="*/ 0 w 9198524"/>
              <a:gd name="connsiteY4" fmla="*/ 0 h 551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8524" h="5515904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Freeform 4"/>
          <p:cNvSpPr/>
          <p:nvPr userDrawn="1"/>
        </p:nvSpPr>
        <p:spPr>
          <a:xfrm>
            <a:off x="3476557" y="3934867"/>
            <a:ext cx="8715443" cy="2923133"/>
          </a:xfrm>
          <a:custGeom>
            <a:avLst/>
            <a:gdLst>
              <a:gd name="connsiteX0" fmla="*/ 6029715 w 6029715"/>
              <a:gd name="connsiteY0" fmla="*/ 0 h 6875638"/>
              <a:gd name="connsiteX1" fmla="*/ 6029715 w 6029715"/>
              <a:gd name="connsiteY1" fmla="*/ 6875638 h 6875638"/>
              <a:gd name="connsiteX2" fmla="*/ 0 w 6029715"/>
              <a:gd name="connsiteY2" fmla="*/ 6875638 h 6875638"/>
              <a:gd name="connsiteX3" fmla="*/ 6029715 w 6029715"/>
              <a:gd name="connsiteY3" fmla="*/ 0 h 687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9715" h="6875638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itle 10"/>
          <p:cNvSpPr>
            <a:spLocks noGrp="1"/>
          </p:cNvSpPr>
          <p:nvPr userDrawn="1">
            <p:ph type="title"/>
          </p:nvPr>
        </p:nvSpPr>
        <p:spPr>
          <a:xfrm>
            <a:off x="426720" y="275167"/>
            <a:ext cx="11255336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83224" y="6486196"/>
            <a:ext cx="10997184" cy="379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 userDrawn="1"/>
        </p:nvSpPr>
        <p:spPr>
          <a:xfrm>
            <a:off x="0" y="6487412"/>
            <a:ext cx="1828800" cy="378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ua-logo_wht.png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" y="6538385"/>
            <a:ext cx="882333" cy="280416"/>
          </a:xfrm>
          <a:prstGeom prst="rect">
            <a:avLst/>
          </a:prstGeom>
        </p:spPr>
      </p:pic>
      <p:sp>
        <p:nvSpPr>
          <p:cNvPr id="23" name="Isosceles Triangle 22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Parallelogram 24"/>
          <p:cNvSpPr/>
          <p:nvPr userDrawn="1"/>
        </p:nvSpPr>
        <p:spPr>
          <a:xfrm rot="10800000">
            <a:off x="1630003" y="6486144"/>
            <a:ext cx="429880" cy="377952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 userDrawn="1"/>
        </p:nvSpPr>
        <p:spPr>
          <a:xfrm>
            <a:off x="1745827" y="6486144"/>
            <a:ext cx="165947" cy="78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926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6196"/>
            <a:ext cx="11980408" cy="379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487412"/>
            <a:ext cx="1828800" cy="378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a-logo_wht.png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" y="6538385"/>
            <a:ext cx="882333" cy="280416"/>
          </a:xfrm>
          <a:prstGeom prst="rect">
            <a:avLst/>
          </a:prstGeom>
        </p:spPr>
      </p:pic>
      <p:sp>
        <p:nvSpPr>
          <p:cNvPr id="2" name="Isosceles Triangle 1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426721" y="275167"/>
            <a:ext cx="11268508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Parallelogram 15"/>
          <p:cNvSpPr/>
          <p:nvPr userDrawn="1"/>
        </p:nvSpPr>
        <p:spPr>
          <a:xfrm rot="10800000">
            <a:off x="1630003" y="6486144"/>
            <a:ext cx="429880" cy="377952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1745827" y="6486144"/>
            <a:ext cx="165947" cy="78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27567" y="1852083"/>
            <a:ext cx="11267661" cy="4087119"/>
          </a:xfrm>
          <a:prstGeom prst="rect">
            <a:avLst/>
          </a:prstGeom>
        </p:spPr>
        <p:txBody>
          <a:bodyPr vert="horz"/>
          <a:lstStyle>
            <a:lvl1pPr marL="365751" indent="-243834">
              <a:buClr>
                <a:schemeClr val="accent3"/>
              </a:buClr>
              <a:buSzPct val="85000"/>
              <a:buFont typeface="Lucida Grande"/>
              <a:buChar char="*"/>
              <a:defRPr sz="2667">
                <a:solidFill>
                  <a:srgbClr val="000000"/>
                </a:solidFill>
                <a:latin typeface="Open Sans Light"/>
                <a:cs typeface="Open Sans Light"/>
              </a:defRPr>
            </a:lvl1pPr>
            <a:lvl2pPr marL="731502" indent="-243834">
              <a:buClr>
                <a:schemeClr val="accent3"/>
              </a:buClr>
              <a:buSzPct val="85000"/>
              <a:buFont typeface="Lucida Grande"/>
              <a:buChar char="*"/>
              <a:defRPr sz="2400">
                <a:solidFill>
                  <a:srgbClr val="000000"/>
                </a:solidFill>
                <a:latin typeface="Open Sans Light"/>
                <a:cs typeface="Open Sans Light"/>
              </a:defRPr>
            </a:lvl2pPr>
            <a:lvl3pPr marL="1097253" indent="-243834">
              <a:buClr>
                <a:schemeClr val="accent3"/>
              </a:buClr>
              <a:buSzPct val="85000"/>
              <a:buFont typeface="Lucida Grande"/>
              <a:buChar char="*"/>
              <a:defRPr sz="2133">
                <a:solidFill>
                  <a:srgbClr val="000000"/>
                </a:solidFill>
                <a:latin typeface="Open Sans Light"/>
                <a:cs typeface="Open Sans Light"/>
              </a:defRPr>
            </a:lvl3pPr>
            <a:lvl4pPr marL="1463003" indent="-243834">
              <a:buClr>
                <a:schemeClr val="accent3"/>
              </a:buClr>
              <a:buSzPct val="85000"/>
              <a:buFont typeface="Lucida Grande"/>
              <a:buChar char="*"/>
              <a:defRPr sz="1867">
                <a:solidFill>
                  <a:srgbClr val="000000"/>
                </a:solidFill>
                <a:latin typeface="Open Sans Light"/>
                <a:cs typeface="Open Sans Light"/>
              </a:defRPr>
            </a:lvl4pPr>
            <a:lvl5pPr marL="1828754" indent="-243834">
              <a:buClr>
                <a:schemeClr val="accent3"/>
              </a:buClr>
              <a:buSzPct val="85000"/>
              <a:buFont typeface="Lucida Grande"/>
              <a:buChar char="*"/>
              <a:defRPr sz="1867">
                <a:solidFill>
                  <a:srgbClr val="0000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58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426720" y="275167"/>
            <a:ext cx="11260973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Isosceles Triangle 4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101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6196"/>
            <a:ext cx="11980408" cy="379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487412"/>
            <a:ext cx="1828800" cy="378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a-logo_wht.png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" y="6538385"/>
            <a:ext cx="882333" cy="280416"/>
          </a:xfrm>
          <a:prstGeom prst="rect">
            <a:avLst/>
          </a:prstGeom>
        </p:spPr>
      </p:pic>
      <p:sp>
        <p:nvSpPr>
          <p:cNvPr id="2" name="Isosceles Triangle 1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426721" y="275167"/>
            <a:ext cx="11268508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Parallelogram 15"/>
          <p:cNvSpPr/>
          <p:nvPr userDrawn="1"/>
        </p:nvSpPr>
        <p:spPr>
          <a:xfrm rot="10800000">
            <a:off x="1630003" y="6486144"/>
            <a:ext cx="429880" cy="377952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1745827" y="6486144"/>
            <a:ext cx="165947" cy="78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1328928"/>
            <a:ext cx="7315200" cy="4511040"/>
          </a:xfrm>
          <a:prstGeom prst="rect">
            <a:avLst/>
          </a:prstGeom>
        </p:spPr>
        <p:txBody>
          <a:bodyPr vert="horz"/>
          <a:lstStyle>
            <a:lvl1pPr marL="121917" indent="0">
              <a:buClr>
                <a:schemeClr val="accent2"/>
              </a:buClr>
              <a:buSzPct val="85000"/>
              <a:buFont typeface="Lucida Grande"/>
              <a:buNone/>
              <a:defRPr sz="2667">
                <a:latin typeface="Open Sans Light"/>
                <a:cs typeface="Open Sans Light"/>
              </a:defRPr>
            </a:lvl1pPr>
            <a:lvl2pPr marL="731502" indent="-243834">
              <a:buClr>
                <a:schemeClr val="accent2"/>
              </a:buClr>
              <a:buSzPct val="85000"/>
              <a:buFont typeface="Lucida Grande"/>
              <a:buChar char="*"/>
              <a:defRPr sz="2400">
                <a:latin typeface="Open Sans Light"/>
                <a:cs typeface="Open Sans Light"/>
              </a:defRPr>
            </a:lvl2pPr>
            <a:lvl3pPr marL="1097253" indent="-243834">
              <a:buClr>
                <a:schemeClr val="accent2"/>
              </a:buClr>
              <a:buSzPct val="85000"/>
              <a:buFont typeface="Lucida Grande"/>
              <a:buChar char="*"/>
              <a:defRPr sz="2133">
                <a:latin typeface="Open Sans Light"/>
                <a:cs typeface="Open Sans Light"/>
              </a:defRPr>
            </a:lvl3pPr>
            <a:lvl4pPr marL="1463003" indent="-243834">
              <a:buClr>
                <a:schemeClr val="accent2"/>
              </a:buClr>
              <a:buSzPct val="85000"/>
              <a:buFont typeface="Lucida Grande"/>
              <a:buChar char="*"/>
              <a:defRPr sz="1867">
                <a:latin typeface="Open Sans Light"/>
                <a:cs typeface="Open Sans Light"/>
              </a:defRPr>
            </a:lvl4pPr>
            <a:lvl5pPr marL="1828754" indent="-243834">
              <a:buClr>
                <a:schemeClr val="accent2"/>
              </a:buClr>
              <a:buSzPct val="85000"/>
              <a:buFont typeface="Lucida Grande"/>
              <a:buChar char="*"/>
              <a:defRPr sz="1867">
                <a:latin typeface="Open Sans Light"/>
                <a:cs typeface="Open Sans Ligh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/>
          <p:cNvSpPr>
            <a:spLocks noGrp="1"/>
          </p:cNvSpPr>
          <p:nvPr>
            <p:ph type="title"/>
          </p:nvPr>
        </p:nvSpPr>
        <p:spPr>
          <a:xfrm>
            <a:off x="1221317" y="1822231"/>
            <a:ext cx="7914216" cy="2039261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7" name="Picture 176" descr="ua-deck_title-01.png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28250"/>
          <a:stretch/>
        </p:blipFill>
        <p:spPr>
          <a:xfrm>
            <a:off x="0" y="4590288"/>
            <a:ext cx="121920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644C-46D4-449E-2111-20DAB573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1725-E0B1-DC61-5F81-3DB9EB75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A2989-5FFC-8E80-6CAD-500AAACA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BF9F-DBED-E974-7212-DEB1FEEA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8BCE-91FB-88BF-E5EF-BFD60440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0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 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078871" y="-1"/>
            <a:ext cx="9113131" cy="9023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Isosceles Triangle 1"/>
          <p:cNvSpPr/>
          <p:nvPr userDrawn="1"/>
        </p:nvSpPr>
        <p:spPr>
          <a:xfrm rot="10800000">
            <a:off x="-487382" y="0"/>
            <a:ext cx="5404052" cy="239606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itle 10"/>
          <p:cNvSpPr>
            <a:spLocks noGrp="1"/>
          </p:cNvSpPr>
          <p:nvPr userDrawn="1">
            <p:ph type="title"/>
          </p:nvPr>
        </p:nvSpPr>
        <p:spPr>
          <a:xfrm>
            <a:off x="4858147" y="64139"/>
            <a:ext cx="6549532" cy="789611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>
            <a:off x="11770233" y="6487412"/>
            <a:ext cx="429880" cy="37795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11887044" y="6646724"/>
            <a:ext cx="1923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fld id="{8DDFC638-DB97-4AFC-A337-0EF4359DD7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273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Short">
  <p:cSld name="1_Title: Short">
    <p:bg>
      <p:bgPr>
        <a:solidFill>
          <a:srgbClr val="F5912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2"/>
          <p:cNvSpPr txBox="1"/>
          <p:nvPr/>
        </p:nvSpPr>
        <p:spPr>
          <a:xfrm>
            <a:off x="9694337" y="6406624"/>
            <a:ext cx="2256692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>
                <a:solidFill>
                  <a:srgbClr val="2E343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 i="0" u="none" strike="noStrike" cap="none">
              <a:solidFill>
                <a:srgbClr val="2E343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" name="Google Shape;12;p42"/>
          <p:cNvSpPr txBox="1">
            <a:spLocks noGrp="1"/>
          </p:cNvSpPr>
          <p:nvPr>
            <p:ph type="title"/>
          </p:nvPr>
        </p:nvSpPr>
        <p:spPr>
          <a:xfrm>
            <a:off x="609605" y="4000947"/>
            <a:ext cx="10871199" cy="74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437"/>
              </a:buClr>
              <a:buSzPts val="2250"/>
              <a:buFont typeface="Open Sans"/>
              <a:buNone/>
              <a:defRPr sz="3000" b="0" i="0" u="none" strike="noStrike" cap="none">
                <a:solidFill>
                  <a:srgbClr val="2E34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42" descr="ua-logo_wht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9518363" y="5784829"/>
            <a:ext cx="2608636" cy="62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2" descr="ua-deck_title-art.png"/>
          <p:cNvPicPr preferRelativeResize="0"/>
          <p:nvPr/>
        </p:nvPicPr>
        <p:blipFill rotWithShape="1">
          <a:blip r:embed="rId3">
            <a:alphaModFix/>
          </a:blip>
          <a:srcRect r="36899"/>
          <a:stretch/>
        </p:blipFill>
        <p:spPr>
          <a:xfrm>
            <a:off x="0" y="-1320828"/>
            <a:ext cx="16256000" cy="5010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5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Bullets">
  <p:cSld name="1_Text: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26723" y="275167"/>
            <a:ext cx="112685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27567" y="1852083"/>
            <a:ext cx="11267661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3654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2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77" marR="0" lvl="1" indent="-32574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566" marR="0" lvl="2" indent="-314952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754" marR="0" lvl="3" indent="-304156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943" marR="0" lvl="4" indent="-304156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131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32" name="Google Shape;32;p18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18087" y="4903789"/>
            <a:ext cx="882333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/>
          <p:nvPr/>
        </p:nvSpPr>
        <p:spPr>
          <a:xfrm>
            <a:off x="983224" y="6578813"/>
            <a:ext cx="10997184" cy="28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0" y="6579725"/>
            <a:ext cx="1828800" cy="283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" name="Google Shape;35;p18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18087" y="6612480"/>
            <a:ext cx="882333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/>
          <p:nvPr/>
        </p:nvSpPr>
        <p:spPr>
          <a:xfrm>
            <a:off x="11770233" y="6579724"/>
            <a:ext cx="42988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11880632" y="6693736"/>
            <a:ext cx="20518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18"/>
          <p:cNvSpPr/>
          <p:nvPr/>
        </p:nvSpPr>
        <p:spPr>
          <a:xfrm rot="10800000">
            <a:off x="1630003" y="6578773"/>
            <a:ext cx="42988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1745827" y="6578773"/>
            <a:ext cx="165947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083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7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9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6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5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6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7" y="3495591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5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9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403461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DE84-C19D-1DB0-6AFE-FF3A853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3B29-4D15-3377-4778-FD5E0E48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41F00-95C0-58CF-6806-B38A243D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34DF7-EAE7-1626-741F-8A50D333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13BF-6258-C6FC-1E90-0937634C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3CE7-E43C-B1C4-A596-3F98C050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7C37-B63C-4EBF-A21A-7F4DFCDD6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6797F-ABE0-F647-F23B-F263080F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B655A-E7D9-CE3A-D5B3-639B9397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E8FA9-BDA8-BA99-D891-46152AA6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22AE8-E68C-C1B8-49F3-4DB3ACA6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8247-F13C-CCD5-1994-0B0B5BF5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647B0-FCA0-D525-095F-D4390D02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C61B-9A04-417D-40B5-EEC743A76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6AF06-49CC-94DD-A905-7D7BB5A8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FF545-3D27-02FB-8C92-FAEE4BEF3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7860D-B103-26BF-131D-AC15C3F2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0C394-BA8C-1A72-A140-5E81E21A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D5BEA-CEDB-3A3E-640A-857BE40A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B1E1-72ED-E336-7E19-CB453DA7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4BC6C-929E-DA38-A594-656C7FF7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088D7-F5AB-FA56-BF56-DB43CC7C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BDD51-579A-D08E-4155-A3DDBB33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87158-258E-55A3-28E0-6A5869B5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91387-9535-D909-34D3-64A28C84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F148-948B-8D74-9456-FE5A8186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3B6E-F315-8FEC-DC50-8969A3DA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52FB-934C-4FA7-A6D2-33468ABE2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09196-53FF-26EC-B6B9-8DA16902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5D220-EA22-591D-3914-797063EF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084E3-2ECE-FF23-5D86-AA7B90DC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9891-A634-F07A-0659-2A862037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4B89-3851-336F-C010-3A9E7C86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89849-4A67-0969-CE19-4C3D27A64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98E83-F4BF-D0D0-BA99-3FF93C44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A83E-6BD4-2F1B-7F03-1893869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2D479-5FF1-1504-1F1C-064957AC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1562B-1CD3-D7C8-08BC-15CCAE82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8AFD4-F38F-8CC7-C92B-133C30A7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AE2DA-07C5-7525-630B-52EDF636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BF7B-03A1-342E-67C7-FE2CA2D66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BBF6-5166-3841-9E11-14E297A1D40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B8AC-890E-059B-A08A-FD3801DAE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A574-D1F3-A86E-DC86-2E0C3D45F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64E-F08E-624C-BD98-8E2B0A6C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4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UASG+Newslett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acceptance.da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uasg.tech" TargetMode="External"/><Relationship Id="rId3" Type="http://schemas.openxmlformats.org/officeDocument/2006/relationships/hyperlink" Target="https://twitter.com/UASGTech?lang=en" TargetMode="External"/><Relationship Id="rId7" Type="http://schemas.openxmlformats.org/officeDocument/2006/relationships/hyperlink" Target="https://uasg.te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uasg.tech/global-support-center/" TargetMode="External"/><Relationship Id="rId5" Type="http://schemas.openxmlformats.org/officeDocument/2006/relationships/hyperlink" Target="https://www.facebook.com/uasgtech/" TargetMode="External"/><Relationship Id="rId4" Type="http://schemas.openxmlformats.org/officeDocument/2006/relationships/hyperlink" Target="https://www.linkedin.com/company/uasgte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eea5838db_0_3"/>
          <p:cNvSpPr txBox="1"/>
          <p:nvPr/>
        </p:nvSpPr>
        <p:spPr>
          <a:xfrm>
            <a:off x="1908044" y="4301749"/>
            <a:ext cx="8144800" cy="10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defTabSz="1219140">
              <a:buClr>
                <a:srgbClr val="000000"/>
              </a:buClr>
              <a:buSzPts val="2500"/>
            </a:pPr>
            <a:r>
              <a:rPr lang="en-US" sz="3333" b="1" kern="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UA Communications WG</a:t>
            </a:r>
            <a:endParaRPr sz="26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7EE394-FFC6-918F-D1F1-6D996C0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75167"/>
            <a:ext cx="11260973" cy="1143000"/>
          </a:xfrm>
        </p:spPr>
        <p:txBody>
          <a:bodyPr/>
          <a:lstStyle/>
          <a:p>
            <a:r>
              <a:rPr lang="en-US" dirty="0"/>
              <a:t>UA Communications WG</a:t>
            </a:r>
          </a:p>
        </p:txBody>
      </p:sp>
      <p:sp>
        <p:nvSpPr>
          <p:cNvPr id="6" name="Google Shape;370;p34">
            <a:extLst>
              <a:ext uri="{FF2B5EF4-FFF2-40B4-BE49-F238E27FC236}">
                <a16:creationId xmlns:a16="http://schemas.microsoft.com/office/drawing/2014/main" id="{A11F0878-FE5C-03AB-B194-CCB3AC3EB29E}"/>
              </a:ext>
            </a:extLst>
          </p:cNvPr>
          <p:cNvSpPr txBox="1">
            <a:spLocks/>
          </p:cNvSpPr>
          <p:nvPr/>
        </p:nvSpPr>
        <p:spPr>
          <a:xfrm>
            <a:off x="252154" y="1326849"/>
            <a:ext cx="11687693" cy="454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lvl1pPr marL="342900" marR="0" lvl="0" indent="-252413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150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685800" marR="0" lvl="1" indent="-244316" algn="l" defTabSz="457200" rtl="0" eaLnBrk="1" latinLnBrk="0" hangingPunct="1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3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028700" marR="0" lvl="2" indent="-236220" algn="l" defTabSz="457200" rtl="0" eaLnBrk="1" latinLnBrk="0" hangingPunct="1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20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371600" marR="0" lvl="3" indent="-228123" algn="l" defTabSz="457200" rtl="0" eaLnBrk="1" latinLnBrk="0" hangingPunct="1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0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1714500" marR="0" lvl="4" indent="-228123" algn="l" defTabSz="457200" rtl="0" eaLnBrk="1" latinLnBrk="0" hangingPunct="1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0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057400" marR="0" lvl="5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400300" marR="0" lvl="6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743200" marR="0" lvl="7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086100" marR="0" lvl="8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>
                <a:sym typeface="Calibri"/>
              </a:rPr>
              <a:t>The Communications Working Group develops the communication strategy for the UASG and oversees its execution in collaboration with other WGs.</a:t>
            </a:r>
            <a:r>
              <a:rPr lang="en-US" sz="1667" dirty="0"/>
              <a:t> </a:t>
            </a:r>
            <a:br>
              <a:rPr lang="en-US" sz="1667" dirty="0"/>
            </a:br>
            <a:endParaRPr lang="en-US" sz="1667" dirty="0">
              <a:sym typeface="Calibri"/>
            </a:endParaRP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b="1" dirty="0"/>
              <a:t>Completed works:</a:t>
            </a:r>
          </a:p>
          <a:p>
            <a:pPr marL="960096" lvl="1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>
                <a:sym typeface="Calibri"/>
              </a:rPr>
              <a:t>UASG Newsletter #1</a:t>
            </a:r>
          </a:p>
          <a:p>
            <a:pPr marL="960096" lvl="1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>
                <a:sym typeface="Calibri"/>
              </a:rPr>
              <a:t>UA outreach and engagement activities</a:t>
            </a:r>
            <a:br>
              <a:rPr lang="en-US" sz="1667" dirty="0">
                <a:sym typeface="Calibri"/>
              </a:rPr>
            </a:br>
            <a:endParaRPr lang="en-US" sz="1667" dirty="0">
              <a:sym typeface="Calibri"/>
            </a:endParaRP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b="1" dirty="0"/>
              <a:t>Ongoing works:</a:t>
            </a:r>
          </a:p>
          <a:p>
            <a:pPr marL="960096" lvl="1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/>
              <a:t>Promoting and supporting annual UA Day 2024</a:t>
            </a:r>
          </a:p>
          <a:p>
            <a:pPr marL="960096" lvl="1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/>
              <a:t>Updating the </a:t>
            </a:r>
            <a:r>
              <a:rPr lang="en-US" sz="1667" dirty="0" err="1"/>
              <a:t>UASG.tech</a:t>
            </a:r>
            <a:r>
              <a:rPr lang="en-US" sz="1667" dirty="0"/>
              <a:t> website  </a:t>
            </a:r>
          </a:p>
          <a:p>
            <a:pPr marL="960096" lvl="1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667" dirty="0">
                <a:sym typeface="Calibri"/>
              </a:rPr>
              <a:t>UASG Newsletter #2</a:t>
            </a:r>
            <a:br>
              <a:rPr lang="en-US" sz="1667" dirty="0">
                <a:sym typeface="Calibri"/>
              </a:rPr>
            </a:br>
            <a:endParaRPr lang="en-US" sz="16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br>
              <a:rPr lang="en-US" sz="1667" dirty="0"/>
            </a:br>
            <a:endParaRPr lang="en-US" sz="1667" dirty="0"/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endParaRPr lang="en-US" sz="1667" dirty="0"/>
          </a:p>
          <a:p>
            <a:pPr marL="365751" indent="-243834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Font typeface="Lucida Grande"/>
              <a:buChar char="*"/>
              <a:defRPr/>
            </a:pPr>
            <a:endParaRPr lang="en-US" sz="1667" dirty="0"/>
          </a:p>
          <a:p>
            <a:pPr marL="365751" indent="-243834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Font typeface="Lucida Grande"/>
              <a:buChar char="*"/>
              <a:defRPr/>
            </a:pPr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50596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7EE394-FFC6-918F-D1F1-6D996C0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75167"/>
            <a:ext cx="11260973" cy="1143000"/>
          </a:xfrm>
        </p:spPr>
        <p:txBody>
          <a:bodyPr/>
          <a:lstStyle/>
          <a:p>
            <a:r>
              <a:rPr lang="en-US" dirty="0">
                <a:sym typeface="Calibri"/>
              </a:rPr>
              <a:t>UASG Newsletter #1 (July 2023)</a:t>
            </a:r>
            <a:endParaRPr lang="en-US" dirty="0"/>
          </a:p>
        </p:txBody>
      </p:sp>
      <p:sp>
        <p:nvSpPr>
          <p:cNvPr id="6" name="Google Shape;370;p34">
            <a:extLst>
              <a:ext uri="{FF2B5EF4-FFF2-40B4-BE49-F238E27FC236}">
                <a16:creationId xmlns:a16="http://schemas.microsoft.com/office/drawing/2014/main" id="{A11F0878-FE5C-03AB-B194-CCB3AC3EB29E}"/>
              </a:ext>
            </a:extLst>
          </p:cNvPr>
          <p:cNvSpPr txBox="1">
            <a:spLocks/>
          </p:cNvSpPr>
          <p:nvPr/>
        </p:nvSpPr>
        <p:spPr>
          <a:xfrm>
            <a:off x="426720" y="1270459"/>
            <a:ext cx="11687693" cy="53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lvl1pPr marL="342900" marR="0" lvl="0" indent="-252413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150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685800" marR="0" lvl="1" indent="-244316" algn="l" defTabSz="457200" rtl="0" eaLnBrk="1" latinLnBrk="0" hangingPunct="1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3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028700" marR="0" lvl="2" indent="-236220" algn="l" defTabSz="457200" rtl="0" eaLnBrk="1" latinLnBrk="0" hangingPunct="1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20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371600" marR="0" lvl="3" indent="-228123" algn="l" defTabSz="457200" rtl="0" eaLnBrk="1" latinLnBrk="0" hangingPunct="1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0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1714500" marR="0" lvl="4" indent="-228123" algn="l" defTabSz="457200" rtl="0" eaLnBrk="1" latinLnBrk="0" hangingPunct="1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050" b="0" i="0" u="none" strike="noStrike" kern="1200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057400" marR="0" lvl="5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400300" marR="0" lvl="6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743200" marR="0" lvl="7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086100" marR="0" lvl="8" indent="-26670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r>
              <a:rPr lang="en-US" sz="1867" dirty="0">
                <a:sym typeface="Calibri"/>
              </a:rPr>
              <a:t>Extensive coverage on the following topics: </a:t>
            </a: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867" dirty="0">
                <a:sym typeface="Calibri"/>
              </a:rPr>
              <a:t>UASG highlights</a:t>
            </a: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867" dirty="0">
                <a:sym typeface="Calibri"/>
              </a:rPr>
              <a:t>Remarks from the leadership</a:t>
            </a: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867" dirty="0">
                <a:sym typeface="Calibri"/>
              </a:rPr>
              <a:t>Call to Action from WG Leaders</a:t>
            </a: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867" dirty="0">
                <a:sym typeface="Calibri"/>
              </a:rPr>
              <a:t>UASG social media</a:t>
            </a:r>
          </a:p>
          <a:p>
            <a:pPr marL="502907" indent="-38099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defRPr/>
            </a:pPr>
            <a:r>
              <a:rPr lang="en-US" sz="1867" dirty="0">
                <a:sym typeface="Calibri"/>
              </a:rPr>
              <a:t>Recent events, workshops and reports </a:t>
            </a: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endParaRPr lang="en-US" sz="18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endParaRPr lang="en-US" sz="18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endParaRPr lang="en-US" sz="18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endParaRPr lang="en-US" sz="18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br>
              <a:rPr lang="en-US" sz="1867" dirty="0">
                <a:sym typeface="Calibri"/>
              </a:rPr>
            </a:br>
            <a:endParaRPr lang="en-US" sz="1867" dirty="0">
              <a:sym typeface="Calibri"/>
            </a:endParaRP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r>
              <a:rPr lang="en-US" sz="1867" dirty="0">
                <a:sym typeface="Calibri"/>
              </a:rPr>
              <a:t>Newsletter Repository:</a:t>
            </a:r>
          </a:p>
          <a:p>
            <a:pPr marL="121917" indent="0" defTabSz="609585">
              <a:lnSpc>
                <a:spcPts val="2560"/>
              </a:lnSpc>
              <a:spcBef>
                <a:spcPct val="20000"/>
              </a:spcBef>
              <a:buClr>
                <a:srgbClr val="D57800"/>
              </a:buClr>
              <a:buSzPct val="85000"/>
              <a:buNone/>
              <a:defRPr/>
            </a:pPr>
            <a:r>
              <a:rPr lang="en-US" sz="2133" u="sng" dirty="0">
                <a:solidFill>
                  <a:srgbClr val="044A91"/>
                </a:solidFill>
                <a:latin typeface="Calibri" panose="020F0502020204030204" pitchFamily="34" charset="0"/>
                <a:hlinkClick r:id="rId3" tooltip="https://community.icann.org/display/TUA/UASG+Newsletters"/>
              </a:rPr>
              <a:t>https://community.icann.org/display/TUA/UASG+</a:t>
            </a:r>
            <a:r>
              <a:rPr lang="en-US" sz="2133" u="sng" dirty="0">
                <a:solidFill>
                  <a:srgbClr val="FFFFFF"/>
                </a:solidFill>
                <a:latin typeface="Calibri" panose="020F0502020204030204" pitchFamily="34" charset="0"/>
                <a:hlinkClick r:id="rId3" tooltip="https://community.icann.org/display/TUA/UASG+Newsletters"/>
              </a:rPr>
              <a:t>Newsletter</a:t>
            </a:r>
            <a:r>
              <a:rPr lang="en-US" sz="2133" u="sng" dirty="0">
                <a:solidFill>
                  <a:srgbClr val="044A91"/>
                </a:solidFill>
                <a:latin typeface="Calibri" panose="020F0502020204030204" pitchFamily="34" charset="0"/>
                <a:hlinkClick r:id="rId3" tooltip="https://community.icann.org/display/TUA/UASG+Newsletters"/>
              </a:rPr>
              <a:t>s</a:t>
            </a:r>
            <a:endParaRPr lang="en-US" sz="16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3A25E-01E7-4756-6EB3-8374BAE7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200" y="1418167"/>
            <a:ext cx="5401213" cy="44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32B6-FDA7-A570-520E-914829E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 Day</a:t>
            </a:r>
          </a:p>
        </p:txBody>
      </p:sp>
      <p:pic>
        <p:nvPicPr>
          <p:cNvPr id="4" name="Picture 3" descr="A picture containing text, first-aid kit&#10;&#10;Description automatically generated">
            <a:extLst>
              <a:ext uri="{FF2B5EF4-FFF2-40B4-BE49-F238E27FC236}">
                <a16:creationId xmlns:a16="http://schemas.microsoft.com/office/drawing/2014/main" id="{F041C4F4-1F1A-D313-57BB-44F36D53B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44" y="1737206"/>
            <a:ext cx="3148112" cy="24831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B9F6E3-A716-7AD5-832F-B48C39D975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346" y="4102737"/>
            <a:ext cx="5073671" cy="610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  <a:hlinkClick r:id="rId3"/>
              </a:rPr>
              <a:t>https://universalacceptance.day/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CE313-25CD-CF4F-0A14-9B9D1ACEAFE1}"/>
              </a:ext>
            </a:extLst>
          </p:cNvPr>
          <p:cNvSpPr txBox="1"/>
          <p:nvPr/>
        </p:nvSpPr>
        <p:spPr>
          <a:xfrm>
            <a:off x="509945" y="1157211"/>
            <a:ext cx="1130824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867" dirty="0">
                <a:solidFill>
                  <a:srgbClr val="000000"/>
                </a:solidFill>
                <a:latin typeface="Open Sans Light"/>
                <a:cs typeface="Open Sans Light"/>
              </a:rPr>
              <a:t>UA Day aims to rally local, national, regional, and global organizations and communities to create a “buzz” around adopting UA. The inaugural UA Day was held on 28 March 2023.</a:t>
            </a:r>
            <a:endParaRPr lang="en-US" sz="1867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130C5-54F3-DC79-E878-28A84ACAEC14}"/>
              </a:ext>
            </a:extLst>
          </p:cNvPr>
          <p:cNvSpPr txBox="1"/>
          <p:nvPr/>
        </p:nvSpPr>
        <p:spPr>
          <a:xfrm>
            <a:off x="426721" y="5351977"/>
            <a:ext cx="1161276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1867" dirty="0">
                <a:solidFill>
                  <a:srgbClr val="000000"/>
                </a:solidFill>
                <a:latin typeface="Open Sans Light"/>
                <a:cs typeface="Open Sans Light"/>
              </a:rPr>
              <a:t>Join the ICANN78 session: </a:t>
            </a:r>
            <a:r>
              <a:rPr lang="en-US" sz="1867" b="1" dirty="0">
                <a:solidFill>
                  <a:srgbClr val="000000"/>
                </a:solidFill>
                <a:latin typeface="Open Sans Light"/>
                <a:cs typeface="Open Sans Light"/>
              </a:rPr>
              <a:t>Planning for Universal Acceptance (UA) Day 2024 </a:t>
            </a:r>
            <a:r>
              <a:rPr lang="en-US" sz="1867" dirty="0">
                <a:solidFill>
                  <a:srgbClr val="000000"/>
                </a:solidFill>
                <a:latin typeface="Open Sans Light"/>
                <a:cs typeface="Open Sans Light"/>
              </a:rPr>
              <a:t>on Wednesday, 25 October.		</a:t>
            </a:r>
          </a:p>
        </p:txBody>
      </p:sp>
    </p:spTree>
    <p:extLst>
      <p:ext uri="{BB962C8B-B14F-4D97-AF65-F5344CB8AC3E}">
        <p14:creationId xmlns:p14="http://schemas.microsoft.com/office/powerpoint/2010/main" val="171389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CABA-98BC-7DFA-85FC-6E3DC15C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40">
              <a:buClr>
                <a:srgbClr val="000000"/>
              </a:buClr>
              <a:buSzPts val="1600"/>
            </a:pPr>
            <a:r>
              <a:rPr lang="en-US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Get Involved!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71772-2845-1DD2-4493-C14146439024}"/>
              </a:ext>
            </a:extLst>
          </p:cNvPr>
          <p:cNvSpPr txBox="1"/>
          <p:nvPr/>
        </p:nvSpPr>
        <p:spPr>
          <a:xfrm>
            <a:off x="509945" y="1039531"/>
            <a:ext cx="11399715" cy="490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Follow, share, like, and engage with the UASG on social media. </a:t>
            </a:r>
            <a:b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lang="en-US" sz="1867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defTabSz="1219140"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Use the UASG hashtag in relevant posts: </a:t>
            </a:r>
            <a:r>
              <a:rPr lang="en-US" sz="1867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#Internet4All</a:t>
            </a:r>
            <a:endParaRPr lang="en-US" sz="1867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609570" lvl="1" defTabSz="1219140">
              <a:buClr>
                <a:srgbClr val="000000"/>
              </a:buClr>
              <a:buSzPts val="1600"/>
            </a:pPr>
            <a:endParaRPr lang="en-US" sz="1867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609570" lvl="1" defTabSz="121914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X: 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@UASGTech</a:t>
            </a:r>
            <a:endParaRPr lang="en-US" sz="1867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609570" lvl="1" defTabSz="121914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LinkedIn: 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https://www.linkedin.com/company/uasgtech/</a:t>
            </a:r>
            <a:endParaRPr lang="en-US" sz="1867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609570" lvl="1" defTabSz="121914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Facebook: 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https://www.facebook.com/uasgtech/</a:t>
            </a:r>
            <a:endParaRPr lang="en-US" sz="1867" u="sng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609570" lvl="1" defTabSz="1219140">
              <a:buClr>
                <a:srgbClr val="000000"/>
              </a:buClr>
              <a:buSzPts val="1600"/>
            </a:pPr>
            <a:endParaRPr lang="en-US" sz="1867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defTabSz="1219140"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Join the UA Discuss email alias: 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https://</a:t>
            </a:r>
            <a:r>
              <a:rPr lang="en-US" sz="1867" u="sng" kern="0" dirty="0" err="1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uasg.tech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/subscribe</a:t>
            </a:r>
          </a:p>
          <a:p>
            <a:pPr defTabSz="1219140">
              <a:buClr>
                <a:srgbClr val="000000"/>
              </a:buClr>
              <a:buSzPts val="1600"/>
            </a:pPr>
            <a:endParaRPr lang="en-US" sz="1867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defTabSz="1219140"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Report a problem if you find an application or webpage that is not UA-ready: </a:t>
            </a:r>
            <a:r>
              <a:rPr lang="en-US" sz="1867" u="sng" kern="0" dirty="0">
                <a:solidFill>
                  <a:srgbClr val="FF9E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https://uasg.tech/global-support-center/</a:t>
            </a:r>
            <a:endParaRPr lang="en-US" sz="1867" u="sng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defTabSz="1219140">
              <a:buClr>
                <a:srgbClr val="000000"/>
              </a:buClr>
              <a:buSzPts val="1600"/>
            </a:pPr>
            <a:endParaRPr lang="en-US" sz="1867" u="sng" kern="0" dirty="0">
              <a:solidFill>
                <a:srgbClr val="FF9E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defTabSz="1219140">
              <a:buClr>
                <a:srgbClr val="000000"/>
              </a:buClr>
              <a:buSzPts val="1600"/>
            </a:pP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For more information, visit </a:t>
            </a: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7"/>
              </a:rPr>
              <a:t>https://uasg.tech</a:t>
            </a: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or email </a:t>
            </a: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8"/>
              </a:rPr>
              <a:t>info@uasg.tech</a:t>
            </a:r>
            <a:r>
              <a:rPr lang="en-US" sz="1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endParaRPr lang="en-US" sz="1867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lnSpc>
                <a:spcPct val="140000"/>
              </a:lnSpc>
            </a:pPr>
            <a:endParaRPr lang="en-US" sz="1867" b="1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000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Open Sans Light"/>
            <a:cs typeface="Open Sans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Merriweather Sans</vt:lpstr>
      <vt:lpstr>Open Sans</vt:lpstr>
      <vt:lpstr>Open Sans Light</vt:lpstr>
      <vt:lpstr>Times New Roman</vt:lpstr>
      <vt:lpstr>Office Theme</vt:lpstr>
      <vt:lpstr>1_Office Theme</vt:lpstr>
      <vt:lpstr>PowerPoint Presentation</vt:lpstr>
      <vt:lpstr>UA Communications WG</vt:lpstr>
      <vt:lpstr>UASG Newsletter #1 (July 2023)</vt:lpstr>
      <vt:lpstr>UA Day</vt:lpstr>
      <vt:lpstr>Get Involved!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 Akbulut</dc:creator>
  <cp:lastModifiedBy>Seda Akbulut</cp:lastModifiedBy>
  <cp:revision>2</cp:revision>
  <dcterms:created xsi:type="dcterms:W3CDTF">2023-10-02T11:35:53Z</dcterms:created>
  <dcterms:modified xsi:type="dcterms:W3CDTF">2023-10-02T11:36:38Z</dcterms:modified>
</cp:coreProperties>
</file>