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62" r:id="rId5"/>
    <p:sldId id="340" r:id="rId6"/>
    <p:sldId id="276" r:id="rId7"/>
    <p:sldId id="341" r:id="rId8"/>
    <p:sldId id="342" r:id="rId9"/>
    <p:sldId id="34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1">
          <p15:clr>
            <a:srgbClr val="A4A3A4"/>
          </p15:clr>
        </p15:guide>
        <p15:guide id="2" pos="24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ftl, Jessica" initials="RJ" lastIdx="6" clrIdx="0">
    <p:extLst>
      <p:ext uri="{19B8F6BF-5375-455C-9EA6-DF929625EA0E}">
        <p15:presenceInfo xmlns:p15="http://schemas.microsoft.com/office/powerpoint/2012/main" userId="S::Jessica.Ranftl@edelman.com::f2f86844-9661-4af8-b239-02d118dae0a5" providerId="AD"/>
      </p:ext>
    </p:extLst>
  </p:cmAuthor>
  <p:cmAuthor id="2" name="Ludwig, Anna" initials="LA" lastIdx="1" clrIdx="1">
    <p:extLst>
      <p:ext uri="{19B8F6BF-5375-455C-9EA6-DF929625EA0E}">
        <p15:presenceInfo xmlns:p15="http://schemas.microsoft.com/office/powerpoint/2012/main" userId="S::Anna.Ludwig@edelman.com::37c0a5f0-58e0-49c4-8a77-eb3f817d5c7c" providerId="AD"/>
      </p:ext>
    </p:extLst>
  </p:cmAuthor>
  <p:cmAuthor id="3" name="Jane Sexton" initials="JS" lastIdx="4" clrIdx="2">
    <p:extLst>
      <p:ext uri="{19B8F6BF-5375-455C-9EA6-DF929625EA0E}">
        <p15:presenceInfo xmlns:p15="http://schemas.microsoft.com/office/powerpoint/2012/main" userId="S::jane.sexton@icann.org::74f5318d-4b03-4508-9132-a81a58a7f5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11"/>
    <p:restoredTop sz="95574" autoAdjust="0"/>
  </p:normalViewPr>
  <p:slideViewPr>
    <p:cSldViewPr snapToGrid="0" snapToObjects="1" showGuides="1">
      <p:cViewPr>
        <p:scale>
          <a:sx n="158" d="100"/>
          <a:sy n="158" d="100"/>
        </p:scale>
        <p:origin x="872" y="-96"/>
      </p:cViewPr>
      <p:guideLst>
        <p:guide orient="horz" pos="851"/>
        <p:guide pos="2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906E0-6942-4F48-AC5D-2DDD06904B92}" type="datetimeFigureOut">
              <a:rPr lang="en-US" smtClean="0"/>
              <a:t>1/11/21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EBCD6-F881-DE4D-AD91-2DE9B6D20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107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18E1-D8CB-9946-948B-7C2F3B110973}" type="datetimeFigureOut">
              <a:rPr lang="en-US" smtClean="0"/>
              <a:t>1/11/21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0686C-8BC4-524E-8ABC-5F9B9C355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681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8917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4" name="Google Shape;9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36835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4" name="Google Shape;9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09666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4" name="Google Shape;9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16569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4" name="Google Shape;9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92937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Sho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 userDrawn="1">
            <p:ph type="title" hasCustomPrompt="1"/>
          </p:nvPr>
        </p:nvSpPr>
        <p:spPr>
          <a:xfrm>
            <a:off x="475488" y="4389120"/>
            <a:ext cx="8153399" cy="743981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Short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12" name="Picture 11" descr="ua-logo_wht.png"/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  <p:pic>
        <p:nvPicPr>
          <p:cNvPr id="14" name="Picture 13" descr="ua-deck_title-art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: Bullets">
  <p:cSld name="1_Text: Bulle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Open Sans"/>
              <a:buNone/>
              <a:defRPr sz="32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320675" y="1852083"/>
            <a:ext cx="8450746" cy="429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65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700"/>
              <a:buFont typeface="Merriweather Sans"/>
              <a:buChar char="*"/>
              <a:defRPr sz="20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530"/>
              <a:buFont typeface="Merriweather Sans"/>
              <a:buChar char="*"/>
              <a:defRPr sz="18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314960" algn="l" rtl="0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360"/>
              <a:buFont typeface="Merriweather Sans"/>
              <a:buChar char="*"/>
              <a:defRPr sz="16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1828800" marR="0" lvl="3" indent="-304164" algn="l" rtl="0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190"/>
              <a:buFont typeface="Merriweather Sans"/>
              <a:buChar char="*"/>
              <a:defRPr sz="14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304164" algn="l" rtl="0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190"/>
              <a:buFont typeface="Merriweather Sans"/>
              <a:buChar char="*"/>
              <a:defRPr sz="14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pic>
        <p:nvPicPr>
          <p:cNvPr id="32" name="Google Shape;32;p18" descr="ua-logo_wht.png"/>
          <p:cNvPicPr preferRelativeResize="0"/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163565" y="4903789"/>
            <a:ext cx="661750" cy="210312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8"/>
          <p:cNvSpPr/>
          <p:nvPr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" name="Google Shape;34;p18"/>
          <p:cNvSpPr/>
          <p:nvPr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5" name="Google Shape;35;p18" descr="ua-logo_wht.png"/>
          <p:cNvPicPr preferRelativeResize="0"/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163565" y="6612480"/>
            <a:ext cx="661750" cy="210312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18"/>
          <p:cNvSpPr/>
          <p:nvPr/>
        </p:nvSpPr>
        <p:spPr>
          <a:xfrm>
            <a:off x="8827675" y="6579724"/>
            <a:ext cx="322410" cy="283464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" name="Google Shape;37;p18"/>
          <p:cNvSpPr/>
          <p:nvPr/>
        </p:nvSpPr>
        <p:spPr>
          <a:xfrm>
            <a:off x="8910474" y="6693734"/>
            <a:ext cx="15388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sz="9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" name="Google Shape;38;p18"/>
          <p:cNvSpPr/>
          <p:nvPr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" name="Google Shape;39;p18"/>
          <p:cNvSpPr/>
          <p:nvPr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805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Lo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8"/>
          <p:cNvSpPr>
            <a:spLocks noGrp="1"/>
          </p:cNvSpPr>
          <p:nvPr>
            <p:ph type="title" hasCustomPrompt="1"/>
          </p:nvPr>
        </p:nvSpPr>
        <p:spPr>
          <a:xfrm>
            <a:off x="473077" y="4191337"/>
            <a:ext cx="8137524" cy="1154765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 Long (Use only if absolutely necessary)</a:t>
            </a:r>
          </a:p>
        </p:txBody>
      </p:sp>
      <p:pic>
        <p:nvPicPr>
          <p:cNvPr id="2" name="Picture 1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7" name="Picture 6" descr="ua-logo_wht.png"/>
          <p:cNvPicPr>
            <a:picLocks noChangeAspect="1"/>
          </p:cNvPicPr>
          <p:nvPr userDrawn="1"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6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: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6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Styliz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1" y="2839082"/>
            <a:ext cx="9143999" cy="4026665"/>
          </a:xfrm>
          <a:custGeom>
            <a:avLst/>
            <a:gdLst>
              <a:gd name="connsiteX0" fmla="*/ 0 w 9198524"/>
              <a:gd name="connsiteY0" fmla="*/ 0 h 5515904"/>
              <a:gd name="connsiteX1" fmla="*/ 9198524 w 9198524"/>
              <a:gd name="connsiteY1" fmla="*/ 3014506 h 5515904"/>
              <a:gd name="connsiteX2" fmla="*/ 9198524 w 9198524"/>
              <a:gd name="connsiteY2" fmla="*/ 5477421 h 5515904"/>
              <a:gd name="connsiteX3" fmla="*/ 0 w 9198524"/>
              <a:gd name="connsiteY3" fmla="*/ 5515904 h 5515904"/>
              <a:gd name="connsiteX4" fmla="*/ 0 w 9198524"/>
              <a:gd name="connsiteY4" fmla="*/ 0 h 551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8524" h="5515904">
                <a:moveTo>
                  <a:pt x="0" y="0"/>
                </a:moveTo>
                <a:lnTo>
                  <a:pt x="9198524" y="3014506"/>
                </a:lnTo>
                <a:lnTo>
                  <a:pt x="9198524" y="5477421"/>
                </a:lnTo>
                <a:lnTo>
                  <a:pt x="0" y="5515904"/>
                </a:lnTo>
                <a:cubicBezTo>
                  <a:pt x="4276" y="3685821"/>
                  <a:pt x="8553" y="1855738"/>
                  <a:pt x="0" y="0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2607418" y="3934867"/>
            <a:ext cx="6536582" cy="2923133"/>
          </a:xfrm>
          <a:custGeom>
            <a:avLst/>
            <a:gdLst>
              <a:gd name="connsiteX0" fmla="*/ 6029715 w 6029715"/>
              <a:gd name="connsiteY0" fmla="*/ 0 h 6875638"/>
              <a:gd name="connsiteX1" fmla="*/ 6029715 w 6029715"/>
              <a:gd name="connsiteY1" fmla="*/ 6875638 h 6875638"/>
              <a:gd name="connsiteX2" fmla="*/ 0 w 6029715"/>
              <a:gd name="connsiteY2" fmla="*/ 6875638 h 6875638"/>
              <a:gd name="connsiteX3" fmla="*/ 6029715 w 6029715"/>
              <a:gd name="connsiteY3" fmla="*/ 0 h 6875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9715" h="6875638">
                <a:moveTo>
                  <a:pt x="6029715" y="0"/>
                </a:moveTo>
                <a:lnTo>
                  <a:pt x="6029715" y="6875638"/>
                </a:lnTo>
                <a:lnTo>
                  <a:pt x="0" y="6875638"/>
                </a:lnTo>
                <a:lnTo>
                  <a:pt x="6029715" y="0"/>
                </a:ln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0"/>
          <p:cNvSpPr>
            <a:spLocks noGrp="1"/>
          </p:cNvSpPr>
          <p:nvPr userDrawn="1">
            <p:ph type="title"/>
          </p:nvPr>
        </p:nvSpPr>
        <p:spPr>
          <a:xfrm>
            <a:off x="320040" y="275167"/>
            <a:ext cx="8441502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7" name="Isosceles Triangle 16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9" name="Parallelogram 18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4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000000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320675" y="1852083"/>
            <a:ext cx="8450746" cy="4297680"/>
          </a:xfrm>
          <a:prstGeom prst="rect">
            <a:avLst/>
          </a:prstGeom>
        </p:spPr>
        <p:txBody>
          <a:bodyPr vert="horz"/>
          <a:lstStyle>
            <a:lvl1pPr marL="274320" indent="-182880">
              <a:buClr>
                <a:schemeClr val="accent3"/>
              </a:buClr>
              <a:buSzPct val="85000"/>
              <a:buFont typeface="Lucida Grande"/>
              <a:buChar char="*"/>
              <a:defRPr sz="2000">
                <a:solidFill>
                  <a:srgbClr val="000000"/>
                </a:solidFill>
                <a:latin typeface="Open Sans Light"/>
                <a:cs typeface="Open Sans Light"/>
              </a:defRPr>
            </a:lvl1pPr>
            <a:lvl2pPr marL="548640" indent="-182880">
              <a:buClr>
                <a:schemeClr val="accent3"/>
              </a:buClr>
              <a:buSzPct val="85000"/>
              <a:buFont typeface="Lucida Grande"/>
              <a:buChar char="*"/>
              <a:defRPr sz="1800">
                <a:solidFill>
                  <a:srgbClr val="000000"/>
                </a:solidFill>
                <a:latin typeface="Open Sans Light"/>
                <a:cs typeface="Open Sans Light"/>
              </a:defRPr>
            </a:lvl2pPr>
            <a:lvl3pPr marL="822960" indent="-182880">
              <a:buClr>
                <a:schemeClr val="accent3"/>
              </a:buClr>
              <a:buSzPct val="85000"/>
              <a:buFont typeface="Lucida Grande"/>
              <a:buChar char="*"/>
              <a:defRPr sz="1600">
                <a:solidFill>
                  <a:srgbClr val="000000"/>
                </a:solidFill>
                <a:latin typeface="Open Sans Light"/>
                <a:cs typeface="Open Sans Light"/>
              </a:defRPr>
            </a:lvl3pPr>
            <a:lvl4pPr marL="109728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4pPr>
            <a:lvl5pPr marL="137160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4903789"/>
            <a:ext cx="661750" cy="210312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26" name="Isosceles Triangle 25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8" name="Parallelogram 27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5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/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/>
          <p:cNvSpPr>
            <a:spLocks noGrp="1"/>
          </p:cNvSpPr>
          <p:nvPr>
            <p:ph type="title"/>
          </p:nvPr>
        </p:nvSpPr>
        <p:spPr>
          <a:xfrm>
            <a:off x="320040" y="275167"/>
            <a:ext cx="8445730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pic>
        <p:nvPicPr>
          <p:cNvPr id="9" name="Picture 8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4" name="Isosceles Triangle 13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9685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1328928"/>
            <a:ext cx="5486400" cy="4511040"/>
          </a:xfrm>
          <a:prstGeom prst="rect">
            <a:avLst/>
          </a:prstGeom>
        </p:spPr>
        <p:txBody>
          <a:bodyPr vert="horz"/>
          <a:lstStyle>
            <a:lvl1pPr marL="91440" indent="0">
              <a:buClr>
                <a:schemeClr val="accent2"/>
              </a:buClr>
              <a:buSzPct val="85000"/>
              <a:buFont typeface="Lucida Grande"/>
              <a:buNone/>
              <a:defRPr sz="2000">
                <a:latin typeface="Open Sans Light"/>
                <a:cs typeface="Open Sans Light"/>
              </a:defRPr>
            </a:lvl1pPr>
            <a:lvl2pPr marL="548640" indent="-182880">
              <a:buClr>
                <a:schemeClr val="accent2"/>
              </a:buClr>
              <a:buSzPct val="85000"/>
              <a:buFont typeface="Lucida Grande"/>
              <a:buChar char="*"/>
              <a:defRPr sz="1800">
                <a:latin typeface="Open Sans Light"/>
                <a:cs typeface="Open Sans Light"/>
              </a:defRPr>
            </a:lvl2pPr>
            <a:lvl3pPr marL="822960" indent="-182880">
              <a:buClr>
                <a:schemeClr val="accent2"/>
              </a:buClr>
              <a:buSzPct val="85000"/>
              <a:buFont typeface="Lucida Grande"/>
              <a:buChar char="*"/>
              <a:defRPr sz="1600">
                <a:latin typeface="Open Sans Light"/>
                <a:cs typeface="Open Sans Light"/>
              </a:defRPr>
            </a:lvl3pPr>
            <a:lvl4pPr marL="109728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4pPr>
            <a:lvl5pPr marL="137160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1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0"/>
          <p:cNvSpPr>
            <a:spLocks noGrp="1"/>
          </p:cNvSpPr>
          <p:nvPr>
            <p:ph type="title"/>
          </p:nvPr>
        </p:nvSpPr>
        <p:spPr>
          <a:xfrm>
            <a:off x="915988" y="1822231"/>
            <a:ext cx="5935662" cy="203926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36901" b="42816"/>
          <a:stretch/>
        </p:blipFill>
        <p:spPr>
          <a:xfrm>
            <a:off x="-1587" y="4709160"/>
            <a:ext cx="9144000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1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A Capabil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09153" y="-1"/>
            <a:ext cx="6834848" cy="90236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0"/>
          <p:cNvSpPr>
            <a:spLocks noGrp="1"/>
          </p:cNvSpPr>
          <p:nvPr userDrawn="1">
            <p:ph type="title"/>
          </p:nvPr>
        </p:nvSpPr>
        <p:spPr>
          <a:xfrm>
            <a:off x="3643611" y="64139"/>
            <a:ext cx="4912149" cy="78961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FFFFFF"/>
                </a:solidFill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8" name="Isosceles Triangle 7"/>
          <p:cNvSpPr/>
          <p:nvPr userDrawn="1"/>
        </p:nvSpPr>
        <p:spPr>
          <a:xfrm rot="10800000">
            <a:off x="-438109" y="0"/>
            <a:ext cx="4053039" cy="1797050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1" name="Isosceles Triangle 10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3789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15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5" r:id="rId3"/>
    <p:sldLayoutId id="2147483656" r:id="rId4"/>
    <p:sldLayoutId id="2147483662" r:id="rId5"/>
    <p:sldLayoutId id="2147483657" r:id="rId6"/>
    <p:sldLayoutId id="2147483663" r:id="rId7"/>
    <p:sldLayoutId id="2147483661" r:id="rId8"/>
    <p:sldLayoutId id="2147483660" r:id="rId9"/>
    <p:sldLayoutId id="2147483664" r:id="rId10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22" y="3925958"/>
            <a:ext cx="8153399" cy="1724998"/>
          </a:xfrm>
        </p:spPr>
        <p:txBody>
          <a:bodyPr/>
          <a:lstStyle/>
          <a:p>
            <a:r>
              <a:rPr lang="en-US" dirty="0"/>
              <a:t>Universal Acceptance (UA) </a:t>
            </a:r>
            <a:br>
              <a:rPr lang="en-US" dirty="0"/>
            </a:br>
            <a:r>
              <a:rPr lang="en-US" dirty="0"/>
              <a:t>Communications WG - FY21 Activities Plan</a:t>
            </a:r>
          </a:p>
        </p:txBody>
      </p:sp>
    </p:spTree>
    <p:extLst>
      <p:ext uri="{BB962C8B-B14F-4D97-AF65-F5344CB8AC3E}">
        <p14:creationId xmlns:p14="http://schemas.microsoft.com/office/powerpoint/2010/main" val="1755789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Google Shape;90;p54"/>
          <p:cNvGraphicFramePr/>
          <p:nvPr>
            <p:extLst>
              <p:ext uri="{D42A27DB-BD31-4B8C-83A1-F6EECF244321}">
                <p14:modId xmlns:p14="http://schemas.microsoft.com/office/powerpoint/2010/main" val="297602573"/>
              </p:ext>
            </p:extLst>
          </p:nvPr>
        </p:nvGraphicFramePr>
        <p:xfrm>
          <a:off x="320040" y="1418167"/>
          <a:ext cx="8744448" cy="351183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53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0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0088">
                  <a:extLst>
                    <a:ext uri="{9D8B030D-6E8A-4147-A177-3AD203B41FA5}">
                      <a16:colId xmlns:a16="http://schemas.microsoft.com/office/drawing/2014/main" val="3182252931"/>
                    </a:ext>
                  </a:extLst>
                </a:gridCol>
                <a:gridCol w="950088">
                  <a:extLst>
                    <a:ext uri="{9D8B030D-6E8A-4147-A177-3AD203B41FA5}">
                      <a16:colId xmlns:a16="http://schemas.microsoft.com/office/drawing/2014/main" val="1845847390"/>
                    </a:ext>
                  </a:extLst>
                </a:gridCol>
                <a:gridCol w="950088">
                  <a:extLst>
                    <a:ext uri="{9D8B030D-6E8A-4147-A177-3AD203B41FA5}">
                      <a16:colId xmlns:a16="http://schemas.microsoft.com/office/drawing/2014/main" val="104725409"/>
                    </a:ext>
                  </a:extLst>
                </a:gridCol>
              </a:tblGrid>
              <a:tr h="182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Ref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 20 Task Status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FY21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Priority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Due 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extLst>
                  <a:ext uri="{0D108BD9-81ED-4DB2-BD59-A6C34878D82A}">
                    <a16:rowId xmlns:a16="http://schemas.microsoft.com/office/drawing/2014/main" val="815302187"/>
                  </a:ext>
                </a:extLst>
              </a:tr>
              <a:tr h="182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kern="1200" spc="-5" dirty="0">
                          <a:solidFill>
                            <a:schemeClr val="accent3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Develop a Communication Strategic Plan and associated deliverables</a:t>
                      </a:r>
                      <a:endParaRPr lang="en-US" sz="1200" kern="1200" spc="-5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High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C2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Prepare at least six UA Case Studies on different types of organizations</a:t>
                      </a:r>
                      <a:br>
                        <a:rPr lang="en-US" sz="1200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2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 WG Role : identify successful regional and national cases studies, 4 Case studies already identified)</a:t>
                      </a:r>
                      <a:r>
                        <a:rPr lang="en-US" sz="1200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</a:t>
                      </a:r>
                      <a:endParaRPr sz="1200" kern="1200" spc="-5" dirty="0">
                        <a:solidFill>
                          <a:srgbClr val="92D05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High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5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C3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Review </a:t>
                      </a:r>
                      <a:r>
                        <a:rPr lang="en-US" sz="1200" b="1" kern="1200" spc="-5" dirty="0" err="1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UASG.tech</a:t>
                      </a:r>
                      <a:r>
                        <a:rPr lang="en-US" sz="1200" b="1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website on an annual basis</a:t>
                      </a:r>
                      <a:br>
                        <a:rPr lang="en-US" sz="1200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2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 Process started)</a:t>
                      </a:r>
                      <a:endParaRPr sz="1200" kern="1200" spc="-5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Medium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2007203444"/>
                  </a:ext>
                </a:extLst>
              </a:tr>
              <a:tr h="3265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C4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kern="1200" spc="-5" dirty="0">
                          <a:solidFill>
                            <a:schemeClr val="accent3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Manage a calendar of events for use by the UASG Community</a:t>
                      </a:r>
                      <a:br>
                        <a:rPr lang="en-US" sz="1200" kern="1200" spc="-5" dirty="0">
                          <a:solidFill>
                            <a:schemeClr val="accent3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2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(WG : Propose and monitor national events to be added)</a:t>
                      </a: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Medium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476663431"/>
                  </a:ext>
                </a:extLst>
              </a:tr>
              <a:tr h="3265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C5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kern="1200" spc="-5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ICANN UA Day </a:t>
                      </a:r>
                      <a:br>
                        <a:rPr lang="en-US" sz="1200" kern="1200" spc="-5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2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(planned for future ICANN F2F meetings)</a:t>
                      </a:r>
                      <a:endParaRPr sz="1200" kern="1200" spc="-5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Low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C6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kern="1200" spc="-5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Develop a UASG Leadership awards Program ( show best practices)</a:t>
                      </a:r>
                      <a:endParaRPr sz="1200" b="1" kern="1200" spc="-5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Low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534543957"/>
                  </a:ext>
                </a:extLst>
              </a:tr>
              <a:tr h="97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C7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kern="1200" spc="-5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Fund hosting and maintenance of the UASG website</a:t>
                      </a:r>
                      <a:br>
                        <a:rPr lang="en-US" sz="1200" kern="1200" spc="-5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2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(UASG/ICANN Org.)</a:t>
                      </a:r>
                      <a:endParaRPr sz="1200" kern="1200" spc="-5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Ongoing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C8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Regular review of all UASG published documents and research reports.  Update as appropriate </a:t>
                      </a:r>
                      <a:r>
                        <a:rPr lang="en-US" sz="12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 to be done by email )</a:t>
                      </a:r>
                      <a:endParaRPr sz="1200" kern="1200" spc="-5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Ongoing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Arial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3671802267"/>
                  </a:ext>
                </a:extLst>
              </a:tr>
            </a:tbl>
          </a:graphicData>
        </a:graphic>
      </p:graphicFrame>
      <p:sp>
        <p:nvSpPr>
          <p:cNvPr id="7" name="Google Shape;61;p6">
            <a:extLst>
              <a:ext uri="{FF2B5EF4-FFF2-40B4-BE49-F238E27FC236}">
                <a16:creationId xmlns:a16="http://schemas.microsoft.com/office/drawing/2014/main" id="{968CB6FC-F646-244B-9B2F-DD09A51241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0040" y="275167"/>
            <a:ext cx="828607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b="1" dirty="0"/>
              <a:t>FY20 Progress and FY21 Plan for Comms. WG</a:t>
            </a:r>
            <a:endParaRPr b="1" dirty="0"/>
          </a:p>
        </p:txBody>
      </p:sp>
      <p:graphicFrame>
        <p:nvGraphicFramePr>
          <p:cNvPr id="8" name="Google Shape;63;p6">
            <a:extLst>
              <a:ext uri="{FF2B5EF4-FFF2-40B4-BE49-F238E27FC236}">
                <a16:creationId xmlns:a16="http://schemas.microsoft.com/office/drawing/2014/main" id="{56BA2AC0-C909-D84C-9824-96E11EE49B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9801522"/>
              </p:ext>
            </p:extLst>
          </p:nvPr>
        </p:nvGraphicFramePr>
        <p:xfrm>
          <a:off x="346350" y="1007311"/>
          <a:ext cx="7941865" cy="37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97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1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7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8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3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71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8246">
                  <a:extLst>
                    <a:ext uri="{9D8B030D-6E8A-4147-A177-3AD203B41FA5}">
                      <a16:colId xmlns:a16="http://schemas.microsoft.com/office/drawing/2014/main" val="3127453519"/>
                    </a:ext>
                  </a:extLst>
                </a:gridCol>
                <a:gridCol w="1289538">
                  <a:extLst>
                    <a:ext uri="{9D8B030D-6E8A-4147-A177-3AD203B41FA5}">
                      <a16:colId xmlns:a16="http://schemas.microsoft.com/office/drawing/2014/main" val="108134375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Complete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In progress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Under planning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Not started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kern="1200" cap="none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New for FY21</a:t>
                      </a:r>
                      <a:endParaRPr sz="1400" u="none" strike="noStrike" kern="1200" cap="none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004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Google Shape;97;p55"/>
          <p:cNvGraphicFramePr/>
          <p:nvPr>
            <p:extLst>
              <p:ext uri="{D42A27DB-BD31-4B8C-83A1-F6EECF244321}">
                <p14:modId xmlns:p14="http://schemas.microsoft.com/office/powerpoint/2010/main" val="82581214"/>
              </p:ext>
            </p:extLst>
          </p:nvPr>
        </p:nvGraphicFramePr>
        <p:xfrm>
          <a:off x="346350" y="1676076"/>
          <a:ext cx="8465120" cy="316917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29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0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3856">
                  <a:extLst>
                    <a:ext uri="{9D8B030D-6E8A-4147-A177-3AD203B41FA5}">
                      <a16:colId xmlns:a16="http://schemas.microsoft.com/office/drawing/2014/main" val="1205450607"/>
                    </a:ext>
                  </a:extLst>
                </a:gridCol>
                <a:gridCol w="893856">
                  <a:extLst>
                    <a:ext uri="{9D8B030D-6E8A-4147-A177-3AD203B41FA5}">
                      <a16:colId xmlns:a16="http://schemas.microsoft.com/office/drawing/2014/main" val="2762195632"/>
                    </a:ext>
                  </a:extLst>
                </a:gridCol>
                <a:gridCol w="893856">
                  <a:extLst>
                    <a:ext uri="{9D8B030D-6E8A-4147-A177-3AD203B41FA5}">
                      <a16:colId xmlns:a16="http://schemas.microsoft.com/office/drawing/2014/main" val="2926708995"/>
                    </a:ext>
                  </a:extLst>
                </a:gridCol>
              </a:tblGrid>
              <a:tr h="27406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Ref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 20 Task Status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FY21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Priority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Due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extLst>
                  <a:ext uri="{0D108BD9-81ED-4DB2-BD59-A6C34878D82A}">
                    <a16:rowId xmlns:a16="http://schemas.microsoft.com/office/drawing/2014/main" val="2445214366"/>
                  </a:ext>
                </a:extLst>
              </a:tr>
              <a:tr h="36442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C11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Produce materials (printing, design) </a:t>
                      </a:r>
                      <a:br>
                        <a:rPr lang="en-US" sz="1400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4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 ICANN Org in coordination with the WG )</a:t>
                      </a:r>
                      <a:endParaRPr sz="1400" kern="1200" spc="-5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Ongoing 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2903299269"/>
                  </a:ext>
                </a:extLst>
              </a:tr>
              <a:tr h="5961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C12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spc="-5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Provide support and encouragement for Global and Regional IGFs and Schools of Internet Governance (Participated in IGF, also with DC-DNSI)</a:t>
                      </a:r>
                      <a:endParaRPr sz="1400" kern="1200" spc="-5" dirty="0">
                        <a:solidFill>
                          <a:srgbClr val="00B05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Ongoing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41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C13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spc="-5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The UASG to maintain a social media presence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 ICANN Org., WG </a:t>
                      </a:r>
                      <a:r>
                        <a:rPr lang="en-US" sz="1400" kern="1200" spc="-5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to get updates)</a:t>
                      </a:r>
                      <a:endParaRPr sz="1400" kern="1200" spc="-5" dirty="0">
                        <a:solidFill>
                          <a:srgbClr val="00B05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Ongoing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466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C14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Leveraging ICANN’s Global communications team, the UASG will look to have at least 6 media messages, for each region, each year</a:t>
                      </a:r>
                      <a:br>
                        <a:rPr lang="en-US" sz="1400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4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 Coordination through UA program/ICANN Org.)</a:t>
                      </a:r>
                      <a:endParaRPr sz="1400" kern="1200" spc="-5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Ongoing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466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C15</a:t>
                      </a:r>
                      <a:endParaRPr sz="13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Translation of content, including relevant reports and case studies, in languages identified</a:t>
                      </a:r>
                      <a:br>
                        <a:rPr lang="en-US" sz="1400" kern="1200" spc="-5" dirty="0">
                          <a:solidFill>
                            <a:srgbClr val="92D05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lang="en-US" sz="1400" kern="1200" spc="-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 ICANN Org)</a:t>
                      </a:r>
                      <a:endParaRPr sz="1400" kern="1200" spc="-5" dirty="0">
                        <a:solidFill>
                          <a:srgbClr val="92D05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x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Ongoing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18375" marR="18375" marT="18375" marB="1837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Google Shape;61;p6">
            <a:extLst>
              <a:ext uri="{FF2B5EF4-FFF2-40B4-BE49-F238E27FC236}">
                <a16:creationId xmlns:a16="http://schemas.microsoft.com/office/drawing/2014/main" id="{56300C04-451D-6544-B414-5DC883C877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0040" y="275167"/>
            <a:ext cx="828607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b="1" dirty="0"/>
              <a:t>FY20 Progress and FY21 Plan for Comms. WG</a:t>
            </a:r>
            <a:endParaRPr b="1" dirty="0"/>
          </a:p>
        </p:txBody>
      </p:sp>
      <p:graphicFrame>
        <p:nvGraphicFramePr>
          <p:cNvPr id="8" name="Google Shape;63;p6">
            <a:extLst>
              <a:ext uri="{FF2B5EF4-FFF2-40B4-BE49-F238E27FC236}">
                <a16:creationId xmlns:a16="http://schemas.microsoft.com/office/drawing/2014/main" id="{66B5211F-A86B-E64D-BD27-C1FA67EF67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2478027"/>
              </p:ext>
            </p:extLst>
          </p:nvPr>
        </p:nvGraphicFramePr>
        <p:xfrm>
          <a:off x="346350" y="1007311"/>
          <a:ext cx="7941865" cy="37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97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1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7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8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3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71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8246">
                  <a:extLst>
                    <a:ext uri="{9D8B030D-6E8A-4147-A177-3AD203B41FA5}">
                      <a16:colId xmlns:a16="http://schemas.microsoft.com/office/drawing/2014/main" val="3127453519"/>
                    </a:ext>
                  </a:extLst>
                </a:gridCol>
                <a:gridCol w="1289538">
                  <a:extLst>
                    <a:ext uri="{9D8B030D-6E8A-4147-A177-3AD203B41FA5}">
                      <a16:colId xmlns:a16="http://schemas.microsoft.com/office/drawing/2014/main" val="108134375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Complete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In progress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Under planning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Not started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kern="1200" cap="none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New for FY21</a:t>
                      </a:r>
                      <a:endParaRPr sz="1400" u="none" strike="noStrike" kern="1200" cap="none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230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1DA4D5-B212-BE42-A908-E786B58D1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</a:t>
            </a:r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3345728F-0DCB-8B45-BB49-8FC6A180F2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29461"/>
            <a:ext cx="9144000" cy="359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695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08B499F-AE69-BE46-BA98-72D7DD6BD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440908"/>
              </p:ext>
            </p:extLst>
          </p:nvPr>
        </p:nvGraphicFramePr>
        <p:xfrm>
          <a:off x="320041" y="993452"/>
          <a:ext cx="7305262" cy="4871095"/>
        </p:xfrm>
        <a:graphic>
          <a:graphicData uri="http://schemas.openxmlformats.org/drawingml/2006/table">
            <a:tbl>
              <a:tblPr/>
              <a:tblGrid>
                <a:gridCol w="1416778">
                  <a:extLst>
                    <a:ext uri="{9D8B030D-6E8A-4147-A177-3AD203B41FA5}">
                      <a16:colId xmlns:a16="http://schemas.microsoft.com/office/drawing/2014/main" val="3993988989"/>
                    </a:ext>
                  </a:extLst>
                </a:gridCol>
                <a:gridCol w="3999446">
                  <a:extLst>
                    <a:ext uri="{9D8B030D-6E8A-4147-A177-3AD203B41FA5}">
                      <a16:colId xmlns:a16="http://schemas.microsoft.com/office/drawing/2014/main" val="2563810000"/>
                    </a:ext>
                  </a:extLst>
                </a:gridCol>
                <a:gridCol w="1889038">
                  <a:extLst>
                    <a:ext uri="{9D8B030D-6E8A-4147-A177-3AD203B41FA5}">
                      <a16:colId xmlns:a16="http://schemas.microsoft.com/office/drawing/2014/main" val="3840270588"/>
                    </a:ext>
                  </a:extLst>
                </a:gridCol>
              </a:tblGrid>
              <a:tr h="974910">
                <a:tc rowSpan="6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 Studies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Successful EAI/IDN email Implementation</a:t>
                      </a:r>
                      <a:endParaRPr lang="en-US" sz="14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u="none" strike="noStrike" dirty="0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Focus on </a:t>
                      </a:r>
                      <a:r>
                        <a:rPr lang="en-US" sz="1400" b="0" i="1" u="none" strike="noStrike" dirty="0" err="1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Coremail</a:t>
                      </a:r>
                      <a:r>
                        <a:rPr lang="en-US" sz="1400" b="0" i="1" u="none" strike="noStrike" dirty="0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 and .RUS with mention of THNIC updates</a:t>
                      </a:r>
                      <a:endParaRPr lang="en-US" sz="1400" dirty="0">
                        <a:effectLst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Jan. 2021</a:t>
                      </a:r>
                      <a:endParaRPr lang="en-US" sz="1400" dirty="0">
                        <a:effectLst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3470071"/>
                  </a:ext>
                </a:extLst>
              </a:tr>
              <a:tr h="974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ICANN EAI readiness case study &amp; blog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February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(EAI readiness expected Dec. 2020 – Jan. 2021)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2699331"/>
                  </a:ext>
                </a:extLst>
              </a:tr>
              <a:tr h="8340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role of Governments in supporting UA readiness: how governments can promote UA and generate demand for IDN/EAI use</a:t>
                      </a: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February 2021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994560"/>
                  </a:ext>
                </a:extLst>
              </a:tr>
              <a:tr h="8340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Corporate IT UA readiness case study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March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49809"/>
                  </a:ext>
                </a:extLst>
              </a:tr>
              <a:tr h="8099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Registry system UA/EA support 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Proposed : .IN Registry ( UA ready and started EAI services)</a:t>
                      </a: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720749"/>
                  </a:ext>
                </a:extLst>
              </a:tr>
              <a:tr h="4432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UASG site/mailing list readiness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9250" marR="59250" marT="59250" marB="5925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6260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567B9196-22E5-9246-99D2-0AD12B619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400" y="1816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9C7A5A81-F966-A04D-87C9-5AFC2280B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1" y="275167"/>
            <a:ext cx="8451381" cy="1143000"/>
          </a:xfrm>
        </p:spPr>
        <p:txBody>
          <a:bodyPr/>
          <a:lstStyle/>
          <a:p>
            <a:r>
              <a:rPr lang="en-US" dirty="0"/>
              <a:t>Case Studies</a:t>
            </a:r>
          </a:p>
        </p:txBody>
      </p:sp>
    </p:spTree>
    <p:extLst>
      <p:ext uri="{BB962C8B-B14F-4D97-AF65-F5344CB8AC3E}">
        <p14:creationId xmlns:p14="http://schemas.microsoft.com/office/powerpoint/2010/main" val="112075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567B9196-22E5-9246-99D2-0AD12B619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400" y="1816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EB27A97-1F8C-9641-A6F9-E98E7E995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263394"/>
              </p:ext>
            </p:extLst>
          </p:nvPr>
        </p:nvGraphicFramePr>
        <p:xfrm>
          <a:off x="771482" y="1475800"/>
          <a:ext cx="6767556" cy="4690330"/>
        </p:xfrm>
        <a:graphic>
          <a:graphicData uri="http://schemas.openxmlformats.org/drawingml/2006/table">
            <a:tbl>
              <a:tblPr/>
              <a:tblGrid>
                <a:gridCol w="1042834">
                  <a:extLst>
                    <a:ext uri="{9D8B030D-6E8A-4147-A177-3AD203B41FA5}">
                      <a16:colId xmlns:a16="http://schemas.microsoft.com/office/drawing/2014/main" val="2206696075"/>
                    </a:ext>
                  </a:extLst>
                </a:gridCol>
                <a:gridCol w="2943832">
                  <a:extLst>
                    <a:ext uri="{9D8B030D-6E8A-4147-A177-3AD203B41FA5}">
                      <a16:colId xmlns:a16="http://schemas.microsoft.com/office/drawing/2014/main" val="2217294756"/>
                    </a:ext>
                  </a:extLst>
                </a:gridCol>
                <a:gridCol w="1390445">
                  <a:extLst>
                    <a:ext uri="{9D8B030D-6E8A-4147-A177-3AD203B41FA5}">
                      <a16:colId xmlns:a16="http://schemas.microsoft.com/office/drawing/2014/main" val="208801801"/>
                    </a:ext>
                  </a:extLst>
                </a:gridCol>
                <a:gridCol w="1390445">
                  <a:extLst>
                    <a:ext uri="{9D8B030D-6E8A-4147-A177-3AD203B41FA5}">
                      <a16:colId xmlns:a16="http://schemas.microsoft.com/office/drawing/2014/main" val="1752036586"/>
                    </a:ext>
                  </a:extLst>
                </a:gridCol>
              </a:tblGrid>
              <a:tr h="428066">
                <a:tc rowSpan="7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Blogs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Deliverable 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Proposed Date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259541"/>
                  </a:ext>
                </a:extLst>
              </a:tr>
              <a:tr h="7018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“Support for Email Addresses in Local Languages Grows with Major Tech Companies”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9 Nov. 2020 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Published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8714640"/>
                  </a:ext>
                </a:extLst>
              </a:tr>
              <a:tr h="515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“ICANN69 Highlights Universal Acceptance Initiatives and Global Momentum”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16 Nov. 2020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Published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793241"/>
                  </a:ext>
                </a:extLst>
              </a:tr>
              <a:tr h="3283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End of year UA look back/look ahead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January 2020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Drafting/Publishing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760057"/>
                  </a:ext>
                </a:extLst>
              </a:tr>
              <a:tr h="888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UA readiness of content management systems or site builders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February 2021</a:t>
                      </a:r>
                      <a:endParaRPr lang="en-US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1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(Results expected at the end of January)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1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Planned</a:t>
                      </a: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6660941"/>
                  </a:ext>
                </a:extLst>
              </a:tr>
              <a:tr h="75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UA Remediation: How tech targeting the tech industry </a:t>
                      </a:r>
                      <a:endParaRPr lang="en-US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March 2021</a:t>
                      </a:r>
                      <a:endParaRPr lang="en-US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1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(Potentially earlier)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1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Planned</a:t>
                      </a: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96092"/>
                  </a:ext>
                </a:extLst>
              </a:tr>
              <a:tr h="10754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E101A"/>
                          </a:solidFill>
                          <a:effectLst/>
                          <a:latin typeface="Calibri" panose="020F0502020204030204" pitchFamily="34" charset="0"/>
                        </a:rPr>
                        <a:t>UA and Social Media platforms/browsers/Summary of the technology gap analysis ( depends on the outcome of gap analysis)</a:t>
                      </a:r>
                      <a:endParaRPr lang="en-US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April 2021</a:t>
                      </a:r>
                      <a:endParaRPr lang="en-US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1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(Research to begin EOY 2020)</a:t>
                      </a:r>
                      <a:endParaRPr lang="en-US">
                        <a:effectLst/>
                      </a:endParaRP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1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Planned</a:t>
                      </a:r>
                    </a:p>
                  </a:txBody>
                  <a:tcPr marL="63500" marR="63500" marT="63500" marB="63500">
                    <a:lnL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49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917523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6C6F69A2-E900-7C4C-9AFE-F20A176E0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963" y="18970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05AC09A5-084D-F342-9B9C-7E6CC67FC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802" y="251837"/>
            <a:ext cx="8451381" cy="1143000"/>
          </a:xfrm>
        </p:spPr>
        <p:txBody>
          <a:bodyPr/>
          <a:lstStyle/>
          <a:p>
            <a:r>
              <a:rPr lang="en-US" dirty="0"/>
              <a:t>Blogs</a:t>
            </a:r>
          </a:p>
        </p:txBody>
      </p:sp>
    </p:spTree>
    <p:extLst>
      <p:ext uri="{BB962C8B-B14F-4D97-AF65-F5344CB8AC3E}">
        <p14:creationId xmlns:p14="http://schemas.microsoft.com/office/powerpoint/2010/main" val="221624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ASG">
      <a:dk1>
        <a:srgbClr val="000000"/>
      </a:dk1>
      <a:lt1>
        <a:srgbClr val="FAFAFA"/>
      </a:lt1>
      <a:dk2>
        <a:srgbClr val="000000"/>
      </a:dk2>
      <a:lt2>
        <a:srgbClr val="FAFAFA"/>
      </a:lt2>
      <a:accent1>
        <a:srgbClr val="FF9E1B"/>
      </a:accent1>
      <a:accent2>
        <a:srgbClr val="707372"/>
      </a:accent2>
      <a:accent3>
        <a:srgbClr val="D57800"/>
      </a:accent3>
      <a:accent4>
        <a:srgbClr val="B2B4B2"/>
      </a:accent4>
      <a:accent5>
        <a:srgbClr val="FFC56E"/>
      </a:accent5>
      <a:accent6>
        <a:srgbClr val="FFFFFF"/>
      </a:accent6>
      <a:hlink>
        <a:srgbClr val="FF9E1B"/>
      </a:hlink>
      <a:folHlink>
        <a:srgbClr val="70737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smtClean="0">
            <a:latin typeface="Open Sans Light"/>
            <a:cs typeface="Open Sans Ligh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8394083EFE534D8DCEE10A0665D7AA" ma:contentTypeVersion="13" ma:contentTypeDescription="Create a new document." ma:contentTypeScope="" ma:versionID="5bf56ad6d77956316fdcab3cc31a278d">
  <xsd:schema xmlns:xsd="http://www.w3.org/2001/XMLSchema" xmlns:xs="http://www.w3.org/2001/XMLSchema" xmlns:p="http://schemas.microsoft.com/office/2006/metadata/properties" xmlns:ns3="c07cf6bb-a70a-4da1-8da9-aa490d9dbb31" xmlns:ns4="7ce62929-f12e-4891-8e29-b9a7458abeed" targetNamespace="http://schemas.microsoft.com/office/2006/metadata/properties" ma:root="true" ma:fieldsID="5d51f3e2b87568f9d43a7953d079dacf" ns3:_="" ns4:_="">
    <xsd:import namespace="c07cf6bb-a70a-4da1-8da9-aa490d9dbb31"/>
    <xsd:import namespace="7ce62929-f12e-4891-8e29-b9a7458abee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cf6bb-a70a-4da1-8da9-aa490d9dbb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e62929-f12e-4891-8e29-b9a7458abe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C78017-D8F4-4F23-B34A-7B15EDE3F9D1}">
  <ds:schemaRefs>
    <ds:schemaRef ds:uri="http://schemas.openxmlformats.org/package/2006/metadata/core-properties"/>
    <ds:schemaRef ds:uri="http://purl.org/dc/terms/"/>
    <ds:schemaRef ds:uri="http://purl.org/dc/dcmitype/"/>
    <ds:schemaRef ds:uri="c07cf6bb-a70a-4da1-8da9-aa490d9dbb3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7ce62929-f12e-4891-8e29-b9a7458abee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C9F0C54-6EE6-4E4A-A57B-C8CBD1E422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cf6bb-a70a-4da1-8da9-aa490d9dbb31"/>
    <ds:schemaRef ds:uri="7ce62929-f12e-4891-8e29-b9a7458ab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5BE0BB-6314-4644-B176-8A620B1DCB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30529</TotalTime>
  <Words>600</Words>
  <Application>Microsoft Macintosh PowerPoint</Application>
  <PresentationFormat>On-screen Show (4:3)</PresentationFormat>
  <Paragraphs>136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Lucida Grande</vt:lpstr>
      <vt:lpstr>Merriweather Sans</vt:lpstr>
      <vt:lpstr>Open Sans</vt:lpstr>
      <vt:lpstr>Open Sans Light</vt:lpstr>
      <vt:lpstr>Times New Roman</vt:lpstr>
      <vt:lpstr>Office Theme</vt:lpstr>
      <vt:lpstr>Universal Acceptance (UA)  Communications WG - FY21 Activities Plan</vt:lpstr>
      <vt:lpstr>FY20 Progress and FY21 Plan for Comms. WG</vt:lpstr>
      <vt:lpstr>FY20 Progress and FY21 Plan for Comms. WG</vt:lpstr>
      <vt:lpstr>Budget </vt:lpstr>
      <vt:lpstr>Case Studies</vt:lpstr>
      <vt:lpstr>Blogs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Davenport</dc:creator>
  <cp:lastModifiedBy>Mohamed Elbashir</cp:lastModifiedBy>
  <cp:revision>748</cp:revision>
  <dcterms:created xsi:type="dcterms:W3CDTF">2016-03-09T19:41:20Z</dcterms:created>
  <dcterms:modified xsi:type="dcterms:W3CDTF">2021-01-11T19:30:23Z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0x010100818394083EFE534D8DCEE10A0665D7AA</vt:lpwstr>
  </property>
</Properties>
</file>