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modernComment_425_35A00C5E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1060" r:id="rId5"/>
    <p:sldId id="10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51">
          <p15:clr>
            <a:srgbClr val="A4A3A4"/>
          </p15:clr>
        </p15:guide>
        <p15:guide id="2" pos="242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AA359F9-CFF4-BBBC-9218-06D38FD48132}" name="Seda Akbulut" initials="SA" userId="S::seda.akbulut@icann.org::43c39cc7-e8f8-4664-8930-ba6950c0425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ftl, Jessica" initials="RJ" lastIdx="6" clrIdx="0">
    <p:extLst>
      <p:ext uri="{19B8F6BF-5375-455C-9EA6-DF929625EA0E}">
        <p15:presenceInfo xmlns:p15="http://schemas.microsoft.com/office/powerpoint/2012/main" userId="S::Jessica.Ranftl@edelman.com::f2f86844-9661-4af8-b239-02d118dae0a5" providerId="AD"/>
      </p:ext>
    </p:extLst>
  </p:cmAuthor>
  <p:cmAuthor id="2" name="Ludwig, Anna" initials="LA" lastIdx="1" clrIdx="1">
    <p:extLst>
      <p:ext uri="{19B8F6BF-5375-455C-9EA6-DF929625EA0E}">
        <p15:presenceInfo xmlns:p15="http://schemas.microsoft.com/office/powerpoint/2012/main" userId="S::Anna.Ludwig@edelman.com::37c0a5f0-58e0-49c4-8a77-eb3f817d5c7c" providerId="AD"/>
      </p:ext>
    </p:extLst>
  </p:cmAuthor>
  <p:cmAuthor id="3" name="Jane Sexton" initials="JS" lastIdx="4" clrIdx="2">
    <p:extLst>
      <p:ext uri="{19B8F6BF-5375-455C-9EA6-DF929625EA0E}">
        <p15:presenceInfo xmlns:p15="http://schemas.microsoft.com/office/powerpoint/2012/main" userId="S::jane.sexton@icann.org::74f5318d-4b03-4508-9132-a81a58a7f58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1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893"/>
    <p:restoredTop sz="95574" autoAdjust="0"/>
  </p:normalViewPr>
  <p:slideViewPr>
    <p:cSldViewPr snapToGrid="0" snapToObjects="1" showGuides="1">
      <p:cViewPr varScale="1">
        <p:scale>
          <a:sx n="57" d="100"/>
          <a:sy n="57" d="100"/>
        </p:scale>
        <p:origin x="176" y="848"/>
      </p:cViewPr>
      <p:guideLst>
        <p:guide orient="horz" pos="851"/>
        <p:guide pos="2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8/10/relationships/authors" Target="authors.xml"/></Relationships>
</file>

<file path=ppt/comments/modernComment_425_35A00C5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D71C558-4445-8743-9FB6-AFF8ED8057B3}" authorId="{3AA359F9-CFF4-BBBC-9218-06D38FD48132}" created="2022-05-12T13:08:43.455">
    <pc:sldMkLst xmlns:pc="http://schemas.microsoft.com/office/powerpoint/2013/main/command">
      <pc:docMk/>
      <pc:sldMk cId="899681374" sldId="1061"/>
    </pc:sldMkLst>
    <p188:replyLst>
      <p188:reply id="{83AFC9EF-8338-B847-BA3E-4828E5F9D0B7}" authorId="{3AA359F9-CFF4-BBBC-9218-06D38FD48132}" created="2022-05-12T13:12:50.830">
        <p188:txBody>
          <a:bodyPr/>
          <a:lstStyle/>
          <a:p>
            <a:r>
              <a:rPr lang="en-TR"/>
              <a:t>The ones that are striked through are done by ICANN. They will not be included in Comms WG planning. </a:t>
            </a:r>
          </a:p>
        </p188:txBody>
      </p188:reply>
    </p188:replyLst>
    <p188:txBody>
      <a:bodyPr/>
      <a:lstStyle/>
      <a:p>
        <a:r>
          <a:rPr lang="en-TR"/>
          <a:t>Please prioritize and shortlist the action items in a way these can be completed by Comms WG in 1 year. 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6906E0-6942-4F48-AC5D-2DDD06904B92}" type="datetimeFigureOut">
              <a:rPr lang="en-US" smtClean="0"/>
              <a:t>5/12/22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EBCD6-F881-DE4D-AD91-2DE9B6D20B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107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18E1-D8CB-9946-948B-7C2F3B110973}" type="datetimeFigureOut">
              <a:rPr lang="en-US" smtClean="0"/>
              <a:t>5/12/22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0686C-8BC4-524E-8ABC-5F9B9C3553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6815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9" name="Google Shape;5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11499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" name="Google Shape;80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0190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Sho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 userDrawn="1">
            <p:ph type="title" hasCustomPrompt="1"/>
          </p:nvPr>
        </p:nvSpPr>
        <p:spPr>
          <a:xfrm>
            <a:off x="475488" y="4389120"/>
            <a:ext cx="8153399" cy="743981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Short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12" name="Picture 11" descr="ua-logo_wht.png"/>
          <p:cNvPicPr>
            <a:picLocks noChangeAspect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  <p:pic>
        <p:nvPicPr>
          <p:cNvPr id="14" name="Picture 13" descr="ua-deck_title-art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516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: Bullets">
  <p:cSld name="1_Text: Bulle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>
            <a:spLocks noGrp="1"/>
          </p:cNvSpPr>
          <p:nvPr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Open Sans"/>
              <a:buNone/>
              <a:defRPr sz="3200" b="0" i="0" u="none" strike="noStrike" cap="none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1"/>
          </p:nvPr>
        </p:nvSpPr>
        <p:spPr>
          <a:xfrm>
            <a:off x="320675" y="1852083"/>
            <a:ext cx="8450746" cy="4297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6550" algn="l" rtl="0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700"/>
              <a:buFont typeface="Merriweather Sans"/>
              <a:buChar char="*"/>
              <a:defRPr sz="20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530"/>
              <a:buFont typeface="Merriweather Sans"/>
              <a:buChar char="*"/>
              <a:defRPr sz="18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314960" algn="l" rtl="0">
              <a:spcBef>
                <a:spcPts val="320"/>
              </a:spcBef>
              <a:spcAft>
                <a:spcPts val="0"/>
              </a:spcAft>
              <a:buClr>
                <a:schemeClr val="accent3"/>
              </a:buClr>
              <a:buSzPts val="1360"/>
              <a:buFont typeface="Merriweather Sans"/>
              <a:buChar char="*"/>
              <a:defRPr sz="16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1828800" marR="0" lvl="3" indent="-304164" algn="l" rtl="0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190"/>
              <a:buFont typeface="Merriweather Sans"/>
              <a:buChar char="*"/>
              <a:defRPr sz="14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304164" algn="l" rtl="0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190"/>
              <a:buFont typeface="Merriweather Sans"/>
              <a:buChar char="*"/>
              <a:defRPr sz="1400" b="0" i="0" u="none" strike="noStrike" cap="none">
                <a:solidFill>
                  <a:srgbClr val="000000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pic>
        <p:nvPicPr>
          <p:cNvPr id="32" name="Google Shape;32;p18" descr="ua-logo_wht.png"/>
          <p:cNvPicPr preferRelativeResize="0"/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163565" y="4903789"/>
            <a:ext cx="661750" cy="210312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8"/>
          <p:cNvSpPr/>
          <p:nvPr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" name="Google Shape;34;p18"/>
          <p:cNvSpPr/>
          <p:nvPr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5" name="Google Shape;35;p18" descr="ua-logo_wht.png"/>
          <p:cNvPicPr preferRelativeResize="0"/>
          <p:nvPr/>
        </p:nvPicPr>
        <p:blipFill rotWithShape="1">
          <a:blip r:embed="rId2">
            <a:alphaModFix amt="40000"/>
          </a:blip>
          <a:srcRect/>
          <a:stretch/>
        </p:blipFill>
        <p:spPr>
          <a:xfrm>
            <a:off x="163565" y="6612480"/>
            <a:ext cx="661750" cy="210312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18"/>
          <p:cNvSpPr/>
          <p:nvPr/>
        </p:nvSpPr>
        <p:spPr>
          <a:xfrm>
            <a:off x="8827675" y="6579724"/>
            <a:ext cx="322410" cy="283464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" name="Google Shape;37;p18"/>
          <p:cNvSpPr/>
          <p:nvPr/>
        </p:nvSpPr>
        <p:spPr>
          <a:xfrm>
            <a:off x="8910474" y="6693734"/>
            <a:ext cx="15388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9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‹#›</a:t>
            </a:fld>
            <a:endParaRPr sz="900" b="0" i="0" u="none" strike="noStrike" cap="non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8" name="Google Shape;38;p18"/>
          <p:cNvSpPr/>
          <p:nvPr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9" name="Google Shape;39;p18"/>
          <p:cNvSpPr/>
          <p:nvPr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2805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: Lon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8"/>
          <p:cNvSpPr>
            <a:spLocks noGrp="1"/>
          </p:cNvSpPr>
          <p:nvPr>
            <p:ph type="title" hasCustomPrompt="1"/>
          </p:nvPr>
        </p:nvSpPr>
        <p:spPr>
          <a:xfrm>
            <a:off x="473077" y="4191337"/>
            <a:ext cx="8137524" cy="1154765"/>
          </a:xfrm>
          <a:prstGeom prst="rect">
            <a:avLst/>
          </a:prstGeom>
        </p:spPr>
        <p:txBody>
          <a:bodyPr vert="horz"/>
          <a:lstStyle>
            <a:lvl1pPr algn="l">
              <a:lnSpc>
                <a:spcPct val="100000"/>
              </a:lnSpc>
              <a:defRPr sz="3200" baseline="0">
                <a:solidFill>
                  <a:schemeClr val="tx2">
                    <a:lumMod val="85000"/>
                    <a:lumOff val="15000"/>
                  </a:schemeClr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Presentation Title:  Long (Use only if absolutely necessary)</a:t>
            </a:r>
          </a:p>
        </p:txBody>
      </p:sp>
      <p:pic>
        <p:nvPicPr>
          <p:cNvPr id="2" name="Picture 1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901"/>
          <a:stretch/>
        </p:blipFill>
        <p:spPr>
          <a:xfrm>
            <a:off x="0" y="-1"/>
            <a:ext cx="9144000" cy="3758159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318073" y="6465474"/>
            <a:ext cx="1692519" cy="200055"/>
          </a:xfrm>
          <a:prstGeom prst="rect">
            <a:avLst/>
          </a:prstGeom>
          <a:noFill/>
        </p:spPr>
        <p:txBody>
          <a:bodyPr wrap="square" tIns="0" rIns="0" bIns="0" rtlCol="0" anchor="ctr" anchorCtr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200" b="0" dirty="0">
                <a:solidFill>
                  <a:schemeClr val="tx2"/>
                </a:solidFill>
                <a:latin typeface="Open Sans Light"/>
                <a:cs typeface="Open Sans Light"/>
              </a:rPr>
              <a:t>Universal </a:t>
            </a:r>
            <a:r>
              <a:rPr lang="en-US" sz="1200" b="0" baseline="0" dirty="0">
                <a:solidFill>
                  <a:schemeClr val="tx2"/>
                </a:solidFill>
                <a:latin typeface="Open Sans Light"/>
                <a:cs typeface="Open Sans Light"/>
              </a:rPr>
              <a:t>Acceptance</a:t>
            </a:r>
            <a:endParaRPr lang="en-US" sz="1200" b="0" dirty="0">
              <a:solidFill>
                <a:schemeClr val="tx2"/>
              </a:solidFill>
              <a:latin typeface="Open Sans Light"/>
              <a:cs typeface="Open Sans Light"/>
            </a:endParaRPr>
          </a:p>
        </p:txBody>
      </p:sp>
      <p:pic>
        <p:nvPicPr>
          <p:cNvPr id="7" name="Picture 6" descr="ua-logo_wht.png"/>
          <p:cNvPicPr>
            <a:picLocks noChangeAspect="1"/>
          </p:cNvPicPr>
          <p:nvPr userDrawn="1"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496" y="5918780"/>
            <a:ext cx="1467358" cy="46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26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: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06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Styliz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1" y="2839082"/>
            <a:ext cx="9143999" cy="4026665"/>
          </a:xfrm>
          <a:custGeom>
            <a:avLst/>
            <a:gdLst>
              <a:gd name="connsiteX0" fmla="*/ 0 w 9198524"/>
              <a:gd name="connsiteY0" fmla="*/ 0 h 5515904"/>
              <a:gd name="connsiteX1" fmla="*/ 9198524 w 9198524"/>
              <a:gd name="connsiteY1" fmla="*/ 3014506 h 5515904"/>
              <a:gd name="connsiteX2" fmla="*/ 9198524 w 9198524"/>
              <a:gd name="connsiteY2" fmla="*/ 5477421 h 5515904"/>
              <a:gd name="connsiteX3" fmla="*/ 0 w 9198524"/>
              <a:gd name="connsiteY3" fmla="*/ 5515904 h 5515904"/>
              <a:gd name="connsiteX4" fmla="*/ 0 w 9198524"/>
              <a:gd name="connsiteY4" fmla="*/ 0 h 551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8524" h="5515904">
                <a:moveTo>
                  <a:pt x="0" y="0"/>
                </a:moveTo>
                <a:lnTo>
                  <a:pt x="9198524" y="3014506"/>
                </a:lnTo>
                <a:lnTo>
                  <a:pt x="9198524" y="5477421"/>
                </a:lnTo>
                <a:lnTo>
                  <a:pt x="0" y="5515904"/>
                </a:lnTo>
                <a:cubicBezTo>
                  <a:pt x="4276" y="3685821"/>
                  <a:pt x="8553" y="1855738"/>
                  <a:pt x="0" y="0"/>
                </a:cubicBez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reeform 4"/>
          <p:cNvSpPr/>
          <p:nvPr userDrawn="1"/>
        </p:nvSpPr>
        <p:spPr>
          <a:xfrm>
            <a:off x="2607418" y="3934867"/>
            <a:ext cx="6536582" cy="2923133"/>
          </a:xfrm>
          <a:custGeom>
            <a:avLst/>
            <a:gdLst>
              <a:gd name="connsiteX0" fmla="*/ 6029715 w 6029715"/>
              <a:gd name="connsiteY0" fmla="*/ 0 h 6875638"/>
              <a:gd name="connsiteX1" fmla="*/ 6029715 w 6029715"/>
              <a:gd name="connsiteY1" fmla="*/ 6875638 h 6875638"/>
              <a:gd name="connsiteX2" fmla="*/ 0 w 6029715"/>
              <a:gd name="connsiteY2" fmla="*/ 6875638 h 6875638"/>
              <a:gd name="connsiteX3" fmla="*/ 6029715 w 6029715"/>
              <a:gd name="connsiteY3" fmla="*/ 0 h 6875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029715" h="6875638">
                <a:moveTo>
                  <a:pt x="6029715" y="0"/>
                </a:moveTo>
                <a:lnTo>
                  <a:pt x="6029715" y="6875638"/>
                </a:lnTo>
                <a:lnTo>
                  <a:pt x="0" y="6875638"/>
                </a:lnTo>
                <a:lnTo>
                  <a:pt x="6029715" y="0"/>
                </a:lnTo>
                <a:close/>
              </a:path>
            </a:pathLst>
          </a:custGeom>
          <a:solidFill>
            <a:schemeClr val="accent1">
              <a:alpha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0"/>
          <p:cNvSpPr>
            <a:spLocks noGrp="1"/>
          </p:cNvSpPr>
          <p:nvPr userDrawn="1">
            <p:ph type="title"/>
          </p:nvPr>
        </p:nvSpPr>
        <p:spPr>
          <a:xfrm>
            <a:off x="320040" y="275167"/>
            <a:ext cx="8441502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7" name="Isosceles Triangle 16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9" name="Parallelogram 18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41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: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000000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320675" y="1852083"/>
            <a:ext cx="8450746" cy="4297680"/>
          </a:xfrm>
          <a:prstGeom prst="rect">
            <a:avLst/>
          </a:prstGeom>
        </p:spPr>
        <p:txBody>
          <a:bodyPr vert="horz"/>
          <a:lstStyle>
            <a:lvl1pPr marL="274320" indent="-182880">
              <a:buClr>
                <a:schemeClr val="accent3"/>
              </a:buClr>
              <a:buSzPct val="85000"/>
              <a:buFont typeface="Lucida Grande"/>
              <a:buChar char="*"/>
              <a:defRPr sz="2000">
                <a:solidFill>
                  <a:srgbClr val="000000"/>
                </a:solidFill>
                <a:latin typeface="Open Sans Light"/>
                <a:cs typeface="Open Sans Light"/>
              </a:defRPr>
            </a:lvl1pPr>
            <a:lvl2pPr marL="548640" indent="-182880">
              <a:buClr>
                <a:schemeClr val="accent3"/>
              </a:buClr>
              <a:buSzPct val="85000"/>
              <a:buFont typeface="Lucida Grande"/>
              <a:buChar char="*"/>
              <a:defRPr sz="1800">
                <a:solidFill>
                  <a:srgbClr val="000000"/>
                </a:solidFill>
                <a:latin typeface="Open Sans Light"/>
                <a:cs typeface="Open Sans Light"/>
              </a:defRPr>
            </a:lvl2pPr>
            <a:lvl3pPr marL="822960" indent="-182880">
              <a:buClr>
                <a:schemeClr val="accent3"/>
              </a:buClr>
              <a:buSzPct val="85000"/>
              <a:buFont typeface="Lucida Grande"/>
              <a:buChar char="*"/>
              <a:defRPr sz="1600">
                <a:solidFill>
                  <a:srgbClr val="000000"/>
                </a:solidFill>
                <a:latin typeface="Open Sans Light"/>
                <a:cs typeface="Open Sans Light"/>
              </a:defRPr>
            </a:lvl3pPr>
            <a:lvl4pPr marL="109728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4pPr>
            <a:lvl5pPr marL="1371600" indent="-182880">
              <a:buClr>
                <a:schemeClr val="accent3"/>
              </a:buClr>
              <a:buSzPct val="85000"/>
              <a:buFont typeface="Lucida Grande"/>
              <a:buChar char="*"/>
              <a:defRPr sz="1400">
                <a:solidFill>
                  <a:srgbClr val="000000"/>
                </a:solidFill>
                <a:latin typeface="Open Sans Light"/>
                <a:cs typeface="Open Sans Ligh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3" name="Picture 12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4903789"/>
            <a:ext cx="661750" cy="210312"/>
          </a:xfrm>
          <a:prstGeom prst="rect">
            <a:avLst/>
          </a:prstGeom>
        </p:spPr>
      </p:pic>
      <p:sp>
        <p:nvSpPr>
          <p:cNvPr id="23" name="Rectangle 2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26" name="Isosceles Triangle 25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8" name="Parallelogram 27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50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/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0"/>
          <p:cNvSpPr>
            <a:spLocks noGrp="1"/>
          </p:cNvSpPr>
          <p:nvPr>
            <p:ph type="title"/>
          </p:nvPr>
        </p:nvSpPr>
        <p:spPr>
          <a:xfrm>
            <a:off x="320040" y="275167"/>
            <a:ext cx="8445730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pic>
        <p:nvPicPr>
          <p:cNvPr id="9" name="Picture 8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4" name="Isosceles Triangle 13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89685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 userDrawn="1">
            <p:ph type="title"/>
          </p:nvPr>
        </p:nvSpPr>
        <p:spPr>
          <a:xfrm>
            <a:off x="320041" y="275167"/>
            <a:ext cx="8451381" cy="1143000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tx2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>
          <a:xfrm>
            <a:off x="0" y="1328928"/>
            <a:ext cx="5486400" cy="4511040"/>
          </a:xfrm>
          <a:prstGeom prst="rect">
            <a:avLst/>
          </a:prstGeom>
        </p:spPr>
        <p:txBody>
          <a:bodyPr vert="horz"/>
          <a:lstStyle>
            <a:lvl1pPr marL="91440" indent="0">
              <a:buClr>
                <a:schemeClr val="accent2"/>
              </a:buClr>
              <a:buSzPct val="85000"/>
              <a:buFont typeface="Lucida Grande"/>
              <a:buNone/>
              <a:defRPr sz="2000">
                <a:latin typeface="Open Sans Light"/>
                <a:cs typeface="Open Sans Light"/>
              </a:defRPr>
            </a:lvl1pPr>
            <a:lvl2pPr marL="548640" indent="-182880">
              <a:buClr>
                <a:schemeClr val="accent2"/>
              </a:buClr>
              <a:buSzPct val="85000"/>
              <a:buFont typeface="Lucida Grande"/>
              <a:buChar char="*"/>
              <a:defRPr sz="1800">
                <a:latin typeface="Open Sans Light"/>
                <a:cs typeface="Open Sans Light"/>
              </a:defRPr>
            </a:lvl2pPr>
            <a:lvl3pPr marL="822960" indent="-182880">
              <a:buClr>
                <a:schemeClr val="accent2"/>
              </a:buClr>
              <a:buSzPct val="85000"/>
              <a:buFont typeface="Lucida Grande"/>
              <a:buChar char="*"/>
              <a:defRPr sz="1600">
                <a:latin typeface="Open Sans Light"/>
                <a:cs typeface="Open Sans Light"/>
              </a:defRPr>
            </a:lvl3pPr>
            <a:lvl4pPr marL="109728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4pPr>
            <a:lvl5pPr marL="1371600" indent="-182880">
              <a:buClr>
                <a:schemeClr val="accent2"/>
              </a:buClr>
              <a:buSzPct val="85000"/>
              <a:buFont typeface="Lucida Grande"/>
              <a:buChar char="*"/>
              <a:defRPr sz="1400">
                <a:latin typeface="Open Sans Light"/>
                <a:cs typeface="Open Sans Light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737418" y="6578812"/>
            <a:ext cx="8247888" cy="28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579724"/>
            <a:ext cx="1371600" cy="2837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ua-logo_wht.png"/>
          <p:cNvPicPr>
            <a:picLocks noChangeAspect="1"/>
          </p:cNvPicPr>
          <p:nvPr userDrawn="1"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565" y="6612480"/>
            <a:ext cx="661750" cy="210312"/>
          </a:xfrm>
          <a:prstGeom prst="rect">
            <a:avLst/>
          </a:prstGeom>
        </p:spPr>
      </p:pic>
      <p:sp>
        <p:nvSpPr>
          <p:cNvPr id="18" name="Isosceles Triangle 17"/>
          <p:cNvSpPr/>
          <p:nvPr userDrawn="1"/>
        </p:nvSpPr>
        <p:spPr>
          <a:xfrm>
            <a:off x="8827675" y="6579724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8910474" y="6693734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20" name="Parallelogram 19"/>
          <p:cNvSpPr/>
          <p:nvPr userDrawn="1"/>
        </p:nvSpPr>
        <p:spPr>
          <a:xfrm rot="10800000">
            <a:off x="1222502" y="6578773"/>
            <a:ext cx="322410" cy="283464"/>
          </a:xfrm>
          <a:prstGeom prst="parallelogram">
            <a:avLst>
              <a:gd name="adj" fmla="val 5811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1309370" y="6578772"/>
            <a:ext cx="124460" cy="12043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11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0"/>
          <p:cNvSpPr>
            <a:spLocks noGrp="1"/>
          </p:cNvSpPr>
          <p:nvPr>
            <p:ph type="title"/>
          </p:nvPr>
        </p:nvSpPr>
        <p:spPr>
          <a:xfrm>
            <a:off x="915988" y="1822231"/>
            <a:ext cx="5935662" cy="203926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ua-deck_title-art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36901" b="42816"/>
          <a:stretch/>
        </p:blipFill>
        <p:spPr>
          <a:xfrm>
            <a:off x="-1587" y="4709160"/>
            <a:ext cx="9144000" cy="21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81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A Capabil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09153" y="-1"/>
            <a:ext cx="6834848" cy="90236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0"/>
          <p:cNvSpPr>
            <a:spLocks noGrp="1"/>
          </p:cNvSpPr>
          <p:nvPr userDrawn="1">
            <p:ph type="title"/>
          </p:nvPr>
        </p:nvSpPr>
        <p:spPr>
          <a:xfrm>
            <a:off x="3643611" y="64139"/>
            <a:ext cx="4912149" cy="789611"/>
          </a:xfrm>
          <a:prstGeom prst="rect">
            <a:avLst/>
          </a:prstGeom>
        </p:spPr>
        <p:txBody>
          <a:bodyPr vert="horz"/>
          <a:lstStyle>
            <a:lvl1pPr algn="l">
              <a:defRPr sz="3200">
                <a:solidFill>
                  <a:srgbClr val="FFFFFF"/>
                </a:solidFill>
                <a:latin typeface="Open Sans"/>
                <a:cs typeface="Open Sans"/>
              </a:defRPr>
            </a:lvl1pPr>
          </a:lstStyle>
          <a:p>
            <a:endParaRPr lang="en-US" dirty="0"/>
          </a:p>
        </p:txBody>
      </p:sp>
      <p:sp>
        <p:nvSpPr>
          <p:cNvPr id="8" name="Isosceles Triangle 7"/>
          <p:cNvSpPr/>
          <p:nvPr userDrawn="1"/>
        </p:nvSpPr>
        <p:spPr>
          <a:xfrm rot="10800000">
            <a:off x="-438109" y="0"/>
            <a:ext cx="4053039" cy="1797050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910474" y="6646725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  <p:sp>
        <p:nvSpPr>
          <p:cNvPr id="11" name="Isosceles Triangle 10"/>
          <p:cNvSpPr/>
          <p:nvPr userDrawn="1"/>
        </p:nvSpPr>
        <p:spPr>
          <a:xfrm>
            <a:off x="8821590" y="6574536"/>
            <a:ext cx="322410" cy="283464"/>
          </a:xfrm>
          <a:prstGeom prst="triangl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04389" y="6694020"/>
            <a:ext cx="15388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/>
            <a:fld id="{8DDFC638-DB97-4AFC-A337-0EF4359DD78B}" type="slidenum">
              <a:rPr kumimoji="0" lang="en-CA" sz="9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pPr algn="ctr"/>
              <a:t>‹#›</a:t>
            </a:fld>
            <a:endParaRPr lang="en-US" sz="900" dirty="0">
              <a:solidFill>
                <a:schemeClr val="bg1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37894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815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5" r:id="rId3"/>
    <p:sldLayoutId id="2147483656" r:id="rId4"/>
    <p:sldLayoutId id="2147483662" r:id="rId5"/>
    <p:sldLayoutId id="2147483657" r:id="rId6"/>
    <p:sldLayoutId id="2147483663" r:id="rId7"/>
    <p:sldLayoutId id="2147483661" r:id="rId8"/>
    <p:sldLayoutId id="2147483660" r:id="rId9"/>
    <p:sldLayoutId id="2147483664" r:id="rId10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425_35A00C5E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6"/>
          <p:cNvSpPr txBox="1">
            <a:spLocks noGrp="1"/>
          </p:cNvSpPr>
          <p:nvPr>
            <p:ph type="title"/>
          </p:nvPr>
        </p:nvSpPr>
        <p:spPr>
          <a:xfrm>
            <a:off x="320040" y="275167"/>
            <a:ext cx="865327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b="1" dirty="0"/>
              <a:t>FY22 Progress for Communications WG</a:t>
            </a:r>
            <a:endParaRPr b="1" dirty="0"/>
          </a:p>
        </p:txBody>
      </p:sp>
      <p:graphicFrame>
        <p:nvGraphicFramePr>
          <p:cNvPr id="5" name="Google Shape;63;p6">
            <a:extLst>
              <a:ext uri="{FF2B5EF4-FFF2-40B4-BE49-F238E27FC236}">
                <a16:creationId xmlns:a16="http://schemas.microsoft.com/office/drawing/2014/main" id="{0A47DA3F-3BB6-1040-886E-638E93971EDC}"/>
              </a:ext>
            </a:extLst>
          </p:cNvPr>
          <p:cNvGraphicFramePr/>
          <p:nvPr/>
        </p:nvGraphicFramePr>
        <p:xfrm>
          <a:off x="491356" y="986930"/>
          <a:ext cx="7941865" cy="37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97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1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7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8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3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71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8246">
                  <a:extLst>
                    <a:ext uri="{9D8B030D-6E8A-4147-A177-3AD203B41FA5}">
                      <a16:colId xmlns:a16="http://schemas.microsoft.com/office/drawing/2014/main" val="3127453519"/>
                    </a:ext>
                  </a:extLst>
                </a:gridCol>
                <a:gridCol w="1289538">
                  <a:extLst>
                    <a:ext uri="{9D8B030D-6E8A-4147-A177-3AD203B41FA5}">
                      <a16:colId xmlns:a16="http://schemas.microsoft.com/office/drawing/2014/main" val="108134375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Complete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In progress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Under planning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Not started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kern="1200" cap="none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New for FY23</a:t>
                      </a:r>
                      <a:endParaRPr sz="1400" u="none" strike="noStrike" kern="1200" cap="none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Google Shape;62;p6">
            <a:extLst>
              <a:ext uri="{FF2B5EF4-FFF2-40B4-BE49-F238E27FC236}">
                <a16:creationId xmlns:a16="http://schemas.microsoft.com/office/drawing/2014/main" id="{5E586319-D9E6-5047-A10F-1EDCB5C902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80651647"/>
              </p:ext>
            </p:extLst>
          </p:nvPr>
        </p:nvGraphicFramePr>
        <p:xfrm>
          <a:off x="491357" y="1929820"/>
          <a:ext cx="8092806" cy="378496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710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82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  <a:sym typeface="Calibri"/>
                        </a:rPr>
                        <a:t>Ref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 Light"/>
                          <a:ea typeface="+mn-ea"/>
                          <a:cs typeface="Arial" panose="020B0604020202020204" pitchFamily="34" charset="0"/>
                        </a:rPr>
                        <a:t>FY 22 Task Status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 Ligh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24275" marR="24275" marT="24275" marB="24275"/>
                </a:tc>
                <a:extLst>
                  <a:ext uri="{0D108BD9-81ED-4DB2-BD59-A6C34878D82A}">
                    <a16:rowId xmlns:a16="http://schemas.microsoft.com/office/drawing/2014/main" val="1292496773"/>
                  </a:ext>
                </a:extLst>
              </a:tr>
              <a:tr h="79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C1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Develop Comms Plan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92D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C2</a:t>
                      </a:r>
                      <a:endParaRPr sz="1800" kern="1200" spc="-5" dirty="0">
                        <a:solidFill>
                          <a:srgbClr val="92D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92D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Content for communications channels: Explainer videos</a:t>
                      </a:r>
                      <a:endParaRPr lang="en-US" sz="1800" dirty="0">
                        <a:solidFill>
                          <a:srgbClr val="92D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C3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Organize a strategic comms partner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92D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C4</a:t>
                      </a:r>
                      <a:endParaRPr sz="1800" kern="1200" spc="-5" dirty="0">
                        <a:solidFill>
                          <a:srgbClr val="92D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92D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Review UA/EAI content and its dissemination channels</a:t>
                      </a:r>
                      <a:endParaRPr lang="en-US" sz="1800" dirty="0">
                        <a:solidFill>
                          <a:srgbClr val="92D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C5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Translation of relevant reports and case studies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C6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Maintain Social Media (Twitter) presence of UASG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61974645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C7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Maintain </a:t>
                      </a:r>
                      <a:r>
                        <a:rPr lang="en-US" sz="1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UASG.tech</a:t>
                      </a: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website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3843752515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C8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Review and implementation of </a:t>
                      </a:r>
                      <a:r>
                        <a:rPr lang="en-US" sz="18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UASG.tech</a:t>
                      </a: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new website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1070446770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C9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Reach-out and present the UASG/UA community in the national, regional IG forums/events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3194890397"/>
                  </a:ext>
                </a:extLst>
              </a:tr>
              <a:tr h="135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kern="1200" spc="-5" dirty="0">
                          <a:solidFill>
                            <a:srgbClr val="00B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C10</a:t>
                      </a:r>
                      <a:endParaRPr sz="1800" kern="1200" spc="-5" dirty="0">
                        <a:solidFill>
                          <a:srgbClr val="00B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 Annual Report</a:t>
                      </a:r>
                      <a:endParaRPr lang="en-US" sz="1800" dirty="0">
                        <a:solidFill>
                          <a:srgbClr val="00B050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8575" marR="28575" marT="19050" marB="19050"/>
                </a:tc>
                <a:extLst>
                  <a:ext uri="{0D108BD9-81ED-4DB2-BD59-A6C34878D82A}">
                    <a16:rowId xmlns:a16="http://schemas.microsoft.com/office/drawing/2014/main" val="3556844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377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61;p6">
            <a:extLst>
              <a:ext uri="{FF2B5EF4-FFF2-40B4-BE49-F238E27FC236}">
                <a16:creationId xmlns:a16="http://schemas.microsoft.com/office/drawing/2014/main" id="{14796D05-4BBC-6D43-8EFD-13BF5E4215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0040" y="275167"/>
            <a:ext cx="8286078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/>
            <a:r>
              <a:rPr lang="en-US" b="1" dirty="0"/>
              <a:t>FY23 Plan for Communications WG</a:t>
            </a:r>
            <a:endParaRPr b="1" dirty="0"/>
          </a:p>
        </p:txBody>
      </p:sp>
      <p:graphicFrame>
        <p:nvGraphicFramePr>
          <p:cNvPr id="8" name="Google Shape;63;p6">
            <a:extLst>
              <a:ext uri="{FF2B5EF4-FFF2-40B4-BE49-F238E27FC236}">
                <a16:creationId xmlns:a16="http://schemas.microsoft.com/office/drawing/2014/main" id="{4F49A60C-6A03-6E43-9956-F8E01B16E0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3910442"/>
              </p:ext>
            </p:extLst>
          </p:nvPr>
        </p:nvGraphicFramePr>
        <p:xfrm>
          <a:off x="346350" y="1007311"/>
          <a:ext cx="7941865" cy="3708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976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1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15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76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68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184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3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71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8246">
                  <a:extLst>
                    <a:ext uri="{9D8B030D-6E8A-4147-A177-3AD203B41FA5}">
                      <a16:colId xmlns:a16="http://schemas.microsoft.com/office/drawing/2014/main" val="3127453519"/>
                    </a:ext>
                  </a:extLst>
                </a:gridCol>
                <a:gridCol w="1289538">
                  <a:extLst>
                    <a:ext uri="{9D8B030D-6E8A-4147-A177-3AD203B41FA5}">
                      <a16:colId xmlns:a16="http://schemas.microsoft.com/office/drawing/2014/main" val="1081343755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Complete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>
                          <a:latin typeface="+mj-lt"/>
                        </a:rPr>
                        <a:t>In progress</a:t>
                      </a:r>
                      <a:endParaRPr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Under planning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u="none" strike="noStrike" cap="none"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latin typeface="+mj-lt"/>
                        </a:rPr>
                        <a:t>Not started</a:t>
                      </a: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>
                        <a:latin typeface="+mj-lt"/>
                      </a:endParaRPr>
                    </a:p>
                  </a:txBody>
                  <a:tcPr marL="91450" marR="91450" marT="45725" marB="45725"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kern="1200" cap="none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New for FY23</a:t>
                      </a:r>
                      <a:endParaRPr sz="1400" u="none" strike="noStrike" kern="1200" cap="none" dirty="0">
                        <a:solidFill>
                          <a:schemeClr val="tx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Google Shape;62;p6">
            <a:extLst>
              <a:ext uri="{FF2B5EF4-FFF2-40B4-BE49-F238E27FC236}">
                <a16:creationId xmlns:a16="http://schemas.microsoft.com/office/drawing/2014/main" id="{8A9B4F85-8E55-B749-A68B-6B39E8591D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337069"/>
              </p:ext>
            </p:extLst>
          </p:nvPr>
        </p:nvGraphicFramePr>
        <p:xfrm>
          <a:off x="158619" y="1583756"/>
          <a:ext cx="8812853" cy="50146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99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3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9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Ref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1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FY 23 Plan</a:t>
                      </a:r>
                      <a:endParaRPr sz="1600" b="1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24275" marR="24275" marT="24275" marB="24275"/>
                </a:tc>
                <a:extLst>
                  <a:ext uri="{0D108BD9-81ED-4DB2-BD59-A6C34878D82A}">
                    <a16:rowId xmlns:a16="http://schemas.microsoft.com/office/drawing/2014/main" val="1292496773"/>
                  </a:ext>
                </a:extLst>
              </a:tr>
              <a:tr h="79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rgbClr val="92D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C1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92D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Content for communications channels: Explainer videos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strike="noStrike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C2</a:t>
                      </a:r>
                      <a:endParaRPr sz="1600" strike="noStrike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Organize a strategic comms partner</a:t>
                      </a:r>
                      <a:endParaRPr lang="en-TR" sz="1600" strike="noStrike" dirty="0"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9639871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rgbClr val="92D05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C3</a:t>
                      </a:r>
                      <a:endParaRPr sz="1600" kern="1200" spc="-5" dirty="0">
                        <a:solidFill>
                          <a:srgbClr val="92D05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92D05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Review UA/EAI content and its dissemination channels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0923526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strike="sngStrike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C4</a:t>
                      </a:r>
                      <a:endParaRPr sz="1600" strike="sngStrike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sng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Maintain Social Media (Facebook, Twitter, </a:t>
                      </a:r>
                      <a:r>
                        <a:rPr lang="en-US" sz="1600" strike="sngStrike" dirty="0" err="1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Linkedin</a:t>
                      </a:r>
                      <a:r>
                        <a:rPr lang="en-US" sz="1600" strike="sng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) presence of UASG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strike="noStrike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C5</a:t>
                      </a:r>
                      <a:endParaRPr sz="1600" strike="noStrike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Maintain </a:t>
                      </a:r>
                      <a:r>
                        <a:rPr lang="en-US" sz="1600" strike="noStrike" dirty="0" err="1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UASG.tech</a:t>
                      </a:r>
                      <a:r>
                        <a:rPr lang="en-US" sz="1600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website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8578149"/>
                  </a:ext>
                </a:extLst>
              </a:tr>
              <a:tr h="1048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C6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Redesign of </a:t>
                      </a:r>
                      <a:r>
                        <a:rPr lang="en-US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UASG.tech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7704144"/>
                  </a:ext>
                </a:extLst>
              </a:tr>
              <a:tr h="1048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C7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IGF Strategy. Reach-out and present the UASG/UA community in the national, regional IG forums/events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0201452"/>
                  </a:ext>
                </a:extLst>
              </a:tr>
              <a:tr h="1048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strike="sngStrike" kern="1200" spc="-5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C8</a:t>
                      </a:r>
                      <a:endParaRPr sz="1600" strike="sngStrike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sngStrike" kern="1200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UASG Annual Report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1980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New </a:t>
                      </a:r>
                      <a:r>
                        <a:rPr lang="tr-TR" sz="1600" kern="1200" spc="-5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suggestion</a:t>
                      </a:r>
                      <a:endParaRPr sz="1600" kern="1200" spc="-5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3-4 Case Studies on EAI/UA adoption</a:t>
                      </a:r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40521868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New </a:t>
                      </a:r>
                      <a:r>
                        <a:rPr lang="tr-TR" sz="1600" kern="1200" spc="-5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suggestion</a:t>
                      </a:r>
                      <a:endParaRPr sz="1600" kern="1200" spc="-5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Annual UA Day</a:t>
                      </a:r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3713869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New </a:t>
                      </a:r>
                      <a:r>
                        <a:rPr lang="tr-TR" sz="1600" kern="1200" spc="-5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suggestion</a:t>
                      </a:r>
                      <a:endParaRPr sz="1600" kern="1200" spc="-5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UA Readiness Badge for websites</a:t>
                      </a:r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3738770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kern="1200" spc="-5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New </a:t>
                      </a:r>
                      <a:r>
                        <a:rPr lang="tr-TR" sz="1600" kern="1200" spc="-5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sym typeface="Calibri"/>
                        </a:rPr>
                        <a:t>suggestion</a:t>
                      </a:r>
                      <a:endParaRPr sz="1600" kern="1200" spc="-5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  <a:sym typeface="Calibri"/>
                      </a:endParaRPr>
                    </a:p>
                  </a:txBody>
                  <a:tcPr marL="24275" marR="24275" marT="24275" marB="24275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All working Groups Chairs, VC’s meeting in next ICANN and recording their UA message for mass distribution on social </a:t>
                      </a:r>
                    </a:p>
                  </a:txBody>
                  <a:tcPr marL="73025" marR="73025"/>
                </a:tc>
                <a:extLst>
                  <a:ext uri="{0D108BD9-81ED-4DB2-BD59-A6C34878D82A}">
                    <a16:rowId xmlns:a16="http://schemas.microsoft.com/office/drawing/2014/main" val="3608694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68137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UASG">
      <a:dk1>
        <a:srgbClr val="000000"/>
      </a:dk1>
      <a:lt1>
        <a:srgbClr val="FAFAFA"/>
      </a:lt1>
      <a:dk2>
        <a:srgbClr val="000000"/>
      </a:dk2>
      <a:lt2>
        <a:srgbClr val="FAFAFA"/>
      </a:lt2>
      <a:accent1>
        <a:srgbClr val="FF9E1B"/>
      </a:accent1>
      <a:accent2>
        <a:srgbClr val="707372"/>
      </a:accent2>
      <a:accent3>
        <a:srgbClr val="D57800"/>
      </a:accent3>
      <a:accent4>
        <a:srgbClr val="B2B4B2"/>
      </a:accent4>
      <a:accent5>
        <a:srgbClr val="FFC56E"/>
      </a:accent5>
      <a:accent6>
        <a:srgbClr val="FFFFFF"/>
      </a:accent6>
      <a:hlink>
        <a:srgbClr val="FF9E1B"/>
      </a:hlink>
      <a:folHlink>
        <a:srgbClr val="707372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 dirty="0" smtClean="0">
            <a:latin typeface="Open Sans Light"/>
            <a:cs typeface="Open Sans Ligh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8394083EFE534D8DCEE10A0665D7AA" ma:contentTypeVersion="13" ma:contentTypeDescription="Create a new document." ma:contentTypeScope="" ma:versionID="5bf56ad6d77956316fdcab3cc31a278d">
  <xsd:schema xmlns:xsd="http://www.w3.org/2001/XMLSchema" xmlns:xs="http://www.w3.org/2001/XMLSchema" xmlns:p="http://schemas.microsoft.com/office/2006/metadata/properties" xmlns:ns3="c07cf6bb-a70a-4da1-8da9-aa490d9dbb31" xmlns:ns4="7ce62929-f12e-4891-8e29-b9a7458abeed" targetNamespace="http://schemas.microsoft.com/office/2006/metadata/properties" ma:root="true" ma:fieldsID="5d51f3e2b87568f9d43a7953d079dacf" ns3:_="" ns4:_="">
    <xsd:import namespace="c07cf6bb-a70a-4da1-8da9-aa490d9dbb31"/>
    <xsd:import namespace="7ce62929-f12e-4891-8e29-b9a7458abee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cf6bb-a70a-4da1-8da9-aa490d9dbb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e62929-f12e-4891-8e29-b9a7458abe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DC78017-D8F4-4F23-B34A-7B15EDE3F9D1}">
  <ds:schemaRefs>
    <ds:schemaRef ds:uri="http://schemas.openxmlformats.org/package/2006/metadata/core-properties"/>
    <ds:schemaRef ds:uri="http://purl.org/dc/terms/"/>
    <ds:schemaRef ds:uri="http://purl.org/dc/dcmitype/"/>
    <ds:schemaRef ds:uri="c07cf6bb-a70a-4da1-8da9-aa490d9dbb3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7ce62929-f12e-4891-8e29-b9a7458abeed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3C9F0C54-6EE6-4E4A-A57B-C8CBD1E422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7cf6bb-a70a-4da1-8da9-aa490d9dbb31"/>
    <ds:schemaRef ds:uri="7ce62929-f12e-4891-8e29-b9a7458ab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B5BE0BB-6314-4644-B176-8A620B1DCB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26805</TotalTime>
  <Words>242</Words>
  <Application>Microsoft Macintosh PowerPoint</Application>
  <PresentationFormat>On-screen Show (4:3)</PresentationFormat>
  <Paragraphs>60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Lucida Grande</vt:lpstr>
      <vt:lpstr>Merriweather Sans</vt:lpstr>
      <vt:lpstr>Open Sans</vt:lpstr>
      <vt:lpstr>Open Sans Light</vt:lpstr>
      <vt:lpstr>Times New Roman</vt:lpstr>
      <vt:lpstr>Office Theme</vt:lpstr>
      <vt:lpstr>FY22 Progress for Communications WG</vt:lpstr>
      <vt:lpstr>FY23 Plan for Communications WG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Nicole Davenport</dc:creator>
  <cp:lastModifiedBy>Seda Akbulut</cp:lastModifiedBy>
  <cp:revision>741</cp:revision>
  <dcterms:created xsi:type="dcterms:W3CDTF">2016-03-09T19:41:20Z</dcterms:created>
  <dcterms:modified xsi:type="dcterms:W3CDTF">2022-05-12T20:19:30Z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0x010100818394083EFE534D8DCEE10A0665D7AA</vt:lpwstr>
  </property>
</Properties>
</file>