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9" r:id="rId6"/>
    <p:sldId id="262" r:id="rId7"/>
    <p:sldId id="263" r:id="rId8"/>
    <p:sldId id="266" r:id="rId9"/>
    <p:sldId id="275" r:id="rId10"/>
    <p:sldId id="257" r:id="rId11"/>
    <p:sldId id="264" r:id="rId12"/>
    <p:sldId id="265" r:id="rId13"/>
    <p:sldId id="267" r:id="rId14"/>
    <p:sldId id="270" r:id="rId15"/>
    <p:sldId id="268" r:id="rId16"/>
    <p:sldId id="271" r:id="rId17"/>
    <p:sldId id="272" r:id="rId18"/>
    <p:sldId id="261" r:id="rId19"/>
    <p:sldId id="273" r:id="rId20"/>
    <p:sldId id="274" r:id="rId21"/>
    <p:sldId id="276" r:id="rId22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21" autoAdjust="0"/>
    <p:restoredTop sz="94660"/>
  </p:normalViewPr>
  <p:slideViewPr>
    <p:cSldViewPr showGuides="1">
      <p:cViewPr varScale="1">
        <p:scale>
          <a:sx n="151" d="100"/>
          <a:sy n="151" d="100"/>
        </p:scale>
        <p:origin x="-120" y="-192"/>
      </p:cViewPr>
      <p:guideLst>
        <p:guide orient="horz" pos="2160"/>
        <p:guide orient="horz" pos="1620"/>
        <p:guide pos="384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emf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emf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325" y="228600"/>
            <a:ext cx="3190875" cy="3190875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57150" y="4400551"/>
            <a:ext cx="971550" cy="7262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1" y="3204025"/>
            <a:ext cx="8515349" cy="132126"/>
          </a:xfrm>
          <a:prstGeom prst="rect">
            <a:avLst/>
          </a:prstGeom>
          <a:solidFill>
            <a:srgbClr val="63D3CE"/>
          </a:solidFill>
          <a:ln>
            <a:noFill/>
          </a:ln>
        </p:spPr>
        <p:txBody>
          <a:bodyPr lIns="68569" tIns="34275" rIns="68569" bIns="34275" rtlCol="0" anchor="ctr" anchorCtr="0">
            <a:noAutofit/>
          </a:bodyPr>
          <a:lstStyle/>
          <a:p>
            <a:pPr algn="r"/>
            <a:endParaRPr lang="en-US" b="1" dirty="0" smtClean="0">
              <a:solidFill>
                <a:schemeClr val="bg1"/>
              </a:solidFill>
            </a:endParaRPr>
          </a:p>
        </p:txBody>
      </p:sp>
      <p:sp>
        <p:nvSpPr>
          <p:cNvPr id="9" name="Shape 86"/>
          <p:cNvSpPr/>
          <p:nvPr userDrawn="1"/>
        </p:nvSpPr>
        <p:spPr>
          <a:xfrm>
            <a:off x="427264" y="1290608"/>
            <a:ext cx="1973036" cy="1597983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11" name="Shape 85"/>
          <p:cNvSpPr/>
          <p:nvPr userDrawn="1"/>
        </p:nvSpPr>
        <p:spPr>
          <a:xfrm>
            <a:off x="1" y="3336151"/>
            <a:ext cx="8515349" cy="1350149"/>
          </a:xfrm>
          <a:prstGeom prst="rect">
            <a:avLst/>
          </a:prstGeom>
          <a:solidFill>
            <a:srgbClr val="627380"/>
          </a:solidFill>
          <a:ln>
            <a:noFill/>
          </a:ln>
        </p:spPr>
        <p:txBody>
          <a:bodyPr lIns="68569" tIns="34275" rIns="68569" bIns="34275" anchor="ctr" anchorCtr="0">
            <a:noAutofit/>
          </a:bodyPr>
          <a:lstStyle/>
          <a:p>
            <a:endParaRPr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9144000" cy="57150"/>
          </a:xfrm>
          <a:prstGeom prst="rect">
            <a:avLst/>
          </a:prstGeom>
          <a:solidFill>
            <a:srgbClr val="63D3CE"/>
          </a:solidFill>
          <a:ln>
            <a:noFill/>
          </a:ln>
        </p:spPr>
        <p:txBody>
          <a:bodyPr lIns="68569" tIns="34275" rIns="68569" bIns="34275" rtlCol="0" anchor="ctr" anchorCtr="0">
            <a:noAutofit/>
          </a:bodyPr>
          <a:lstStyle/>
          <a:p>
            <a:pPr algn="r"/>
            <a:endParaRPr lang="en-US" b="1" dirty="0" smtClean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7264" y="3319482"/>
            <a:ext cx="7916636" cy="1345879"/>
          </a:xfrm>
        </p:spPr>
        <p:txBody>
          <a:bodyPr anchor="ctr">
            <a:normAutofit/>
          </a:bodyPr>
          <a:lstStyle>
            <a:lvl1pPr algn="l">
              <a:defRPr sz="3200">
                <a:solidFill>
                  <a:schemeClr val="bg1"/>
                </a:solidFill>
                <a:latin typeface="Calibri"/>
                <a:ea typeface="Segoe UI" panose="020B0502040204020203" pitchFamily="34" charset="0"/>
                <a:cs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8001000" y="4852988"/>
            <a:ext cx="1085850" cy="2738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15" name="Shape 89"/>
          <p:cNvSpPr txBox="1"/>
          <p:nvPr userDrawn="1"/>
        </p:nvSpPr>
        <p:spPr>
          <a:xfrm>
            <a:off x="6600825" y="4751086"/>
            <a:ext cx="2400300" cy="392414"/>
          </a:xfrm>
          <a:prstGeom prst="rect">
            <a:avLst/>
          </a:prstGeom>
          <a:noFill/>
          <a:ln>
            <a:noFill/>
          </a:ln>
        </p:spPr>
        <p:txBody>
          <a:bodyPr lIns="68569" tIns="34275" rIns="68569" bIns="34275" anchor="t" anchorCtr="0">
            <a:noAutofit/>
          </a:bodyPr>
          <a:lstStyle/>
          <a:p>
            <a:pPr algn="r">
              <a:buSzPct val="25000"/>
            </a:pPr>
            <a:r>
              <a:rPr lang="en-US" sz="2100" b="1" dirty="0">
                <a:solidFill>
                  <a:srgbClr val="59B9DC"/>
                </a:solidFill>
                <a:latin typeface="Calibri"/>
                <a:ea typeface="Calibri"/>
                <a:cs typeface="Calibri"/>
                <a:sym typeface="Calibri"/>
              </a:rPr>
              <a:t>theDNA.org</a:t>
            </a:r>
          </a:p>
        </p:txBody>
      </p:sp>
    </p:spTree>
    <p:extLst>
      <p:ext uri="{BB962C8B-B14F-4D97-AF65-F5344CB8AC3E}">
        <p14:creationId xmlns:p14="http://schemas.microsoft.com/office/powerpoint/2010/main" val="2965136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62A426A5-6633-46D6-AD06-EBA738CE8C25}" type="datetimeFigureOut">
              <a:rPr lang="en-US" smtClean="0"/>
              <a:t>1/29/15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852988"/>
            <a:ext cx="1428750" cy="273844"/>
          </a:xfrm>
          <a:prstGeom prst="rect">
            <a:avLst/>
          </a:prstGeom>
        </p:spPr>
        <p:txBody>
          <a:bodyPr/>
          <a:lstStyle/>
          <a:p>
            <a:fld id="{3CF5A40D-CCA4-4FD6-BED6-8D2D5ED9B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099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219"/>
            <a:ext cx="3943350" cy="3263504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62A426A5-6633-46D6-AD06-EBA738CE8C25}" type="datetimeFigureOut">
              <a:rPr lang="en-US" smtClean="0"/>
              <a:t>1/29/15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852988"/>
            <a:ext cx="1428750" cy="273844"/>
          </a:xfrm>
          <a:prstGeom prst="rect">
            <a:avLst/>
          </a:prstGeom>
        </p:spPr>
        <p:txBody>
          <a:bodyPr/>
          <a:lstStyle/>
          <a:p>
            <a:fld id="{3CF5A40D-CCA4-4FD6-BED6-8D2D5ED9BDE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972050" y="1369219"/>
            <a:ext cx="3543300" cy="2231231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379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oub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219"/>
            <a:ext cx="3771900" cy="3263504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62A426A5-6633-46D6-AD06-EBA738CE8C25}" type="datetimeFigureOut">
              <a:rPr lang="en-US" smtClean="0"/>
              <a:t>1/29/15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852988"/>
            <a:ext cx="1428750" cy="273844"/>
          </a:xfrm>
          <a:prstGeom prst="rect">
            <a:avLst/>
          </a:prstGeom>
        </p:spPr>
        <p:txBody>
          <a:bodyPr/>
          <a:lstStyle/>
          <a:p>
            <a:fld id="{3CF5A40D-CCA4-4FD6-BED6-8D2D5ED9BDE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743450" y="1369219"/>
            <a:ext cx="3771900" cy="3263504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699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62A426A5-6633-46D6-AD06-EBA738CE8C25}" type="datetimeFigureOut">
              <a:rPr lang="en-US" smtClean="0"/>
              <a:t>1/29/15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4852988"/>
            <a:ext cx="1428750" cy="273844"/>
          </a:xfrm>
          <a:prstGeom prst="rect">
            <a:avLst/>
          </a:prstGeom>
        </p:spPr>
        <p:txBody>
          <a:bodyPr/>
          <a:lstStyle/>
          <a:p>
            <a:fld id="{3CF5A40D-CCA4-4FD6-BED6-8D2D5ED9BDEA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lIns="68569" tIns="34275" rIns="68569" bIns="34275" rtlCol="0" anchor="ctr" anchorCtr="0">
            <a:noAutofit/>
          </a:bodyPr>
          <a:lstStyle/>
          <a:p>
            <a:pPr algn="r"/>
            <a:endParaRPr lang="en-US" b="1" dirty="0" smtClean="0">
              <a:solidFill>
                <a:schemeClr val="bg1"/>
              </a:solidFill>
            </a:endParaRPr>
          </a:p>
        </p:txBody>
      </p:sp>
      <p:sp>
        <p:nvSpPr>
          <p:cNvPr id="6" name="Shape 89"/>
          <p:cNvSpPr txBox="1"/>
          <p:nvPr userDrawn="1"/>
        </p:nvSpPr>
        <p:spPr>
          <a:xfrm>
            <a:off x="8058151" y="4852044"/>
            <a:ext cx="928688" cy="392414"/>
          </a:xfrm>
          <a:prstGeom prst="rect">
            <a:avLst/>
          </a:prstGeom>
          <a:noFill/>
          <a:ln>
            <a:noFill/>
          </a:ln>
        </p:spPr>
        <p:txBody>
          <a:bodyPr lIns="68569" tIns="34275" rIns="68569" bIns="34275" anchor="t" anchorCtr="0">
            <a:noAutofit/>
          </a:bodyPr>
          <a:lstStyle/>
          <a:p>
            <a:pPr>
              <a:buSzPct val="25000"/>
            </a:pPr>
            <a:r>
              <a:rPr lang="en-US" sz="12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theDNA.org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1" y="4624609"/>
            <a:ext cx="514349" cy="416498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28650" y="1828801"/>
            <a:ext cx="7886700" cy="994172"/>
          </a:xfrm>
        </p:spPr>
        <p:txBody>
          <a:bodyPr>
            <a:no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470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62A426A5-6633-46D6-AD06-EBA738CE8C25}" type="datetimeFigureOut">
              <a:rPr lang="en-US" smtClean="0"/>
              <a:t>1/29/15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4852988"/>
            <a:ext cx="1428750" cy="273844"/>
          </a:xfrm>
          <a:prstGeom prst="rect">
            <a:avLst/>
          </a:prstGeom>
        </p:spPr>
        <p:txBody>
          <a:bodyPr/>
          <a:lstStyle/>
          <a:p>
            <a:fld id="{3CF5A40D-CCA4-4FD6-BED6-8D2D5ED9BDEA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lIns="68569" tIns="34275" rIns="68569" bIns="34275" rtlCol="0" anchor="ctr" anchorCtr="0">
            <a:noAutofit/>
          </a:bodyPr>
          <a:lstStyle/>
          <a:p>
            <a:pPr algn="r"/>
            <a:endParaRPr lang="en-US" b="1" dirty="0" smtClean="0">
              <a:solidFill>
                <a:schemeClr val="bg1"/>
              </a:solidFill>
            </a:endParaRPr>
          </a:p>
        </p:txBody>
      </p:sp>
      <p:sp>
        <p:nvSpPr>
          <p:cNvPr id="6" name="Shape 89"/>
          <p:cNvSpPr txBox="1"/>
          <p:nvPr userDrawn="1"/>
        </p:nvSpPr>
        <p:spPr>
          <a:xfrm>
            <a:off x="8058151" y="4852044"/>
            <a:ext cx="928688" cy="392414"/>
          </a:xfrm>
          <a:prstGeom prst="rect">
            <a:avLst/>
          </a:prstGeom>
          <a:noFill/>
          <a:ln>
            <a:noFill/>
          </a:ln>
        </p:spPr>
        <p:txBody>
          <a:bodyPr lIns="68569" tIns="34275" rIns="68569" bIns="34275" anchor="t" anchorCtr="0">
            <a:noAutofit/>
          </a:bodyPr>
          <a:lstStyle/>
          <a:p>
            <a:pPr>
              <a:buSzPct val="25000"/>
            </a:pPr>
            <a:r>
              <a:rPr lang="en-US" sz="12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theDNA.org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1" y="4624609"/>
            <a:ext cx="514349" cy="416498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28650" y="1828801"/>
            <a:ext cx="7886700" cy="994172"/>
          </a:xfrm>
        </p:spPr>
        <p:txBody>
          <a:bodyPr>
            <a:no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010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62A426A5-6633-46D6-AD06-EBA738CE8C25}" type="datetimeFigureOut">
              <a:rPr lang="en-US" smtClean="0"/>
              <a:t>1/29/15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852988"/>
            <a:ext cx="1428750" cy="273844"/>
          </a:xfrm>
          <a:prstGeom prst="rect">
            <a:avLst/>
          </a:prstGeom>
        </p:spPr>
        <p:txBody>
          <a:bodyPr/>
          <a:lstStyle/>
          <a:p>
            <a:fld id="{3CF5A40D-CCA4-4FD6-BED6-8D2D5ED9B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26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62A426A5-6633-46D6-AD06-EBA738CE8C25}" type="datetimeFigureOut">
              <a:rPr lang="en-US" smtClean="0"/>
              <a:t>1/29/15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852988"/>
            <a:ext cx="1428750" cy="273844"/>
          </a:xfrm>
          <a:prstGeom prst="rect">
            <a:avLst/>
          </a:prstGeom>
        </p:spPr>
        <p:txBody>
          <a:bodyPr/>
          <a:lstStyle/>
          <a:p>
            <a:fld id="{3CF5A40D-CCA4-4FD6-BED6-8D2D5ED9B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736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62A426A5-6633-46D6-AD06-EBA738CE8C25}" type="datetimeFigureOut">
              <a:rPr lang="en-US" smtClean="0"/>
              <a:t>1/29/15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4852988"/>
            <a:ext cx="1428750" cy="273844"/>
          </a:xfrm>
          <a:prstGeom prst="rect">
            <a:avLst/>
          </a:prstGeom>
        </p:spPr>
        <p:txBody>
          <a:bodyPr/>
          <a:lstStyle/>
          <a:p>
            <a:fld id="{3CF5A40D-CCA4-4FD6-BED6-8D2D5ED9B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168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62A426A5-6633-46D6-AD06-EBA738CE8C25}" type="datetimeFigureOut">
              <a:rPr lang="en-US" smtClean="0"/>
              <a:t>1/29/15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852988"/>
            <a:ext cx="1428750" cy="273844"/>
          </a:xfrm>
          <a:prstGeom prst="rect">
            <a:avLst/>
          </a:prstGeom>
        </p:spPr>
        <p:txBody>
          <a:bodyPr/>
          <a:lstStyle/>
          <a:p>
            <a:fld id="{3CF5A40D-CCA4-4FD6-BED6-8D2D5ED9B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152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>
                <a:latin typeface="+mj-lt"/>
              </a:defRPr>
            </a:lvl1pPr>
            <a:lvl2pPr>
              <a:defRPr sz="2100">
                <a:latin typeface="+mj-lt"/>
              </a:defRPr>
            </a:lvl2pPr>
            <a:lvl3pPr>
              <a:defRPr sz="1800">
                <a:latin typeface="+mj-lt"/>
              </a:defRPr>
            </a:lvl3pPr>
            <a:lvl4pPr>
              <a:defRPr sz="1500">
                <a:latin typeface="+mj-lt"/>
              </a:defRPr>
            </a:lvl4pPr>
            <a:lvl5pPr>
              <a:defRPr sz="1500">
                <a:latin typeface="+mj-lt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>
                <a:latin typeface="+mj-lt"/>
              </a:defRPr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62A426A5-6633-46D6-AD06-EBA738CE8C25}" type="datetimeFigureOut">
              <a:rPr lang="en-US" smtClean="0"/>
              <a:t>1/29/15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852988"/>
            <a:ext cx="1428750" cy="273844"/>
          </a:xfrm>
          <a:prstGeom prst="rect">
            <a:avLst/>
          </a:prstGeom>
        </p:spPr>
        <p:txBody>
          <a:bodyPr/>
          <a:lstStyle/>
          <a:p>
            <a:fld id="{3CF5A40D-CCA4-4FD6-BED6-8D2D5ED9B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3183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>
                <a:latin typeface="+mj-lt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>
                <a:latin typeface="+mj-lt"/>
              </a:defRPr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62A426A5-6633-46D6-AD06-EBA738CE8C25}" type="datetimeFigureOut">
              <a:rPr lang="en-US" smtClean="0"/>
              <a:t>1/29/15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852988"/>
            <a:ext cx="1428750" cy="273844"/>
          </a:xfrm>
          <a:prstGeom prst="rect">
            <a:avLst/>
          </a:prstGeom>
        </p:spPr>
        <p:txBody>
          <a:bodyPr/>
          <a:lstStyle/>
          <a:p>
            <a:fld id="{3CF5A40D-CCA4-4FD6-BED6-8D2D5ED9B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6609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62A426A5-6633-46D6-AD06-EBA738CE8C25}" type="datetimeFigureOut">
              <a:rPr lang="en-US" smtClean="0"/>
              <a:t>1/29/15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852988"/>
            <a:ext cx="1428750" cy="273844"/>
          </a:xfrm>
          <a:prstGeom prst="rect">
            <a:avLst/>
          </a:prstGeom>
        </p:spPr>
        <p:txBody>
          <a:bodyPr/>
          <a:lstStyle/>
          <a:p>
            <a:fld id="{3CF5A40D-CCA4-4FD6-BED6-8D2D5ED9B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078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62A426A5-6633-46D6-AD06-EBA738CE8C25}" type="datetimeFigureOut">
              <a:rPr lang="en-US" smtClean="0"/>
              <a:t>1/29/15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852988"/>
            <a:ext cx="1428750" cy="273844"/>
          </a:xfrm>
          <a:prstGeom prst="rect">
            <a:avLst/>
          </a:prstGeom>
        </p:spPr>
        <p:txBody>
          <a:bodyPr/>
          <a:lstStyle/>
          <a:p>
            <a:fld id="{3CF5A40D-CCA4-4FD6-BED6-8D2D5ED9B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927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40507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Shape 119"/>
          <p:cNvSpPr/>
          <p:nvPr/>
        </p:nvSpPr>
        <p:spPr>
          <a:xfrm>
            <a:off x="232436" y="4673509"/>
            <a:ext cx="509736" cy="412841"/>
          </a:xfrm>
          <a:prstGeom prst="rect">
            <a:avLst/>
          </a:prstGeom>
          <a:blipFill>
            <a:blip r:embed="rId1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12" name="Shape 89"/>
          <p:cNvSpPr txBox="1"/>
          <p:nvPr/>
        </p:nvSpPr>
        <p:spPr>
          <a:xfrm>
            <a:off x="8058151" y="4852044"/>
            <a:ext cx="928688" cy="291457"/>
          </a:xfrm>
          <a:prstGeom prst="rect">
            <a:avLst/>
          </a:prstGeom>
          <a:noFill/>
          <a:ln>
            <a:noFill/>
          </a:ln>
        </p:spPr>
        <p:txBody>
          <a:bodyPr lIns="68569" tIns="34275" rIns="68569" bIns="34275" anchor="t" anchorCtr="0">
            <a:noAutofit/>
          </a:bodyPr>
          <a:lstStyle/>
          <a:p>
            <a:pPr>
              <a:buSzPct val="25000"/>
            </a:pPr>
            <a:r>
              <a:rPr lang="en-US" sz="1200" b="1" dirty="0">
                <a:solidFill>
                  <a:srgbClr val="59B9DC"/>
                </a:solidFill>
                <a:latin typeface="Calibri"/>
                <a:ea typeface="Calibri"/>
                <a:cs typeface="Calibri"/>
                <a:sym typeface="Calibri"/>
              </a:rPr>
              <a:t>theDNA.org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17371" y="4918768"/>
            <a:ext cx="2914650" cy="176972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/>
          <a:p>
            <a:pPr algn="ctr"/>
            <a:r>
              <a:rPr lang="en-US" sz="700" dirty="0">
                <a:solidFill>
                  <a:srgbClr val="62738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Copyright © </a:t>
            </a:r>
            <a:r>
              <a:rPr lang="en-US" sz="700" dirty="0" smtClean="0">
                <a:solidFill>
                  <a:srgbClr val="62738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2014 </a:t>
            </a:r>
            <a:r>
              <a:rPr lang="en-US" sz="700" dirty="0">
                <a:solidFill>
                  <a:srgbClr val="62738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Domain Name Association. All rights reserved.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9144000" cy="57150"/>
          </a:xfrm>
          <a:prstGeom prst="rect">
            <a:avLst/>
          </a:prstGeom>
          <a:solidFill>
            <a:srgbClr val="63D3CE"/>
          </a:solidFill>
          <a:ln>
            <a:noFill/>
          </a:ln>
        </p:spPr>
        <p:txBody>
          <a:bodyPr lIns="68569" tIns="34275" rIns="68569" bIns="34275" rtlCol="0" anchor="ctr" anchorCtr="0">
            <a:noAutofit/>
          </a:bodyPr>
          <a:lstStyle/>
          <a:p>
            <a:pPr algn="r"/>
            <a:endParaRPr lang="en-US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577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2" r:id="rId3"/>
    <p:sldLayoutId id="2147483661" r:id="rId4"/>
    <p:sldLayoutId id="2147483655" r:id="rId5"/>
    <p:sldLayoutId id="2147483660" r:id="rId6"/>
    <p:sldLayoutId id="2147483651" r:id="rId7"/>
    <p:sldLayoutId id="2147483652" r:id="rId8"/>
    <p:sldLayoutId id="2147483653" r:id="rId9"/>
    <p:sldLayoutId id="2147483654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Calibri"/>
          <a:ea typeface="+mj-ea"/>
          <a:cs typeface="Calibri"/>
        </a:defRPr>
      </a:lvl1pPr>
    </p:titleStyle>
    <p:bodyStyle>
      <a:lvl1pPr marL="227013" indent="-227013" algn="l" defTabSz="685800" rtl="0" eaLnBrk="1" latinLnBrk="0" hangingPunct="1">
        <a:lnSpc>
          <a:spcPct val="90000"/>
        </a:lnSpc>
        <a:spcBef>
          <a:spcPts val="750"/>
        </a:spcBef>
        <a:buClr>
          <a:schemeClr val="accent2"/>
        </a:buClr>
        <a:buFont typeface="Wingdings" panose="05000000000000000000" pitchFamily="2" charset="2"/>
        <a:buChar char="§"/>
        <a:defRPr sz="2100" kern="1200">
          <a:solidFill>
            <a:schemeClr val="accent1"/>
          </a:solidFill>
          <a:latin typeface="Calibri"/>
          <a:ea typeface="Segoe UI" panose="020B0502040204020203" pitchFamily="34" charset="0"/>
          <a:cs typeface="Calibri"/>
        </a:defRPr>
      </a:lvl1pPr>
      <a:lvl2pPr marL="571500" indent="-228600" algn="l" defTabSz="685800" rtl="0" eaLnBrk="1" latinLnBrk="0" hangingPunct="1">
        <a:lnSpc>
          <a:spcPct val="90000"/>
        </a:lnSpc>
        <a:spcBef>
          <a:spcPts val="375"/>
        </a:spcBef>
        <a:buClr>
          <a:schemeClr val="accent3"/>
        </a:buClr>
        <a:buFont typeface="Segoe UI" panose="020B0502040204020203" pitchFamily="34" charset="0"/>
        <a:buChar char="–"/>
        <a:defRPr sz="2000" kern="1200">
          <a:solidFill>
            <a:schemeClr val="accent1"/>
          </a:solidFill>
          <a:latin typeface="Calibri"/>
          <a:ea typeface="Segoe UI" panose="020B0502040204020203" pitchFamily="34" charset="0"/>
          <a:cs typeface="Calibri"/>
        </a:defRPr>
      </a:lvl2pPr>
      <a:lvl3pPr marL="915988" indent="-230188" algn="l" defTabSz="685800" rtl="0" eaLnBrk="1" latinLnBrk="0" hangingPunct="1">
        <a:lnSpc>
          <a:spcPct val="90000"/>
        </a:lnSpc>
        <a:spcBef>
          <a:spcPts val="375"/>
        </a:spcBef>
        <a:buClr>
          <a:schemeClr val="accent2"/>
        </a:buClr>
        <a:buFont typeface="Wingdings" panose="05000000000000000000" pitchFamily="2" charset="2"/>
        <a:buChar char="§"/>
        <a:defRPr sz="1900" kern="1200">
          <a:solidFill>
            <a:schemeClr val="accent1"/>
          </a:solidFill>
          <a:latin typeface="Calibri"/>
          <a:ea typeface="Segoe UI" panose="020B0502040204020203" pitchFamily="34" charset="0"/>
          <a:cs typeface="Calibri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3"/>
        </a:buClr>
        <a:buFont typeface="Segoe UI" panose="020B0502040204020203" pitchFamily="34" charset="0"/>
        <a:buChar char="–"/>
        <a:defRPr sz="1400" kern="1200">
          <a:solidFill>
            <a:schemeClr val="accent1"/>
          </a:solidFill>
          <a:latin typeface="Calibri"/>
          <a:ea typeface="Segoe UI" panose="020B0502040204020203" pitchFamily="34" charset="0"/>
          <a:cs typeface="Calibri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2"/>
        </a:buClr>
        <a:buFont typeface="Wingdings" panose="05000000000000000000" pitchFamily="2" charset="2"/>
        <a:buChar char="§"/>
        <a:defRPr sz="1400" kern="1200">
          <a:solidFill>
            <a:schemeClr val="accent1"/>
          </a:solidFill>
          <a:latin typeface="Calibri"/>
          <a:ea typeface="Segoe UI" panose="020B0502040204020203" pitchFamily="34" charset="0"/>
          <a:cs typeface="Calibri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hyperlink" Target="mailto:rlaplante@afilias.info" TargetMode="External"/><Relationship Id="rId12" Type="http://schemas.openxmlformats.org/officeDocument/2006/relationships/hyperlink" Target="mailto:simon@allegravita.com" TargetMode="External"/><Relationship Id="rId13" Type="http://schemas.openxmlformats.org/officeDocument/2006/relationships/hyperlink" Target="mailto:tabrackey@gmail.com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mailto:cyrus.namazi@icann.org" TargetMode="External"/><Relationship Id="rId3" Type="http://schemas.openxmlformats.org/officeDocument/2006/relationships/hyperlink" Target="mailto:dmoltrup@apple.com" TargetMode="External"/><Relationship Id="rId4" Type="http://schemas.openxmlformats.org/officeDocument/2006/relationships/hyperlink" Target="mailto:edmon@dot.asia" TargetMode="External"/><Relationship Id="rId5" Type="http://schemas.openxmlformats.org/officeDocument/2006/relationships/hyperlink" Target="mailto:francisco.arias@icann.org" TargetMode="External"/><Relationship Id="rId6" Type="http://schemas.openxmlformats.org/officeDocument/2006/relationships/hyperlink" Target="mailto:gwen.carlson@icann.org" TargetMode="External"/><Relationship Id="rId7" Type="http://schemas.openxmlformats.org/officeDocument/2006/relationships/hyperlink" Target="mailto:judy.song@neustar.biz" TargetMode="External"/><Relationship Id="rId8" Type="http://schemas.openxmlformats.org/officeDocument/2006/relationships/hyperlink" Target="mailto:kurt@kjpritz.com" TargetMode="External"/><Relationship Id="rId9" Type="http://schemas.openxmlformats.org/officeDocument/2006/relationships/hyperlink" Target="mailto:phil.lodico@fairwindspartners.com" TargetMode="External"/><Relationship Id="rId10" Type="http://schemas.openxmlformats.org/officeDocument/2006/relationships/hyperlink" Target="mailto:rmohan@afilias.info" TargetMode="External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hyperlink" Target="mailto:rlaplante@afilias.info" TargetMode="External"/><Relationship Id="rId12" Type="http://schemas.openxmlformats.org/officeDocument/2006/relationships/hyperlink" Target="mailto:simon@allegravita.com" TargetMode="External"/><Relationship Id="rId13" Type="http://schemas.openxmlformats.org/officeDocument/2006/relationships/hyperlink" Target="mailto:tabrackey@gmail.com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mailto:cyrus.namazi@icann.org" TargetMode="External"/><Relationship Id="rId3" Type="http://schemas.openxmlformats.org/officeDocument/2006/relationships/hyperlink" Target="mailto:dmoltrup@apple.com" TargetMode="External"/><Relationship Id="rId4" Type="http://schemas.openxmlformats.org/officeDocument/2006/relationships/hyperlink" Target="mailto:edmon@dot.asia" TargetMode="External"/><Relationship Id="rId5" Type="http://schemas.openxmlformats.org/officeDocument/2006/relationships/hyperlink" Target="mailto:francisco.arias@icann.org" TargetMode="External"/><Relationship Id="rId6" Type="http://schemas.openxmlformats.org/officeDocument/2006/relationships/hyperlink" Target="mailto:gwen.carlson@icann.org" TargetMode="External"/><Relationship Id="rId7" Type="http://schemas.openxmlformats.org/officeDocument/2006/relationships/hyperlink" Target="mailto:judy.song@neustar.biz" TargetMode="External"/><Relationship Id="rId8" Type="http://schemas.openxmlformats.org/officeDocument/2006/relationships/hyperlink" Target="mailto:kurt@kjpritz.com" TargetMode="External"/><Relationship Id="rId9" Type="http://schemas.openxmlformats.org/officeDocument/2006/relationships/hyperlink" Target="mailto:phil.lodico@fairwindspartners.com" TargetMode="External"/><Relationship Id="rId10" Type="http://schemas.openxmlformats.org/officeDocument/2006/relationships/hyperlink" Target="mailto:rmohan@afilias.info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UA – Communications: 29 Jan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278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950"/>
              </a:spcBef>
            </a:pPr>
            <a:r>
              <a:rPr lang="en-US" sz="1800" dirty="0" smtClean="0"/>
              <a:t>Introductions					10 min</a:t>
            </a:r>
          </a:p>
          <a:p>
            <a:pPr>
              <a:lnSpc>
                <a:spcPct val="100000"/>
              </a:lnSpc>
              <a:spcBef>
                <a:spcPts val="1950"/>
              </a:spcBef>
            </a:pPr>
            <a:r>
              <a:rPr lang="en-US" sz="1800" dirty="0" smtClean="0"/>
              <a:t>Background / foundational meeting	10 min		</a:t>
            </a:r>
          </a:p>
          <a:p>
            <a:pPr>
              <a:lnSpc>
                <a:spcPct val="100000"/>
              </a:lnSpc>
              <a:spcBef>
                <a:spcPts val="1950"/>
              </a:spcBef>
            </a:pPr>
            <a:r>
              <a:rPr lang="en-US" sz="1800" dirty="0" smtClean="0"/>
              <a:t>Messaging					25 min</a:t>
            </a:r>
          </a:p>
          <a:p>
            <a:pPr>
              <a:lnSpc>
                <a:spcPct val="100000"/>
              </a:lnSpc>
              <a:spcBef>
                <a:spcPts val="1950"/>
              </a:spcBef>
            </a:pPr>
            <a:r>
              <a:rPr lang="en-US" sz="1800" dirty="0" smtClean="0"/>
              <a:t>Distribution					25 min</a:t>
            </a:r>
          </a:p>
          <a:p>
            <a:pPr>
              <a:lnSpc>
                <a:spcPct val="100000"/>
              </a:lnSpc>
              <a:spcBef>
                <a:spcPts val="1950"/>
              </a:spcBef>
            </a:pPr>
            <a:r>
              <a:rPr lang="en-US" sz="1800" dirty="0" smtClean="0"/>
              <a:t>Singapore meeting				  5 min</a:t>
            </a:r>
          </a:p>
        </p:txBody>
      </p:sp>
    </p:spTree>
    <p:extLst>
      <p:ext uri="{BB962C8B-B14F-4D97-AF65-F5344CB8AC3E}">
        <p14:creationId xmlns:p14="http://schemas.microsoft.com/office/powerpoint/2010/main" val="2598806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Cyrus </a:t>
            </a:r>
            <a:r>
              <a:rPr lang="en-US" dirty="0" err="1"/>
              <a:t>Namazi</a:t>
            </a:r>
            <a:r>
              <a:rPr lang="en-US" dirty="0"/>
              <a:t> &lt;</a:t>
            </a:r>
            <a:r>
              <a:rPr lang="en-US" u="sng" dirty="0">
                <a:hlinkClick r:id="rId2"/>
              </a:rPr>
              <a:t>cyrus.namazi@icann.org&gt;</a:t>
            </a:r>
          </a:p>
          <a:p>
            <a:r>
              <a:rPr lang="en-US" dirty="0"/>
              <a:t>Diana </a:t>
            </a:r>
            <a:r>
              <a:rPr lang="en-US" dirty="0" err="1"/>
              <a:t>Moltrup</a:t>
            </a:r>
            <a:r>
              <a:rPr lang="en-US" dirty="0"/>
              <a:t> &lt;</a:t>
            </a:r>
            <a:r>
              <a:rPr lang="en-US" u="sng" dirty="0">
                <a:hlinkClick r:id="rId3"/>
              </a:rPr>
              <a:t>dmoltrup@apple.com&gt;</a:t>
            </a:r>
          </a:p>
          <a:p>
            <a:r>
              <a:rPr lang="en-US" dirty="0" err="1"/>
              <a:t>Edmon</a:t>
            </a:r>
            <a:r>
              <a:rPr lang="en-US" dirty="0"/>
              <a:t> Chung &lt;</a:t>
            </a:r>
            <a:r>
              <a:rPr lang="en-US" u="sng" dirty="0">
                <a:hlinkClick r:id="rId4"/>
              </a:rPr>
              <a:t>edmon@dot.asia&gt;</a:t>
            </a:r>
          </a:p>
          <a:p>
            <a:r>
              <a:rPr lang="en-US" dirty="0"/>
              <a:t>Francisco Arias &lt;</a:t>
            </a:r>
            <a:r>
              <a:rPr lang="en-US" u="sng" dirty="0">
                <a:hlinkClick r:id="rId5"/>
              </a:rPr>
              <a:t>francisco.arias@icann.org&gt;</a:t>
            </a:r>
          </a:p>
          <a:p>
            <a:r>
              <a:rPr lang="en-US" dirty="0"/>
              <a:t>Gwen Carlson &lt;</a:t>
            </a:r>
            <a:r>
              <a:rPr lang="en-US" u="sng" dirty="0">
                <a:hlinkClick r:id="rId6"/>
              </a:rPr>
              <a:t>gwen.carlson@icann.org&gt;</a:t>
            </a:r>
          </a:p>
          <a:p>
            <a:r>
              <a:rPr lang="en-US" dirty="0"/>
              <a:t>Jeffrey Sass &lt;</a:t>
            </a:r>
            <a:r>
              <a:rPr lang="en-US" dirty="0" err="1"/>
              <a:t>jeff@nic.club</a:t>
            </a:r>
            <a:r>
              <a:rPr lang="en-US" dirty="0"/>
              <a:t>&gt;</a:t>
            </a:r>
          </a:p>
          <a:p>
            <a:r>
              <a:rPr lang="en-US" dirty="0"/>
              <a:t>Judy Song-Marshall &lt;</a:t>
            </a:r>
            <a:r>
              <a:rPr lang="en-US" u="sng" dirty="0">
                <a:hlinkClick r:id="rId7"/>
              </a:rPr>
              <a:t>judy.song@neustar.biz&gt;</a:t>
            </a:r>
          </a:p>
          <a:p>
            <a:r>
              <a:rPr lang="en-US" dirty="0"/>
              <a:t>Kurt Pritz &lt;</a:t>
            </a:r>
            <a:r>
              <a:rPr lang="en-US" u="sng" dirty="0">
                <a:hlinkClick r:id="rId8"/>
              </a:rPr>
              <a:t>kurt@kjpritz.com&gt;</a:t>
            </a:r>
          </a:p>
          <a:p>
            <a:r>
              <a:rPr lang="en-US" dirty="0"/>
              <a:t>Phil </a:t>
            </a:r>
            <a:r>
              <a:rPr lang="en-US" dirty="0" err="1"/>
              <a:t>Lodico</a:t>
            </a:r>
            <a:r>
              <a:rPr lang="en-US" dirty="0"/>
              <a:t> &lt;</a:t>
            </a:r>
            <a:r>
              <a:rPr lang="en-US" u="sng" dirty="0">
                <a:hlinkClick r:id="rId9"/>
              </a:rPr>
              <a:t>phil.lodico@fairwindspartners.com&gt;</a:t>
            </a:r>
          </a:p>
          <a:p>
            <a:r>
              <a:rPr lang="en-US" dirty="0"/>
              <a:t>Ram Mohan &lt;</a:t>
            </a:r>
            <a:r>
              <a:rPr lang="en-US" u="sng" dirty="0">
                <a:hlinkClick r:id="rId10"/>
              </a:rPr>
              <a:t>rmohan@afilias.info&gt;</a:t>
            </a:r>
          </a:p>
          <a:p>
            <a:r>
              <a:rPr lang="en-US" dirty="0"/>
              <a:t>Roland </a:t>
            </a:r>
            <a:r>
              <a:rPr lang="en-US" dirty="0" err="1"/>
              <a:t>LaPlante</a:t>
            </a:r>
            <a:r>
              <a:rPr lang="en-US" dirty="0"/>
              <a:t> &lt;</a:t>
            </a:r>
            <a:r>
              <a:rPr lang="en-US" u="sng" dirty="0">
                <a:hlinkClick r:id="rId11"/>
              </a:rPr>
              <a:t>rlaplante@afilias.info&gt;</a:t>
            </a:r>
          </a:p>
          <a:p>
            <a:r>
              <a:rPr lang="en-US" dirty="0"/>
              <a:t>Simon Cousins &lt;</a:t>
            </a:r>
            <a:r>
              <a:rPr lang="en-US" u="sng" dirty="0">
                <a:hlinkClick r:id="rId12"/>
              </a:rPr>
              <a:t>simon@allegravita.com&gt;</a:t>
            </a:r>
          </a:p>
          <a:p>
            <a:r>
              <a:rPr lang="en-US" dirty="0"/>
              <a:t>Thomas </a:t>
            </a:r>
            <a:r>
              <a:rPr lang="en-US" dirty="0" err="1"/>
              <a:t>Brackey</a:t>
            </a:r>
            <a:r>
              <a:rPr lang="en-US" dirty="0"/>
              <a:t> II &lt;</a:t>
            </a:r>
            <a:r>
              <a:rPr lang="en-US" u="sng" dirty="0">
                <a:hlinkClick r:id="rId13"/>
              </a:rPr>
              <a:t>tabrackey@gmail.com&gt;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067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Cyrus </a:t>
            </a:r>
            <a:r>
              <a:rPr lang="en-US" dirty="0" err="1"/>
              <a:t>Namazi</a:t>
            </a:r>
            <a:r>
              <a:rPr lang="en-US" dirty="0"/>
              <a:t> &lt;</a:t>
            </a:r>
            <a:r>
              <a:rPr lang="en-US" u="sng" dirty="0">
                <a:hlinkClick r:id="rId2"/>
              </a:rPr>
              <a:t>cyrus.namazi@icann.org&gt;</a:t>
            </a:r>
          </a:p>
          <a:p>
            <a:r>
              <a:rPr lang="en-US" dirty="0"/>
              <a:t>Diana </a:t>
            </a:r>
            <a:r>
              <a:rPr lang="en-US" dirty="0" err="1"/>
              <a:t>Moltrup</a:t>
            </a:r>
            <a:r>
              <a:rPr lang="en-US" dirty="0"/>
              <a:t> &lt;</a:t>
            </a:r>
            <a:r>
              <a:rPr lang="en-US" u="sng" dirty="0">
                <a:hlinkClick r:id="rId3"/>
              </a:rPr>
              <a:t>dmoltrup@apple.com&gt;</a:t>
            </a:r>
          </a:p>
          <a:p>
            <a:r>
              <a:rPr lang="en-US" dirty="0" err="1"/>
              <a:t>Edmon</a:t>
            </a:r>
            <a:r>
              <a:rPr lang="en-US" dirty="0"/>
              <a:t> Chung &lt;</a:t>
            </a:r>
            <a:r>
              <a:rPr lang="en-US" u="sng" dirty="0">
                <a:hlinkClick r:id="rId4"/>
              </a:rPr>
              <a:t>edmon@dot.asia&gt;</a:t>
            </a:r>
          </a:p>
          <a:p>
            <a:r>
              <a:rPr lang="en-US" dirty="0"/>
              <a:t>Francisco Arias &lt;</a:t>
            </a:r>
            <a:r>
              <a:rPr lang="en-US" u="sng" dirty="0">
                <a:hlinkClick r:id="rId5"/>
              </a:rPr>
              <a:t>francisco.arias@icann.org&gt;</a:t>
            </a:r>
          </a:p>
          <a:p>
            <a:r>
              <a:rPr lang="en-US" dirty="0"/>
              <a:t>Gwen Carlson &lt;</a:t>
            </a:r>
            <a:r>
              <a:rPr lang="en-US" u="sng" dirty="0">
                <a:hlinkClick r:id="rId6"/>
              </a:rPr>
              <a:t>gwen.carlson@icann.org&gt;</a:t>
            </a:r>
          </a:p>
          <a:p>
            <a:r>
              <a:rPr lang="en-US" dirty="0"/>
              <a:t>Jeffrey Sass &lt;</a:t>
            </a:r>
            <a:r>
              <a:rPr lang="en-US" dirty="0" err="1"/>
              <a:t>jeff@nic.club</a:t>
            </a:r>
            <a:r>
              <a:rPr lang="en-US" dirty="0"/>
              <a:t>&gt;</a:t>
            </a:r>
          </a:p>
          <a:p>
            <a:r>
              <a:rPr lang="en-US" dirty="0"/>
              <a:t>Judy Song-Marshall &lt;</a:t>
            </a:r>
            <a:r>
              <a:rPr lang="en-US" u="sng" dirty="0">
                <a:hlinkClick r:id="rId7"/>
              </a:rPr>
              <a:t>judy.song@neustar.biz&gt;</a:t>
            </a:r>
          </a:p>
          <a:p>
            <a:r>
              <a:rPr lang="en-US" dirty="0"/>
              <a:t>Kurt Pritz &lt;</a:t>
            </a:r>
            <a:r>
              <a:rPr lang="en-US" u="sng" dirty="0">
                <a:hlinkClick r:id="rId8"/>
              </a:rPr>
              <a:t>kurt@kjpritz.com&gt;</a:t>
            </a:r>
          </a:p>
          <a:p>
            <a:r>
              <a:rPr lang="en-US" dirty="0"/>
              <a:t>Phil </a:t>
            </a:r>
            <a:r>
              <a:rPr lang="en-US" dirty="0" err="1"/>
              <a:t>Lodico</a:t>
            </a:r>
            <a:r>
              <a:rPr lang="en-US" dirty="0"/>
              <a:t> &lt;</a:t>
            </a:r>
            <a:r>
              <a:rPr lang="en-US" u="sng" dirty="0">
                <a:hlinkClick r:id="rId9"/>
              </a:rPr>
              <a:t>phil.lodico@fairwindspartners.com&gt;</a:t>
            </a:r>
          </a:p>
          <a:p>
            <a:r>
              <a:rPr lang="en-US" dirty="0"/>
              <a:t>Ram Mohan &lt;</a:t>
            </a:r>
            <a:r>
              <a:rPr lang="en-US" u="sng" dirty="0">
                <a:hlinkClick r:id="rId10"/>
              </a:rPr>
              <a:t>rmohan@afilias.info&gt;</a:t>
            </a:r>
          </a:p>
          <a:p>
            <a:r>
              <a:rPr lang="en-US" dirty="0"/>
              <a:t>Roland </a:t>
            </a:r>
            <a:r>
              <a:rPr lang="en-US" dirty="0" err="1"/>
              <a:t>LaPlante</a:t>
            </a:r>
            <a:r>
              <a:rPr lang="en-US" dirty="0"/>
              <a:t> &lt;</a:t>
            </a:r>
            <a:r>
              <a:rPr lang="en-US" u="sng" dirty="0">
                <a:hlinkClick r:id="rId11"/>
              </a:rPr>
              <a:t>rlaplante@afilias.info&gt;</a:t>
            </a:r>
          </a:p>
          <a:p>
            <a:r>
              <a:rPr lang="en-US" dirty="0"/>
              <a:t>Simon Cousins &lt;</a:t>
            </a:r>
            <a:r>
              <a:rPr lang="en-US" u="sng" dirty="0">
                <a:hlinkClick r:id="rId12"/>
              </a:rPr>
              <a:t>simon@allegravita.com&gt;</a:t>
            </a:r>
          </a:p>
          <a:p>
            <a:r>
              <a:rPr lang="en-US" dirty="0"/>
              <a:t>Thomas </a:t>
            </a:r>
            <a:r>
              <a:rPr lang="en-US" dirty="0" err="1"/>
              <a:t>Brackey</a:t>
            </a:r>
            <a:r>
              <a:rPr lang="en-US" dirty="0"/>
              <a:t> II &lt;</a:t>
            </a:r>
            <a:r>
              <a:rPr lang="en-US" u="sng" dirty="0">
                <a:hlinkClick r:id="rId13"/>
              </a:rPr>
              <a:t>tabrackey@gmail.com&gt;</a:t>
            </a:r>
            <a:endParaRPr lang="en-US" dirty="0"/>
          </a:p>
        </p:txBody>
      </p:sp>
      <p:sp>
        <p:nvSpPr>
          <p:cNvPr id="3" name="Left Arrow 2"/>
          <p:cNvSpPr/>
          <p:nvPr/>
        </p:nvSpPr>
        <p:spPr>
          <a:xfrm>
            <a:off x="3581400" y="2571750"/>
            <a:ext cx="1447800" cy="152400"/>
          </a:xfrm>
          <a:prstGeom prst="leftArrow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245265" y="2414885"/>
            <a:ext cx="62213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!?!</a:t>
            </a:r>
            <a:endParaRPr lang="en-US" sz="2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19401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Background &amp; Foundational Meeting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53596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Communications plan framework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1800" dirty="0" smtClean="0">
                <a:latin typeface="+mn-lt"/>
              </a:rPr>
              <a:t>Hoped for outcomes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1800" dirty="0" smtClean="0">
                <a:latin typeface="+mn-lt"/>
              </a:rPr>
              <a:t>Audience values</a:t>
            </a:r>
            <a:endParaRPr lang="en-US" sz="1800" dirty="0">
              <a:latin typeface="+mn-lt"/>
            </a:endParaRP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1800" dirty="0" smtClean="0">
                <a:latin typeface="+mn-lt"/>
              </a:rPr>
              <a:t>Message</a:t>
            </a:r>
          </a:p>
          <a:p>
            <a:pPr lvl="1">
              <a:lnSpc>
                <a:spcPct val="100000"/>
              </a:lnSpc>
              <a:spcBef>
                <a:spcPts val="1800"/>
              </a:spcBef>
            </a:pPr>
            <a:r>
              <a:rPr lang="en-US" sz="1600" dirty="0">
                <a:latin typeface="+mn-lt"/>
              </a:rPr>
              <a:t>P</a:t>
            </a:r>
            <a:r>
              <a:rPr lang="en-US" sz="1600" dirty="0" smtClean="0">
                <a:latin typeface="+mn-lt"/>
              </a:rPr>
              <a:t>rioritization </a:t>
            </a:r>
          </a:p>
          <a:p>
            <a:pPr lvl="1">
              <a:lnSpc>
                <a:spcPct val="100000"/>
              </a:lnSpc>
              <a:spcBef>
                <a:spcPts val="1800"/>
              </a:spcBef>
            </a:pPr>
            <a:r>
              <a:rPr lang="en-US" sz="1600" dirty="0" smtClean="0">
                <a:latin typeface="+mn-lt"/>
              </a:rPr>
              <a:t>Matching to target audience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1800" dirty="0" smtClean="0">
                <a:latin typeface="+mn-lt"/>
              </a:rPr>
              <a:t>Distribution / channels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1800" dirty="0" smtClean="0">
                <a:latin typeface="+mn-lt"/>
              </a:rPr>
              <a:t>Cost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1800" dirty="0" smtClean="0">
                <a:latin typeface="+mn-lt"/>
              </a:rPr>
              <a:t>Timeframe</a:t>
            </a:r>
            <a:endParaRPr lang="en-US" sz="18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7210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 smtClean="0">
                <a:latin typeface="+mn-lt"/>
              </a:rPr>
              <a:t>Encouraged by the </a:t>
            </a:r>
            <a:r>
              <a:rPr lang="en-US" dirty="0" smtClean="0">
                <a:latin typeface="+mn-lt"/>
              </a:rPr>
              <a:t>Domain Name Industry members, ICANN called a meeting of leaders in current Universal Acceptance work: </a:t>
            </a:r>
          </a:p>
          <a:p>
            <a:pPr lvl="1">
              <a:lnSpc>
                <a:spcPct val="120000"/>
              </a:lnSpc>
            </a:pPr>
            <a:r>
              <a:rPr lang="en-US" dirty="0" smtClean="0">
                <a:latin typeface="+mn-lt"/>
              </a:rPr>
              <a:t>Google				</a:t>
            </a:r>
            <a:r>
              <a:rPr lang="en-US" dirty="0" smtClean="0">
                <a:solidFill>
                  <a:schemeClr val="accent2"/>
                </a:solidFill>
                <a:latin typeface="+mn-lt"/>
              </a:rPr>
              <a:t>–</a:t>
            </a:r>
            <a:r>
              <a:rPr lang="en-US" dirty="0" smtClean="0">
                <a:latin typeface="+mn-lt"/>
              </a:rPr>
              <a:t> Microsoft </a:t>
            </a:r>
          </a:p>
          <a:p>
            <a:pPr lvl="1">
              <a:lnSpc>
                <a:spcPct val="120000"/>
              </a:lnSpc>
            </a:pPr>
            <a:r>
              <a:rPr lang="en-US" dirty="0" smtClean="0">
                <a:latin typeface="+mn-lt"/>
              </a:rPr>
              <a:t>Donuts				</a:t>
            </a:r>
            <a:r>
              <a:rPr lang="en-US" sz="1800" dirty="0" smtClean="0">
                <a:solidFill>
                  <a:schemeClr val="accent2"/>
                </a:solidFill>
              </a:rPr>
              <a:t>–  </a:t>
            </a:r>
            <a:r>
              <a:rPr lang="en-US" dirty="0" smtClean="0">
                <a:latin typeface="+mn-lt"/>
              </a:rPr>
              <a:t>APTLD</a:t>
            </a:r>
          </a:p>
          <a:p>
            <a:pPr lvl="1">
              <a:lnSpc>
                <a:spcPct val="120000"/>
              </a:lnSpc>
            </a:pPr>
            <a:r>
              <a:rPr lang="en-US" dirty="0" smtClean="0">
                <a:latin typeface="+mn-lt"/>
              </a:rPr>
              <a:t>Apple				</a:t>
            </a:r>
            <a:r>
              <a:rPr lang="en-US" sz="1800" dirty="0" smtClean="0">
                <a:solidFill>
                  <a:schemeClr val="accent2"/>
                </a:solidFill>
              </a:rPr>
              <a:t>– </a:t>
            </a:r>
            <a:r>
              <a:rPr lang="en-US" dirty="0" smtClean="0">
                <a:latin typeface="+mn-lt"/>
              </a:rPr>
              <a:t>.</a:t>
            </a:r>
            <a:r>
              <a:rPr lang="en-US" dirty="0" err="1" smtClean="0">
                <a:latin typeface="+mn-lt"/>
              </a:rPr>
              <a:t>asia</a:t>
            </a:r>
            <a:endParaRPr lang="en-US" dirty="0" smtClean="0">
              <a:latin typeface="+mn-lt"/>
            </a:endParaRPr>
          </a:p>
          <a:p>
            <a:pPr lvl="1">
              <a:lnSpc>
                <a:spcPct val="120000"/>
              </a:lnSpc>
            </a:pPr>
            <a:r>
              <a:rPr lang="en-US" dirty="0" smtClean="0">
                <a:latin typeface="+mn-lt"/>
              </a:rPr>
              <a:t>DNA				</a:t>
            </a:r>
            <a:r>
              <a:rPr lang="en-US" dirty="0" smtClean="0">
                <a:solidFill>
                  <a:schemeClr val="accent2"/>
                </a:solidFill>
              </a:rPr>
              <a:t>–  </a:t>
            </a:r>
            <a:r>
              <a:rPr lang="en-US" dirty="0" smtClean="0">
                <a:latin typeface="+mn-lt"/>
              </a:rPr>
              <a:t>ISP Community</a:t>
            </a:r>
          </a:p>
          <a:p>
            <a:pPr lvl="1">
              <a:lnSpc>
                <a:spcPct val="120000"/>
              </a:lnSpc>
            </a:pPr>
            <a:r>
              <a:rPr lang="en-US" dirty="0" err="1" smtClean="0">
                <a:latin typeface="+mn-lt"/>
              </a:rPr>
              <a:t>Afilias</a:t>
            </a:r>
            <a:r>
              <a:rPr lang="en-US" dirty="0" smtClean="0">
                <a:latin typeface="+mn-lt"/>
              </a:rPr>
              <a:t>				</a:t>
            </a:r>
            <a:r>
              <a:rPr lang="en-US" dirty="0" smtClean="0">
                <a:solidFill>
                  <a:schemeClr val="accent2"/>
                </a:solidFill>
              </a:rPr>
              <a:t>–  </a:t>
            </a:r>
            <a:r>
              <a:rPr lang="en-US" dirty="0" err="1" smtClean="0">
                <a:latin typeface="+mn-lt"/>
              </a:rPr>
              <a:t>GoDaddy</a:t>
            </a:r>
            <a:endParaRPr lang="en-US" dirty="0" smtClean="0">
              <a:latin typeface="+mn-lt"/>
            </a:endParaRPr>
          </a:p>
          <a:p>
            <a:pPr lvl="1">
              <a:lnSpc>
                <a:spcPct val="120000"/>
              </a:lnSpc>
            </a:pPr>
            <a:r>
              <a:rPr lang="en-US" dirty="0" smtClean="0">
                <a:latin typeface="+mn-lt"/>
              </a:rPr>
              <a:t>KPMG				</a:t>
            </a:r>
            <a:r>
              <a:rPr lang="en-US" dirty="0" smtClean="0">
                <a:solidFill>
                  <a:schemeClr val="accent2"/>
                </a:solidFill>
              </a:rPr>
              <a:t>–  </a:t>
            </a:r>
            <a:r>
              <a:rPr lang="en-US" dirty="0" err="1" smtClean="0">
                <a:latin typeface="+mn-lt"/>
              </a:rPr>
              <a:t>Fairwinds</a:t>
            </a:r>
            <a:r>
              <a:rPr lang="en-US" dirty="0" smtClean="0">
                <a:latin typeface="+mn-lt"/>
              </a:rPr>
              <a:t> Partners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latin typeface="+mn-lt"/>
              </a:rPr>
              <a:t>The </a:t>
            </a:r>
            <a:r>
              <a:rPr lang="en-US" dirty="0" smtClean="0"/>
              <a:t>group </a:t>
            </a:r>
            <a:r>
              <a:rPr lang="en-US" dirty="0"/>
              <a:t>decided to form three subcommittees: </a:t>
            </a:r>
            <a:endParaRPr lang="en-US" dirty="0"/>
          </a:p>
          <a:p>
            <a:pPr lvl="1">
              <a:lnSpc>
                <a:spcPct val="120000"/>
              </a:lnSpc>
            </a:pPr>
            <a:r>
              <a:rPr lang="en-US" dirty="0"/>
              <a:t>M</a:t>
            </a:r>
            <a:r>
              <a:rPr lang="en-US" dirty="0" smtClean="0"/>
              <a:t>arketing </a:t>
            </a:r>
            <a:r>
              <a:rPr lang="en-US" dirty="0"/>
              <a:t>/ communications; </a:t>
            </a:r>
            <a:endParaRPr lang="en-US" dirty="0" smtClean="0"/>
          </a:p>
          <a:p>
            <a:pPr lvl="1">
              <a:lnSpc>
                <a:spcPct val="120000"/>
              </a:lnSpc>
            </a:pPr>
            <a:r>
              <a:rPr lang="en-US" dirty="0" smtClean="0"/>
              <a:t>Identifying </a:t>
            </a:r>
            <a:r>
              <a:rPr lang="en-US" dirty="0"/>
              <a:t>high priority issues; and </a:t>
            </a:r>
            <a:endParaRPr lang="en-US" dirty="0" smtClean="0"/>
          </a:p>
          <a:p>
            <a:pPr lvl="1">
              <a:lnSpc>
                <a:spcPct val="120000"/>
              </a:lnSpc>
            </a:pPr>
            <a:r>
              <a:rPr lang="en-US" dirty="0" smtClean="0"/>
              <a:t>Managing </a:t>
            </a:r>
            <a:r>
              <a:rPr lang="en-US" dirty="0"/>
              <a:t>committee membership (so that the effort does not become unwieldy). </a:t>
            </a:r>
            <a:endParaRPr lang="en-US" dirty="0" smtClean="0"/>
          </a:p>
          <a:p>
            <a:pPr>
              <a:lnSpc>
                <a:spcPct val="120000"/>
              </a:lnSpc>
            </a:pPr>
            <a:r>
              <a:rPr lang="en-US" dirty="0" smtClean="0"/>
              <a:t>.</a:t>
            </a:r>
            <a:r>
              <a:rPr lang="en-US" dirty="0" smtClean="0">
                <a:latin typeface="+mn-lt"/>
              </a:rPr>
              <a:t> 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02603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3733800" y="1276350"/>
            <a:ext cx="3200400" cy="3200400"/>
          </a:xfrm>
          <a:prstGeom prst="ellipse">
            <a:avLst/>
          </a:prstGeom>
          <a:solidFill>
            <a:schemeClr val="accent2">
              <a:alpha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tx1"/>
                </a:solidFill>
                <a:latin typeface="Avenir Next Condensed Regular"/>
                <a:cs typeface="Avenir Next Condensed Regular"/>
              </a:rPr>
              <a:t>how easy </a:t>
            </a:r>
            <a:endParaRPr lang="en-US" sz="2000" dirty="0" smtClean="0">
              <a:solidFill>
                <a:schemeClr val="tx1"/>
              </a:solidFill>
              <a:latin typeface="Avenir Next Condensed Regular"/>
              <a:cs typeface="Avenir Next Condensed Regular"/>
            </a:endParaRPr>
          </a:p>
          <a:p>
            <a:r>
              <a:rPr lang="en-US" sz="2000" dirty="0" smtClean="0">
                <a:solidFill>
                  <a:schemeClr val="tx1"/>
                </a:solidFill>
                <a:latin typeface="Avenir Next Condensed Regular"/>
                <a:cs typeface="Avenir Next Condensed Regular"/>
              </a:rPr>
              <a:t>they are</a:t>
            </a:r>
          </a:p>
          <a:p>
            <a:r>
              <a:rPr lang="en-US" sz="2000" dirty="0" smtClean="0">
                <a:solidFill>
                  <a:schemeClr val="tx1"/>
                </a:solidFill>
                <a:latin typeface="Avenir Next Condensed Regular"/>
                <a:cs typeface="Avenir Next Condensed Regular"/>
              </a:rPr>
              <a:t>to reach</a:t>
            </a:r>
            <a:endParaRPr lang="en-US" sz="2000" dirty="0">
              <a:solidFill>
                <a:schemeClr val="tx1"/>
              </a:solidFill>
              <a:latin typeface="Avenir Next Condensed Regular"/>
              <a:cs typeface="Avenir Next Condensed Regular"/>
            </a:endParaRPr>
          </a:p>
        </p:txBody>
      </p:sp>
      <p:sp>
        <p:nvSpPr>
          <p:cNvPr id="7" name="Oval 6"/>
          <p:cNvSpPr/>
          <p:nvPr/>
        </p:nvSpPr>
        <p:spPr>
          <a:xfrm>
            <a:off x="5943600" y="1276350"/>
            <a:ext cx="3200400" cy="3200400"/>
          </a:xfrm>
          <a:prstGeom prst="ellipse">
            <a:avLst/>
          </a:prstGeom>
          <a:solidFill>
            <a:schemeClr val="accent6">
              <a:alpha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000" dirty="0" smtClean="0">
                <a:solidFill>
                  <a:schemeClr val="tx1"/>
                </a:solidFill>
                <a:latin typeface="Avenir Next Condensed Regular"/>
                <a:cs typeface="Avenir Next Condensed Regular"/>
              </a:rPr>
              <a:t>how </a:t>
            </a:r>
            <a:r>
              <a:rPr lang="en-US" sz="2000" dirty="0">
                <a:solidFill>
                  <a:schemeClr val="tx1"/>
                </a:solidFill>
                <a:latin typeface="Avenir Next Condensed Regular"/>
                <a:cs typeface="Avenir Next Condensed Regular"/>
              </a:rPr>
              <a:t>effective </a:t>
            </a:r>
            <a:endParaRPr lang="en-US" sz="2000" dirty="0" smtClean="0">
              <a:solidFill>
                <a:schemeClr val="tx1"/>
              </a:solidFill>
              <a:latin typeface="Avenir Next Condensed Regular"/>
              <a:cs typeface="Avenir Next Condensed Regular"/>
            </a:endParaRPr>
          </a:p>
          <a:p>
            <a:pPr algn="r"/>
            <a:r>
              <a:rPr lang="en-US" sz="2000" dirty="0" smtClean="0">
                <a:solidFill>
                  <a:schemeClr val="tx1"/>
                </a:solidFill>
                <a:latin typeface="Avenir Next Condensed Regular"/>
                <a:cs typeface="Avenir Next Condensed Regular"/>
              </a:rPr>
              <a:t>they </a:t>
            </a:r>
            <a:r>
              <a:rPr lang="en-US" sz="2000" dirty="0">
                <a:solidFill>
                  <a:schemeClr val="tx1"/>
                </a:solidFill>
                <a:latin typeface="Avenir Next Condensed Regular"/>
                <a:cs typeface="Avenir Next Condensed Regular"/>
              </a:rPr>
              <a:t>would </a:t>
            </a:r>
            <a:r>
              <a:rPr lang="en-US" sz="2000" dirty="0" smtClean="0">
                <a:solidFill>
                  <a:schemeClr val="tx1"/>
                </a:solidFill>
                <a:latin typeface="Avenir Next Condensed Regular"/>
                <a:cs typeface="Avenir Next Condensed Regular"/>
              </a:rPr>
              <a:t>be</a:t>
            </a:r>
          </a:p>
          <a:p>
            <a:pPr algn="r"/>
            <a:r>
              <a:rPr lang="en-US" sz="2000" dirty="0" smtClean="0">
                <a:solidFill>
                  <a:schemeClr val="tx1"/>
                </a:solidFill>
                <a:latin typeface="Avenir Next Condensed Regular"/>
                <a:cs typeface="Avenir Next Condensed Regular"/>
              </a:rPr>
              <a:t>in contributing</a:t>
            </a:r>
          </a:p>
          <a:p>
            <a:pPr algn="r"/>
            <a:r>
              <a:rPr lang="en-US" sz="2000" dirty="0" smtClean="0">
                <a:solidFill>
                  <a:schemeClr val="tx1"/>
                </a:solidFill>
                <a:latin typeface="Avenir Next Condensed Regular"/>
                <a:cs typeface="Avenir Next Condensed Regular"/>
              </a:rPr>
              <a:t>to </a:t>
            </a:r>
            <a:r>
              <a:rPr lang="en-US" sz="2000" dirty="0">
                <a:solidFill>
                  <a:schemeClr val="tx1"/>
                </a:solidFill>
                <a:latin typeface="Avenir Next Condensed Regular"/>
                <a:cs typeface="Avenir Next Condensed Regular"/>
              </a:rPr>
              <a:t>solutions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76400" y="361950"/>
            <a:ext cx="579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venir Next Condensed Medium"/>
                <a:cs typeface="Avenir Next Condensed Medium"/>
              </a:rPr>
              <a:t>Prioritizing Communications and Issues Targets</a:t>
            </a:r>
            <a:endParaRPr lang="en-US" sz="2400" dirty="0">
              <a:latin typeface="Avenir Next Condensed Medium"/>
              <a:cs typeface="Avenir Next Condensed Medium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" y="1657350"/>
            <a:ext cx="2743200" cy="269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venir Next Condensed Medium"/>
                <a:cs typeface="Avenir Next Condensed Medium"/>
              </a:rPr>
              <a:t>“Universal Acceptance” is the goal</a:t>
            </a:r>
          </a:p>
          <a:p>
            <a:endParaRPr lang="en-US" dirty="0">
              <a:latin typeface="Avenir Next Condensed Medium"/>
              <a:cs typeface="Avenir Next Condensed Medium"/>
            </a:endParaRPr>
          </a:p>
          <a:p>
            <a:r>
              <a:rPr lang="en-US" dirty="0" smtClean="0">
                <a:latin typeface="Avenir Next Condensed Medium"/>
                <a:cs typeface="Avenir Next Condensed Medium"/>
              </a:rPr>
              <a:t>Absence of Universal Acceptance is the problem</a:t>
            </a:r>
          </a:p>
          <a:p>
            <a:endParaRPr lang="en-US" dirty="0">
              <a:latin typeface="Avenir Next Condensed Medium"/>
              <a:cs typeface="Avenir Next Condensed Medium"/>
            </a:endParaRPr>
          </a:p>
          <a:p>
            <a:r>
              <a:rPr lang="en-US" dirty="0" smtClean="0">
                <a:latin typeface="Avenir Next Condensed Medium"/>
                <a:cs typeface="Avenir Next Condensed Medium"/>
              </a:rPr>
              <a:t>Achieving Universal Acceptance is  three separable problems:</a:t>
            </a:r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en-US" dirty="0" smtClean="0">
                <a:latin typeface="Avenir Next Condensed Medium"/>
                <a:cs typeface="Avenir Next Condensed Medium"/>
              </a:rPr>
              <a:t>ASCII TLDs</a:t>
            </a:r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en-US" dirty="0" smtClean="0">
                <a:latin typeface="Avenir Next Condensed Medium"/>
                <a:cs typeface="Avenir Next Condensed Medium"/>
              </a:rPr>
              <a:t>IDNs</a:t>
            </a:r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en-US" dirty="0" smtClean="0">
                <a:latin typeface="Avenir Next Condensed Medium"/>
                <a:cs typeface="Avenir Next Condensed Medium"/>
              </a:rPr>
              <a:t>IDN email</a:t>
            </a:r>
          </a:p>
          <a:p>
            <a:pPr marL="285750" indent="-285750">
              <a:buFont typeface="Arial"/>
              <a:buChar char="•"/>
            </a:pPr>
            <a:endParaRPr lang="en-US" dirty="0" smtClean="0">
              <a:latin typeface="Avenir Next Condensed Medium"/>
              <a:cs typeface="Avenir Next Condensed Medium"/>
            </a:endParaRPr>
          </a:p>
        </p:txBody>
      </p:sp>
    </p:spTree>
    <p:extLst>
      <p:ext uri="{BB962C8B-B14F-4D97-AF65-F5344CB8AC3E}">
        <p14:creationId xmlns:p14="http://schemas.microsoft.com/office/powerpoint/2010/main" val="238499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Preliminary Communications Targets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Influencers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spcBef>
                <a:spcPts val="1950"/>
              </a:spcBef>
            </a:pPr>
            <a:r>
              <a:rPr lang="en-US" sz="1800" dirty="0" smtClean="0"/>
              <a:t>Bloggers</a:t>
            </a:r>
          </a:p>
          <a:p>
            <a:pPr>
              <a:spcBef>
                <a:spcPts val="1950"/>
              </a:spcBef>
            </a:pPr>
            <a:r>
              <a:rPr lang="en-US" sz="1800" dirty="0" smtClean="0"/>
              <a:t>“Talk” leaders</a:t>
            </a:r>
          </a:p>
          <a:p>
            <a:pPr>
              <a:spcBef>
                <a:spcPts val="1950"/>
              </a:spcBef>
            </a:pPr>
            <a:r>
              <a:rPr lang="en-US" sz="1800" dirty="0" smtClean="0"/>
              <a:t>Industry leaders</a:t>
            </a:r>
          </a:p>
          <a:p>
            <a:pPr>
              <a:spcBef>
                <a:spcPts val="1950"/>
              </a:spcBef>
            </a:pPr>
            <a:r>
              <a:rPr lang="en-US" sz="1800" dirty="0" smtClean="0"/>
              <a:t>Security community</a:t>
            </a:r>
          </a:p>
          <a:p>
            <a:pPr>
              <a:spcBef>
                <a:spcPts val="1950"/>
              </a:spcBef>
            </a:pPr>
            <a:r>
              <a:rPr lang="en-US" sz="1800" dirty="0" smtClean="0"/>
              <a:t>Media</a:t>
            </a:r>
            <a:endParaRPr lang="en-US" sz="1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Doers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spcBef>
                <a:spcPts val="1950"/>
              </a:spcBef>
            </a:pPr>
            <a:r>
              <a:rPr lang="en-US" sz="1800" dirty="0" smtClean="0"/>
              <a:t>Registrars</a:t>
            </a:r>
          </a:p>
          <a:p>
            <a:pPr>
              <a:spcBef>
                <a:spcPts val="1950"/>
              </a:spcBef>
            </a:pPr>
            <a:r>
              <a:rPr lang="en-US" sz="1800" dirty="0" smtClean="0"/>
              <a:t>Application developers</a:t>
            </a:r>
          </a:p>
          <a:p>
            <a:pPr>
              <a:spcBef>
                <a:spcPts val="1950"/>
              </a:spcBef>
            </a:pPr>
            <a:r>
              <a:rPr lang="en-US" sz="1800" dirty="0" smtClean="0"/>
              <a:t>Top service providers</a:t>
            </a:r>
          </a:p>
          <a:p>
            <a:pPr>
              <a:spcBef>
                <a:spcPts val="1950"/>
              </a:spcBef>
            </a:pPr>
            <a:r>
              <a:rPr lang="en-US" sz="1800" dirty="0" smtClean="0"/>
              <a:t>Protocol / standards developers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35801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Preliminary Messaging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dirty="0" smtClean="0"/>
              <a:t>The </a:t>
            </a:r>
            <a:r>
              <a:rPr lang="en-US" dirty="0"/>
              <a:t>message for developers should have new </a:t>
            </a:r>
            <a:r>
              <a:rPr lang="en-US" dirty="0" err="1"/>
              <a:t>gTLDs</a:t>
            </a:r>
            <a:r>
              <a:rPr lang="en-US" dirty="0"/>
              <a:t> before </a:t>
            </a:r>
            <a:r>
              <a:rPr lang="en-US" dirty="0" smtClean="0"/>
              <a:t>IDNs</a:t>
            </a:r>
            <a:endParaRPr lang="en-US" dirty="0"/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dirty="0" smtClean="0"/>
              <a:t>To </a:t>
            </a:r>
            <a:r>
              <a:rPr lang="en-US" dirty="0"/>
              <a:t>the rest of the world the IDN message should come before the ASCII </a:t>
            </a:r>
            <a:r>
              <a:rPr lang="en-US" dirty="0" err="1"/>
              <a:t>gTLDs</a:t>
            </a:r>
            <a:r>
              <a:rPr lang="en-US" dirty="0"/>
              <a:t> since it is more </a:t>
            </a:r>
            <a:r>
              <a:rPr lang="en-US" dirty="0" smtClean="0"/>
              <a:t>attractive</a:t>
            </a:r>
            <a:endParaRPr lang="en-US" dirty="0"/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dirty="0" smtClean="0"/>
              <a:t>Message </a:t>
            </a:r>
            <a:r>
              <a:rPr lang="en-US" dirty="0"/>
              <a:t>should be less technical and easy to understand for the general </a:t>
            </a:r>
            <a:r>
              <a:rPr lang="en-US" dirty="0" smtClean="0"/>
              <a:t>public</a:t>
            </a:r>
            <a:endParaRPr lang="en-US" dirty="0"/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dirty="0" smtClean="0"/>
              <a:t>Position </a:t>
            </a:r>
            <a:r>
              <a:rPr lang="en-US" dirty="0"/>
              <a:t>the message as one inclusive </a:t>
            </a:r>
            <a:r>
              <a:rPr lang="en-US" dirty="0" smtClean="0"/>
              <a:t>Internet</a:t>
            </a:r>
            <a:endParaRPr lang="en-US" dirty="0"/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dirty="0" smtClean="0"/>
              <a:t>ICANN </a:t>
            </a:r>
            <a:r>
              <a:rPr lang="en-US" dirty="0"/>
              <a:t>communications department can help prepare communication </a:t>
            </a:r>
            <a:r>
              <a:rPr lang="en-US" dirty="0" smtClean="0"/>
              <a:t>points</a:t>
            </a:r>
            <a:endParaRPr lang="en-US" dirty="0"/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dirty="0" smtClean="0"/>
              <a:t>Consider </a:t>
            </a:r>
            <a:r>
              <a:rPr lang="en-US" dirty="0"/>
              <a:t>whether UA is the right way to call the initiative when positioning 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3280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Messaging &amp; Distribution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17418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Messaging: Possible audience values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218"/>
            <a:ext cx="7886700" cy="3488531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00000"/>
              </a:lnSpc>
              <a:spcBef>
                <a:spcPts val="1950"/>
              </a:spcBef>
            </a:pPr>
            <a:r>
              <a:rPr lang="en-US" sz="1800" dirty="0" smtClean="0"/>
              <a:t>ROI</a:t>
            </a:r>
          </a:p>
          <a:p>
            <a:pPr lvl="1">
              <a:lnSpc>
                <a:spcPct val="100000"/>
              </a:lnSpc>
              <a:spcBef>
                <a:spcPts val="1950"/>
              </a:spcBef>
            </a:pPr>
            <a:r>
              <a:rPr lang="en-US" sz="1700" dirty="0" smtClean="0"/>
              <a:t>Business volume</a:t>
            </a:r>
          </a:p>
          <a:p>
            <a:pPr lvl="1">
              <a:lnSpc>
                <a:spcPct val="100000"/>
              </a:lnSpc>
              <a:spcBef>
                <a:spcPts val="1950"/>
              </a:spcBef>
            </a:pPr>
            <a:r>
              <a:rPr lang="en-US" sz="1700" dirty="0" smtClean="0"/>
              <a:t>Expenses		</a:t>
            </a:r>
          </a:p>
          <a:p>
            <a:pPr>
              <a:lnSpc>
                <a:spcPct val="100000"/>
              </a:lnSpc>
              <a:spcBef>
                <a:spcPts val="1950"/>
              </a:spcBef>
            </a:pP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Reputation</a:t>
            </a:r>
          </a:p>
          <a:p>
            <a:pPr lvl="1">
              <a:lnSpc>
                <a:spcPct val="100000"/>
              </a:lnSpc>
              <a:spcBef>
                <a:spcPts val="1950"/>
              </a:spcBef>
            </a:pPr>
            <a:r>
              <a:rPr lang="en-US" sz="1700" dirty="0" smtClean="0"/>
              <a:t>Competence</a:t>
            </a:r>
          </a:p>
          <a:p>
            <a:pPr lvl="1">
              <a:lnSpc>
                <a:spcPct val="100000"/>
              </a:lnSpc>
              <a:spcBef>
                <a:spcPts val="1950"/>
              </a:spcBef>
            </a:pPr>
            <a:r>
              <a:rPr lang="en-US" sz="1700" dirty="0" smtClean="0"/>
              <a:t>Leadership</a:t>
            </a:r>
          </a:p>
          <a:p>
            <a:pPr>
              <a:lnSpc>
                <a:spcPct val="100000"/>
              </a:lnSpc>
              <a:spcBef>
                <a:spcPts val="1950"/>
              </a:spcBef>
            </a:pPr>
            <a:r>
              <a:rPr lang="en-US" sz="1800" dirty="0" smtClean="0"/>
              <a:t>Make </a:t>
            </a:r>
            <a:r>
              <a:rPr lang="en-US" sz="1800" dirty="0" err="1" smtClean="0"/>
              <a:t>vs</a:t>
            </a:r>
            <a:r>
              <a:rPr lang="en-US" sz="1800" dirty="0" smtClean="0"/>
              <a:t> buy</a:t>
            </a:r>
          </a:p>
          <a:p>
            <a:pPr>
              <a:lnSpc>
                <a:spcPct val="100000"/>
              </a:lnSpc>
              <a:spcBef>
                <a:spcPts val="1950"/>
              </a:spcBef>
            </a:pPr>
            <a:r>
              <a:rPr lang="en-US" sz="1800" dirty="0" smtClean="0"/>
              <a:t>Customer service</a:t>
            </a:r>
          </a:p>
          <a:p>
            <a:pPr marL="0" indent="0">
              <a:lnSpc>
                <a:spcPct val="100000"/>
              </a:lnSpc>
              <a:spcBef>
                <a:spcPts val="1950"/>
              </a:spcBef>
              <a:buNone/>
            </a:pPr>
            <a:r>
              <a:rPr lang="en-US" sz="1800" dirty="0" smtClean="0"/>
              <a:t>			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0" y="2800350"/>
            <a:ext cx="16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o</a:t>
            </a:r>
            <a:r>
              <a:rPr lang="en-US" i="1" dirty="0" smtClean="0"/>
              <a:t>thers?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637246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Possible Messages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219"/>
            <a:ext cx="5314950" cy="3263504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1400" dirty="0" smtClean="0"/>
              <a:t>ASCII </a:t>
            </a:r>
            <a:r>
              <a:rPr lang="en-US" sz="1400" dirty="0"/>
              <a:t>issues primarily in order to keep the messaging simple and required investment low.</a:t>
            </a:r>
          </a:p>
          <a:p>
            <a:pPr>
              <a:lnSpc>
                <a:spcPct val="110000"/>
              </a:lnSpc>
            </a:pPr>
            <a:r>
              <a:rPr lang="en-US" sz="1400" dirty="0" smtClean="0"/>
              <a:t>Reputation </a:t>
            </a:r>
            <a:r>
              <a:rPr lang="en-US" sz="1400" dirty="0"/>
              <a:t>of companies and application writers that hold themselves out to be technically competent</a:t>
            </a:r>
          </a:p>
          <a:p>
            <a:pPr>
              <a:lnSpc>
                <a:spcPct val="110000"/>
              </a:lnSpc>
            </a:pPr>
            <a:r>
              <a:rPr lang="en-US" sz="1400" dirty="0" smtClean="0"/>
              <a:t>IDN </a:t>
            </a:r>
            <a:r>
              <a:rPr lang="en-US" sz="1400" dirty="0"/>
              <a:t>issues as UA is a global issue with global impact</a:t>
            </a:r>
          </a:p>
          <a:p>
            <a:pPr>
              <a:lnSpc>
                <a:spcPct val="110000"/>
              </a:lnSpc>
            </a:pPr>
            <a:r>
              <a:rPr lang="en-US" sz="1400" dirty="0" smtClean="0"/>
              <a:t>The </a:t>
            </a:r>
            <a:r>
              <a:rPr lang="en-US" sz="1400" dirty="0"/>
              <a:t>relatively low cost of repair</a:t>
            </a:r>
          </a:p>
          <a:p>
            <a:pPr>
              <a:lnSpc>
                <a:spcPct val="110000"/>
              </a:lnSpc>
            </a:pPr>
            <a:r>
              <a:rPr lang="en-US" sz="1400" dirty="0" smtClean="0"/>
              <a:t>This </a:t>
            </a:r>
            <a:r>
              <a:rPr lang="en-US" sz="1400" dirty="0"/>
              <a:t>has to be dome sooner or later anyway: do it once, do it right and never do it again</a:t>
            </a:r>
          </a:p>
          <a:p>
            <a:pPr>
              <a:lnSpc>
                <a:spcPct val="110000"/>
              </a:lnSpc>
            </a:pPr>
            <a:r>
              <a:rPr lang="en-US" sz="1400" dirty="0" smtClean="0"/>
              <a:t>Firms </a:t>
            </a:r>
            <a:r>
              <a:rPr lang="en-US" sz="1400" dirty="0"/>
              <a:t>are turning away customers</a:t>
            </a:r>
          </a:p>
          <a:p>
            <a:pPr>
              <a:lnSpc>
                <a:spcPct val="110000"/>
              </a:lnSpc>
            </a:pPr>
            <a:r>
              <a:rPr lang="en-US" sz="1400" dirty="0" smtClean="0"/>
              <a:t>Developing </a:t>
            </a:r>
            <a:r>
              <a:rPr lang="en-US" sz="1400" dirty="0"/>
              <a:t>awareness of the new TLD program overall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7467600" y="2581930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Match message to target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6248400" y="2724150"/>
            <a:ext cx="838200" cy="0"/>
          </a:xfrm>
          <a:prstGeom prst="straightConnector1">
            <a:avLst/>
          </a:prstGeom>
          <a:ln w="34925"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6248400" y="2876550"/>
            <a:ext cx="838200" cy="0"/>
          </a:xfrm>
          <a:prstGeom prst="straightConnector1">
            <a:avLst/>
          </a:prstGeom>
          <a:ln w="34925">
            <a:solidFill>
              <a:schemeClr val="accent2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6051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distribution </a:t>
            </a:r>
            <a:r>
              <a:rPr lang="en-US" dirty="0" smtClean="0"/>
              <a:t>methods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 anchor="ctr"/>
          <a:lstStyle/>
          <a:p>
            <a:r>
              <a:rPr lang="en-US" sz="1400" dirty="0" smtClean="0"/>
              <a:t>Channel</a:t>
            </a:r>
            <a:endParaRPr lang="en-US" sz="1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5313758" cy="276344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1200" dirty="0" smtClean="0"/>
              <a:t>Social </a:t>
            </a:r>
            <a:r>
              <a:rPr lang="en-US" sz="1200" dirty="0"/>
              <a:t>media, using the domain name industry and ICANN community  to multiply messages through their own networks.</a:t>
            </a:r>
          </a:p>
          <a:p>
            <a:pPr>
              <a:lnSpc>
                <a:spcPct val="110000"/>
              </a:lnSpc>
            </a:pPr>
            <a:r>
              <a:rPr lang="en-US" sz="1200" dirty="0" smtClean="0"/>
              <a:t>News </a:t>
            </a:r>
            <a:r>
              <a:rPr lang="en-US" sz="1200" dirty="0"/>
              <a:t>stories: using news contacts within different global organizations and using (again) the ICANN community to make placements. </a:t>
            </a:r>
          </a:p>
          <a:p>
            <a:pPr>
              <a:lnSpc>
                <a:spcPct val="110000"/>
              </a:lnSpc>
            </a:pPr>
            <a:r>
              <a:rPr lang="en-US" sz="1200" dirty="0" smtClean="0"/>
              <a:t>Individual </a:t>
            </a:r>
            <a:r>
              <a:rPr lang="en-US" sz="1200" dirty="0"/>
              <a:t>corporate contacts: using high-level contact between global organizations to get proper management attention on the issue</a:t>
            </a:r>
          </a:p>
          <a:p>
            <a:pPr>
              <a:lnSpc>
                <a:spcPct val="110000"/>
              </a:lnSpc>
            </a:pPr>
            <a:r>
              <a:rPr lang="en-US" sz="1200" dirty="0" smtClean="0"/>
              <a:t>Formal </a:t>
            </a:r>
            <a:r>
              <a:rPr lang="en-US" sz="1200" dirty="0"/>
              <a:t>public relations efforts: hiring the correct firms to publicize the message to the right </a:t>
            </a:r>
            <a:r>
              <a:rPr lang="en-US" sz="1200" dirty="0" smtClean="0"/>
              <a:t>quarters</a:t>
            </a:r>
          </a:p>
          <a:p>
            <a:pPr>
              <a:lnSpc>
                <a:spcPct val="110000"/>
              </a:lnSpc>
            </a:pPr>
            <a:r>
              <a:rPr lang="en-US" sz="1200" dirty="0" smtClean="0"/>
              <a:t>Industry events</a:t>
            </a:r>
            <a:endParaRPr lang="en-US" sz="12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6172200" y="1260872"/>
            <a:ext cx="2344341" cy="617934"/>
          </a:xfrm>
        </p:spPr>
        <p:txBody>
          <a:bodyPr anchor="ctr">
            <a:normAutofit/>
          </a:bodyPr>
          <a:lstStyle/>
          <a:p>
            <a:r>
              <a:rPr lang="en-US" sz="1400" dirty="0" smtClean="0"/>
              <a:t>Key resource </a:t>
            </a:r>
            <a:r>
              <a:rPr lang="en-US" sz="1400" dirty="0" err="1" smtClean="0"/>
              <a:t>req’ts</a:t>
            </a:r>
            <a:endParaRPr lang="en-US" sz="14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6172200" y="1878806"/>
            <a:ext cx="2344341" cy="276344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200" dirty="0" smtClean="0"/>
              <a:t>Network</a:t>
            </a:r>
            <a:br>
              <a:rPr lang="en-US" sz="1200" dirty="0" smtClean="0"/>
            </a:br>
            <a:r>
              <a:rPr lang="en-US" sz="1200" dirty="0" smtClean="0"/>
              <a:t/>
            </a:r>
            <a:br>
              <a:rPr lang="en-US" sz="1200" dirty="0" smtClean="0"/>
            </a:br>
            <a:endParaRPr lang="en-US" sz="1200" dirty="0" smtClean="0"/>
          </a:p>
          <a:p>
            <a:pPr>
              <a:lnSpc>
                <a:spcPct val="100000"/>
              </a:lnSpc>
            </a:pPr>
            <a:r>
              <a:rPr lang="en-US" sz="1200" dirty="0" smtClean="0"/>
              <a:t>News contacts</a:t>
            </a:r>
            <a:br>
              <a:rPr lang="en-US" sz="1200" dirty="0" smtClean="0"/>
            </a:br>
            <a:r>
              <a:rPr lang="en-US" sz="1200" dirty="0" smtClean="0"/>
              <a:t/>
            </a:r>
            <a:br>
              <a:rPr lang="en-US" sz="1200" dirty="0" smtClean="0"/>
            </a:br>
            <a:endParaRPr lang="en-US" sz="1200" dirty="0" smtClean="0"/>
          </a:p>
          <a:p>
            <a:pPr>
              <a:lnSpc>
                <a:spcPct val="100000"/>
              </a:lnSpc>
            </a:pPr>
            <a:r>
              <a:rPr lang="en-US" sz="1200" dirty="0" smtClean="0"/>
              <a:t>Corporate contacts</a:t>
            </a:r>
            <a:br>
              <a:rPr lang="en-US" sz="1200" dirty="0" smtClean="0"/>
            </a:br>
            <a:r>
              <a:rPr lang="en-US" sz="1200" dirty="0" smtClean="0"/>
              <a:t/>
            </a:r>
            <a:br>
              <a:rPr lang="en-US" sz="1200" dirty="0" smtClean="0"/>
            </a:br>
            <a:endParaRPr lang="en-US" sz="1200" dirty="0" smtClean="0"/>
          </a:p>
          <a:p>
            <a:pPr>
              <a:lnSpc>
                <a:spcPct val="100000"/>
              </a:lnSpc>
            </a:pPr>
            <a:r>
              <a:rPr lang="en-US" sz="1200" dirty="0" smtClean="0"/>
              <a:t>$$$ and experience</a:t>
            </a:r>
          </a:p>
          <a:p>
            <a:pPr>
              <a:lnSpc>
                <a:spcPct val="100000"/>
              </a:lnSpc>
            </a:pPr>
            <a:endParaRPr lang="en-US" sz="1200" dirty="0" smtClean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 smtClean="0"/>
              <a:t>Industry expertise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4017818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 (if we haven’t discussed these yet)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1800" dirty="0" smtClean="0">
                <a:latin typeface="+mn-lt"/>
              </a:rPr>
              <a:t>Hoped for outcomes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1800" dirty="0" smtClean="0">
                <a:latin typeface="+mn-lt"/>
              </a:rPr>
              <a:t>Audience values</a:t>
            </a:r>
            <a:endParaRPr lang="en-US" sz="1800" dirty="0">
              <a:latin typeface="+mn-lt"/>
            </a:endParaRP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1800" dirty="0" smtClean="0">
                <a:latin typeface="+mn-lt"/>
              </a:rPr>
              <a:t>Message </a:t>
            </a:r>
          </a:p>
          <a:p>
            <a:pPr lvl="1">
              <a:lnSpc>
                <a:spcPct val="100000"/>
              </a:lnSpc>
              <a:spcBef>
                <a:spcPts val="1800"/>
              </a:spcBef>
            </a:pPr>
            <a:r>
              <a:rPr lang="en-US" sz="1600" dirty="0">
                <a:latin typeface="+mn-lt"/>
              </a:rPr>
              <a:t>P</a:t>
            </a:r>
            <a:r>
              <a:rPr lang="en-US" sz="1600" dirty="0" smtClean="0">
                <a:latin typeface="+mn-lt"/>
              </a:rPr>
              <a:t>rioritization </a:t>
            </a:r>
          </a:p>
          <a:p>
            <a:pPr lvl="1">
              <a:lnSpc>
                <a:spcPct val="100000"/>
              </a:lnSpc>
              <a:spcBef>
                <a:spcPts val="1800"/>
              </a:spcBef>
            </a:pPr>
            <a:r>
              <a:rPr lang="en-US" sz="1600" dirty="0" smtClean="0">
                <a:latin typeface="+mn-lt"/>
              </a:rPr>
              <a:t>Matching to target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1800" dirty="0" smtClean="0">
                <a:latin typeface="+mn-lt"/>
              </a:rPr>
              <a:t>Distribution / channels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1800" dirty="0" smtClean="0">
                <a:latin typeface="+mn-lt"/>
              </a:rPr>
              <a:t>Cost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1800" dirty="0" smtClean="0">
                <a:latin typeface="+mn-lt"/>
              </a:rPr>
              <a:t>Timeframe</a:t>
            </a:r>
            <a:endParaRPr lang="en-US" sz="1800" dirty="0" smtClean="0">
              <a:latin typeface="+mn-lt"/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4495800" y="2495550"/>
            <a:ext cx="1143000" cy="38100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553200" y="234315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Arial Black"/>
                <a:cs typeface="Arial Black"/>
              </a:rPr>
              <a:t>Communications</a:t>
            </a:r>
          </a:p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Arial Black"/>
                <a:cs typeface="Arial Black"/>
              </a:rPr>
              <a:t>Framework</a:t>
            </a:r>
            <a:endParaRPr lang="en-US" dirty="0">
              <a:solidFill>
                <a:schemeClr val="bg2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0" y="2263973"/>
            <a:ext cx="91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venir Next Condensed Regular"/>
                <a:cs typeface="Avenir Next Condensed Regular"/>
              </a:rPr>
              <a:t>n</a:t>
            </a:r>
            <a:r>
              <a:rPr lang="en-US" dirty="0" smtClean="0">
                <a:latin typeface="Avenir Next Condensed Regular"/>
                <a:cs typeface="Avenir Next Condensed Regular"/>
              </a:rPr>
              <a:t>ext steps</a:t>
            </a:r>
            <a:endParaRPr lang="en-US" dirty="0">
              <a:latin typeface="Avenir Next Condensed Regular"/>
              <a:cs typeface="Avenir Next Condensed Regular"/>
            </a:endParaRPr>
          </a:p>
        </p:txBody>
      </p:sp>
    </p:spTree>
    <p:extLst>
      <p:ext uri="{BB962C8B-B14F-4D97-AF65-F5344CB8AC3E}">
        <p14:creationId xmlns:p14="http://schemas.microsoft.com/office/powerpoint/2010/main" val="8948880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Singapore meeting plan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404521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Singapore UA session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1800" dirty="0" smtClean="0">
                <a:latin typeface="+mn-lt"/>
              </a:rPr>
              <a:t>Monday 5 PM, 75 minutes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1800" dirty="0" smtClean="0">
                <a:latin typeface="+mn-lt"/>
              </a:rPr>
              <a:t>Hoped for outcomes:</a:t>
            </a:r>
          </a:p>
          <a:p>
            <a:pPr lvl="1">
              <a:lnSpc>
                <a:spcPct val="100000"/>
              </a:lnSpc>
              <a:spcBef>
                <a:spcPts val="1800"/>
              </a:spcBef>
            </a:pPr>
            <a:r>
              <a:rPr lang="en-US" sz="1700" dirty="0">
                <a:latin typeface="+mn-lt"/>
              </a:rPr>
              <a:t>r</a:t>
            </a:r>
            <a:r>
              <a:rPr lang="en-US" sz="1700" dirty="0" smtClean="0">
                <a:latin typeface="+mn-lt"/>
              </a:rPr>
              <a:t>ecruitment to cause</a:t>
            </a:r>
          </a:p>
          <a:p>
            <a:pPr lvl="1">
              <a:lnSpc>
                <a:spcPct val="100000"/>
              </a:lnSpc>
              <a:spcBef>
                <a:spcPts val="1800"/>
              </a:spcBef>
            </a:pPr>
            <a:r>
              <a:rPr lang="en-US" sz="1700" dirty="0">
                <a:latin typeface="+mn-lt"/>
              </a:rPr>
              <a:t>i</a:t>
            </a:r>
            <a:r>
              <a:rPr lang="en-US" sz="1700" dirty="0" smtClean="0">
                <a:latin typeface="+mn-lt"/>
              </a:rPr>
              <a:t>nvestment in time, dollars</a:t>
            </a:r>
          </a:p>
          <a:p>
            <a:pPr lvl="1">
              <a:lnSpc>
                <a:spcPct val="100000"/>
              </a:lnSpc>
              <a:spcBef>
                <a:spcPts val="1800"/>
              </a:spcBef>
            </a:pPr>
            <a:r>
              <a:rPr lang="en-US" sz="1700" dirty="0">
                <a:latin typeface="+mn-lt"/>
              </a:rPr>
              <a:t>e</a:t>
            </a:r>
            <a:r>
              <a:rPr lang="en-US" sz="1700" dirty="0" smtClean="0">
                <a:latin typeface="+mn-lt"/>
              </a:rPr>
              <a:t>xpanding networks</a:t>
            </a:r>
            <a:endParaRPr lang="en-US" sz="1700" dirty="0">
              <a:latin typeface="+mn-lt"/>
            </a:endParaRPr>
          </a:p>
          <a:p>
            <a:pPr>
              <a:lnSpc>
                <a:spcPct val="100000"/>
              </a:lnSpc>
              <a:spcBef>
                <a:spcPts val="1800"/>
              </a:spcBef>
            </a:pPr>
            <a:endParaRPr lang="en-US" sz="18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975446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A.O.B. &amp; Thank you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95567228"/>
      </p:ext>
    </p:extLst>
  </p:cSld>
  <p:clrMapOvr>
    <a:masterClrMapping/>
  </p:clrMapOvr>
</p:sld>
</file>

<file path=ppt/theme/theme1.xml><?xml version="1.0" encoding="utf-8"?>
<a:theme xmlns:a="http://schemas.openxmlformats.org/drawingml/2006/main" name="DNA PPT Template">
  <a:themeElements>
    <a:clrScheme name="Custom 30">
      <a:dk1>
        <a:sysClr val="windowText" lastClr="000000"/>
      </a:dk1>
      <a:lt1>
        <a:sysClr val="window" lastClr="FFFFFF"/>
      </a:lt1>
      <a:dk2>
        <a:srgbClr val="627380"/>
      </a:dk2>
      <a:lt2>
        <a:srgbClr val="EBEBEB"/>
      </a:lt2>
      <a:accent1>
        <a:srgbClr val="627380"/>
      </a:accent1>
      <a:accent2>
        <a:srgbClr val="59B9DC"/>
      </a:accent2>
      <a:accent3>
        <a:srgbClr val="63D3CE"/>
      </a:accent3>
      <a:accent4>
        <a:srgbClr val="818F99"/>
      </a:accent4>
      <a:accent5>
        <a:srgbClr val="4472C4"/>
      </a:accent5>
      <a:accent6>
        <a:srgbClr val="A8D08D"/>
      </a:accent6>
      <a:hlink>
        <a:srgbClr val="ED7D31"/>
      </a:hlink>
      <a:folHlink>
        <a:srgbClr val="5B9BD5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D9CBEA0CB76E40ACBEC041CFF5FD13" ma:contentTypeVersion="" ma:contentTypeDescription="Create a new document." ma:contentTypeScope="" ma:versionID="1a39f691a3019ba3568469f65a16a207">
  <xsd:schema xmlns:xsd="http://www.w3.org/2001/XMLSchema" xmlns:xs="http://www.w3.org/2001/XMLSchema" xmlns:p="http://schemas.microsoft.com/office/2006/metadata/properties" xmlns:ns2="fd4c276e-fb79-4ea2-8045-faea57c057b9" targetNamespace="http://schemas.microsoft.com/office/2006/metadata/properties" ma:root="true" ma:fieldsID="9744dea742300819d782eef0ab395d05" ns2:_="">
    <xsd:import namespace="fd4c276e-fb79-4ea2-8045-faea57c057b9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4c276e-fb79-4ea2-8045-faea57c057b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1C6B93E-CF57-451C-A53A-72D45DF856AD}">
  <ds:schemaRefs>
    <ds:schemaRef ds:uri="http://purl.org/dc/dcmitype/"/>
    <ds:schemaRef ds:uri="http://schemas.microsoft.com/office/2006/metadata/properties"/>
    <ds:schemaRef ds:uri="fd4c276e-fb79-4ea2-8045-faea57c057b9"/>
    <ds:schemaRef ds:uri="http://schemas.openxmlformats.org/package/2006/metadata/core-properties"/>
    <ds:schemaRef ds:uri="http://www.w3.org/XML/1998/namespace"/>
    <ds:schemaRef ds:uri="http://purl.org/dc/terms/"/>
    <ds:schemaRef ds:uri="http://schemas.microsoft.com/office/2006/documentManagement/types"/>
    <ds:schemaRef ds:uri="http://purl.org/dc/elements/1.1/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10C8878F-3CE0-4038-BACE-B6396D1EFBC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A191BBD-4BCE-46FE-A0E5-9BBDA384871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d4c276e-fb79-4ea2-8045-faea57c057b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DNA PPT Template.potx</Template>
  <TotalTime>331</TotalTime>
  <Words>572</Words>
  <Application>Microsoft Macintosh PowerPoint</Application>
  <PresentationFormat>On-screen Show (16:9)</PresentationFormat>
  <Paragraphs>149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DNA PPT Template</vt:lpstr>
      <vt:lpstr>UA – Communications: 29 Jan 2015</vt:lpstr>
      <vt:lpstr>Agenda</vt:lpstr>
      <vt:lpstr>Introductions</vt:lpstr>
      <vt:lpstr>Introductions</vt:lpstr>
      <vt:lpstr>Background &amp; Foundational Meeting</vt:lpstr>
      <vt:lpstr>Communications plan framework</vt:lpstr>
      <vt:lpstr>Background</vt:lpstr>
      <vt:lpstr>PowerPoint Presentation</vt:lpstr>
      <vt:lpstr>Preliminary Communications Targets</vt:lpstr>
      <vt:lpstr>Preliminary Messaging</vt:lpstr>
      <vt:lpstr>Messaging &amp; Distribution</vt:lpstr>
      <vt:lpstr>Messaging: Possible audience values</vt:lpstr>
      <vt:lpstr>Possible Messages</vt:lpstr>
      <vt:lpstr>Potential distribution methods </vt:lpstr>
      <vt:lpstr>Discussion (if we haven’t discussed these yet)</vt:lpstr>
      <vt:lpstr>Singapore meeting plan</vt:lpstr>
      <vt:lpstr>Singapore UA session</vt:lpstr>
      <vt:lpstr>A.O.B. &amp; 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DNA PowerPoint Template</dc:title>
  <dc:creator>Virtual, Inc.</dc:creator>
  <cp:lastModifiedBy>Kurt Pritz</cp:lastModifiedBy>
  <cp:revision>14</cp:revision>
  <dcterms:created xsi:type="dcterms:W3CDTF">2013-11-14T17:51:32Z</dcterms:created>
  <dcterms:modified xsi:type="dcterms:W3CDTF">2015-01-30T05:38:23Z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0x0101009BD9CBEA0CB76E40ACBEC041CFF5FD13</vt:lpwstr>
  </property>
</Properties>
</file>