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262" r:id="rId2"/>
    <p:sldId id="260" r:id="rId3"/>
    <p:sldId id="325" r:id="rId4"/>
    <p:sldId id="309" r:id="rId5"/>
    <p:sldId id="336" r:id="rId6"/>
    <p:sldId id="344" r:id="rId7"/>
    <p:sldId id="318" r:id="rId8"/>
    <p:sldId id="257" r:id="rId9"/>
    <p:sldId id="320" r:id="rId10"/>
    <p:sldId id="337" r:id="rId11"/>
    <p:sldId id="312" r:id="rId12"/>
    <p:sldId id="319" r:id="rId13"/>
    <p:sldId id="315" r:id="rId14"/>
    <p:sldId id="343" r:id="rId15"/>
    <p:sldId id="340" r:id="rId16"/>
    <p:sldId id="304" r:id="rId17"/>
    <p:sldId id="314" r:id="rId18"/>
    <p:sldId id="332" r:id="rId19"/>
    <p:sldId id="339" r:id="rId20"/>
    <p:sldId id="342" r:id="rId21"/>
    <p:sldId id="272" r:id="rId22"/>
    <p:sldId id="273" r:id="rId23"/>
    <p:sldId id="274" r:id="rId24"/>
    <p:sldId id="276" r:id="rId25"/>
    <p:sldId id="277" r:id="rId26"/>
    <p:sldId id="279" r:id="rId27"/>
    <p:sldId id="281" r:id="rId28"/>
    <p:sldId id="345" r:id="rId29"/>
    <p:sldId id="307" r:id="rId30"/>
    <p:sldId id="346" r:id="rId31"/>
    <p:sldId id="347" r:id="rId32"/>
  </p:sldIdLst>
  <p:sldSz cx="6858000" cy="51435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A Template" id="{9E85B11F-81F0-D146-8492-9A0916354AE4}">
          <p14:sldIdLst>
            <p14:sldId id="262"/>
            <p14:sldId id="260"/>
            <p14:sldId id="325"/>
            <p14:sldId id="309"/>
            <p14:sldId id="336"/>
            <p14:sldId id="344"/>
            <p14:sldId id="318"/>
            <p14:sldId id="257"/>
            <p14:sldId id="320"/>
            <p14:sldId id="337"/>
            <p14:sldId id="312"/>
            <p14:sldId id="319"/>
            <p14:sldId id="315"/>
            <p14:sldId id="343"/>
            <p14:sldId id="340"/>
            <p14:sldId id="304"/>
            <p14:sldId id="314"/>
            <p14:sldId id="332"/>
            <p14:sldId id="339"/>
            <p14:sldId id="342"/>
          </p14:sldIdLst>
        </p14:section>
        <p14:section name="UA Principles" id="{69A6B1D6-1835-BD4C-8DE1-9960749C407B}">
          <p14:sldIdLst>
            <p14:sldId id="272"/>
            <p14:sldId id="273"/>
            <p14:sldId id="274"/>
            <p14:sldId id="276"/>
            <p14:sldId id="277"/>
            <p14:sldId id="279"/>
            <p14:sldId id="281"/>
            <p14:sldId id="345"/>
            <p14:sldId id="307"/>
            <p14:sldId id="346"/>
            <p14:sldId id="347"/>
          </p14:sldIdLst>
        </p14:section>
      </p14:sectionLst>
    </p:ext>
    <p:ext uri="{EFAFB233-063F-42B5-8137-9DF3F51BA10A}">
      <p15:sldGuideLst xmlns:p15="http://schemas.microsoft.com/office/powerpoint/2012/main">
        <p15:guide id="1" orient="horz" pos="737" userDrawn="1">
          <p15:clr>
            <a:srgbClr val="A4A3A4"/>
          </p15:clr>
        </p15:guide>
        <p15:guide id="2" pos="40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n Holland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95DF"/>
    <a:srgbClr val="FF66FF"/>
    <a:srgbClr val="F591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22" autoAdjust="0"/>
    <p:restoredTop sz="73522" autoAdjust="0"/>
  </p:normalViewPr>
  <p:slideViewPr>
    <p:cSldViewPr snapToGrid="0" snapToObjects="1" showGuides="1">
      <p:cViewPr varScale="1">
        <p:scale>
          <a:sx n="87" d="100"/>
          <a:sy n="87" d="100"/>
        </p:scale>
        <p:origin x="2424" y="78"/>
      </p:cViewPr>
      <p:guideLst>
        <p:guide orient="horz" pos="737"/>
        <p:guide pos="40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6/17/2019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dirty="0"/>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6/17/2019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dirty="0"/>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uasg.tech/wp-content/uploads/2017/09/UASG-Report-UASG017.pdf"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uasg.tech/wp-content/uploads/2017/09/UASG-Report-UASG016.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statista.com/statistics/379046/worldwide-retail-e-commerce-sales/"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www.radicati.com/wp/wp-content/uploads/2015/02/Email-Statistics-Report-2015-2019-Executive-Summary.pdf"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91440" indent="0">
              <a:buNone/>
            </a:pPr>
            <a:r>
              <a:rPr lang="en-US" sz="1200" dirty="0"/>
              <a:t>The Internet is growing increasingly complex with more users, professions, industries and scripts than ever before. </a:t>
            </a:r>
          </a:p>
          <a:p>
            <a:pPr marL="91440" indent="0">
              <a:buNone/>
            </a:pPr>
            <a:endParaRPr lang="en-US" sz="1200" dirty="0"/>
          </a:p>
          <a:p>
            <a:pPr marL="91440" indent="0">
              <a:buNone/>
            </a:pPr>
            <a:r>
              <a:rPr lang="en-US" sz="1200" dirty="0"/>
              <a:t>Since 2006, the landscape for domain names has changed markedly – in overall number of top-level domain names (TLDs), TLD character length and TLD scripts. But the majority of Internet-enabled applications, devices and systems are often still developed using rules created over 20 years ago.  On top of that, while most people in the world are not native English speakers, 56 percent  of all websites are in English. </a:t>
            </a:r>
          </a:p>
          <a:p>
            <a:endParaRPr lang="en-US" sz="1200" dirty="0"/>
          </a:p>
          <a:p>
            <a:pPr marL="91440" indent="0">
              <a:buNone/>
            </a:pPr>
            <a:r>
              <a:rPr lang="en-US" sz="1200" dirty="0"/>
              <a:t>The Internet is adapting so that we can continue to expand the Internet for more people.</a:t>
            </a:r>
          </a:p>
        </p:txBody>
      </p:sp>
      <p:sp>
        <p:nvSpPr>
          <p:cNvPr id="4" name="Slide Number Placeholder 3"/>
          <p:cNvSpPr>
            <a:spLocks noGrp="1"/>
          </p:cNvSpPr>
          <p:nvPr>
            <p:ph type="sldNum" sz="quarter" idx="10"/>
          </p:nvPr>
        </p:nvSpPr>
        <p:spPr/>
        <p:txBody>
          <a:bodyPr/>
          <a:lstStyle/>
          <a:p>
            <a:fld id="{8870686C-8BC4-524E-8ABC-5F9B9C355391}" type="slidenum">
              <a:rPr lang="en-US" smtClean="0"/>
              <a:t>3</a:t>
            </a:fld>
            <a:endParaRPr lang="en-US" dirty="0"/>
          </a:p>
        </p:txBody>
      </p:sp>
    </p:spTree>
    <p:extLst>
      <p:ext uri="{BB962C8B-B14F-4D97-AF65-F5344CB8AC3E}">
        <p14:creationId xmlns:p14="http://schemas.microsoft.com/office/powerpoint/2010/main" val="375019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Franklin Gothic Book" panose="020B0503020102020204" pitchFamily="34" charset="0"/>
                <a:ea typeface="Calibri" panose="020F0502020204030204" pitchFamily="34" charset="0"/>
                <a:cs typeface="Latha" panose="020B0604020202020204" pitchFamily="34" charset="0"/>
              </a:rPr>
              <a:t>UA is such an important issue that the world’s leading technology firms are devoting time, resources and technical expertise to helping companies become UA-ready. Companies such as Apple, Google and Microsoft are quite advanced in the process of making sure their websites, apps and services can be used by any valid domain name – new or old.</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latin typeface="Franklin Gothic Book" panose="020B0503020102020204" pitchFamily="34" charset="0"/>
              <a:ea typeface="Calibri" panose="020F0502020204030204" pitchFamily="34" charset="0"/>
              <a:cs typeface="Latha" panose="020B0604020202020204" pitchFamily="34"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Franklin Gothic Book" panose="020B0503020102020204" pitchFamily="34" charset="0"/>
                <a:ea typeface="Calibri" panose="020F0502020204030204" pitchFamily="34" charset="0"/>
                <a:cs typeface="Latha" panose="020B0604020202020204" pitchFamily="34" charset="0"/>
              </a:rPr>
              <a:t>Most recently, we developed use cases for Microsoft, APNIC, ICANN and THNIC which we can share with you once published.</a:t>
            </a:r>
            <a:endParaRPr lang="en-US" dirty="0">
              <a:latin typeface="Calibri" panose="020F0502020204030204" pitchFamily="34" charset="0"/>
              <a:ea typeface="Calibri" panose="020F0502020204030204" pitchFamily="34" charset="0"/>
              <a:cs typeface="Latha"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13</a:t>
            </a:fld>
            <a:endParaRPr lang="en-US" dirty="0"/>
          </a:p>
        </p:txBody>
      </p:sp>
    </p:spTree>
    <p:extLst>
      <p:ext uri="{BB962C8B-B14F-4D97-AF65-F5344CB8AC3E}">
        <p14:creationId xmlns:p14="http://schemas.microsoft.com/office/powerpoint/2010/main" val="2774641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defRPr/>
            </a:pPr>
            <a:r>
              <a:rPr lang="en-GB" dirty="0"/>
              <a:t>Key reference documents and resources</a:t>
            </a:r>
          </a:p>
          <a:p>
            <a:pPr>
              <a:defRPr/>
            </a:pPr>
            <a:r>
              <a:rPr lang="en-GB" dirty="0"/>
              <a:t>Use and test cases</a:t>
            </a:r>
          </a:p>
          <a:p>
            <a:pPr>
              <a:defRPr/>
            </a:pPr>
            <a:r>
              <a:rPr lang="en-GB" dirty="0"/>
              <a:t>Industry events</a:t>
            </a:r>
          </a:p>
          <a:p>
            <a:pPr>
              <a:defRPr/>
            </a:pPr>
            <a:r>
              <a:rPr lang="en-GB" dirty="0"/>
              <a:t>Automated Evaluation tool development for vendors</a:t>
            </a:r>
          </a:p>
          <a:p>
            <a:pPr>
              <a:defRPr/>
            </a:pPr>
            <a:r>
              <a:rPr lang="en-GB" dirty="0"/>
              <a:t>Influencer and media outreach</a:t>
            </a:r>
          </a:p>
          <a:p>
            <a:pPr marL="9144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14</a:t>
            </a:fld>
            <a:endParaRPr lang="en-US" dirty="0"/>
          </a:p>
        </p:txBody>
      </p:sp>
    </p:spTree>
    <p:extLst>
      <p:ext uri="{BB962C8B-B14F-4D97-AF65-F5344CB8AC3E}">
        <p14:creationId xmlns:p14="http://schemas.microsoft.com/office/powerpoint/2010/main" val="144761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17</a:t>
            </a:fld>
            <a:endParaRPr lang="en-US" dirty="0"/>
          </a:p>
        </p:txBody>
      </p:sp>
    </p:spTree>
    <p:extLst>
      <p:ext uri="{BB962C8B-B14F-4D97-AF65-F5344CB8AC3E}">
        <p14:creationId xmlns:p14="http://schemas.microsoft.com/office/powerpoint/2010/main" val="1052092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UA is</a:t>
            </a:r>
            <a:r>
              <a:rPr lang="en-US" sz="1200" kern="1200" baseline="0" dirty="0">
                <a:solidFill>
                  <a:schemeClr val="tx1"/>
                </a:solidFill>
                <a:effectLst/>
                <a:latin typeface="+mn-lt"/>
                <a:ea typeface="+mn-ea"/>
                <a:cs typeface="+mn-cs"/>
              </a:rPr>
              <a:t> a multi-stakeholder issue.</a:t>
            </a:r>
          </a:p>
          <a:p>
            <a:endParaRPr lang="en-US" sz="1200" kern="1200" baseline="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Developers of software that connects to the Internet’s domain name system and application developers have an important role to play in ensuring the adoption of UA as software and application design are fundamental to its success.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CIOs,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UA can help their company reach new audiences and create new revenue opportunities.</a:t>
            </a:r>
            <a:r>
              <a:rPr lang="en-US" sz="1200" kern="1200" baseline="0" dirty="0">
                <a:solidFill>
                  <a:schemeClr val="tx1"/>
                </a:solidFill>
                <a:effectLst/>
                <a:latin typeface="+mn-lt"/>
                <a:ea typeface="+mn-ea"/>
                <a:cs typeface="+mn-cs"/>
              </a:rPr>
              <a:t> I</a:t>
            </a:r>
            <a:r>
              <a:rPr lang="en-US" sz="1200" kern="1200" dirty="0">
                <a:solidFill>
                  <a:schemeClr val="tx1"/>
                </a:solidFill>
                <a:effectLst/>
                <a:latin typeface="+mn-lt"/>
                <a:ea typeface="+mn-ea"/>
                <a:cs typeface="+mn-cs"/>
              </a:rPr>
              <a:t>mplementing UA removes the risk of customer denial of service.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Governments, public sector organizations and NGOs also need to be aware of UA and ensure their websites and other online properties are compliant to prevent the disenfranchisement of their constituents and stakeholders as the uptake of new Internet domains continues.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Governments, public sector organizations and NGOs have an opportunity to broaden the delivery of online services by ensuring their online properties are UA compliant.</a:t>
            </a:r>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18</a:t>
            </a:fld>
            <a:endParaRPr lang="en-US" dirty="0"/>
          </a:p>
        </p:txBody>
      </p:sp>
    </p:spTree>
    <p:extLst>
      <p:ext uri="{BB962C8B-B14F-4D97-AF65-F5344CB8AC3E}">
        <p14:creationId xmlns:p14="http://schemas.microsoft.com/office/powerpoint/2010/main" val="3162325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NZ" dirty="0"/>
              <a:t>Highlight that there’s a lot of material available, including customizable blog posts.</a:t>
            </a:r>
          </a:p>
          <a:p>
            <a:r>
              <a:rPr lang="en-NZ" dirty="0"/>
              <a:t>Become a local hero and expert.</a:t>
            </a:r>
          </a:p>
        </p:txBody>
      </p:sp>
      <p:sp>
        <p:nvSpPr>
          <p:cNvPr id="4" name="Slide Number Placeholder 3"/>
          <p:cNvSpPr>
            <a:spLocks noGrp="1"/>
          </p:cNvSpPr>
          <p:nvPr>
            <p:ph type="sldNum" sz="quarter" idx="5"/>
          </p:nvPr>
        </p:nvSpPr>
        <p:spPr/>
        <p:txBody>
          <a:bodyPr/>
          <a:lstStyle/>
          <a:p>
            <a:fld id="{8870686C-8BC4-524E-8ABC-5F9B9C355391}" type="slidenum">
              <a:rPr lang="en-US" smtClean="0"/>
              <a:t>19</a:t>
            </a:fld>
            <a:endParaRPr lang="en-US" dirty="0"/>
          </a:p>
        </p:txBody>
      </p:sp>
    </p:spTree>
    <p:extLst>
      <p:ext uri="{BB962C8B-B14F-4D97-AF65-F5344CB8AC3E}">
        <p14:creationId xmlns:p14="http://schemas.microsoft.com/office/powerpoint/2010/main" val="3396329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600"/>
              </a:spcAft>
              <a:buClr>
                <a:schemeClr val="accent4"/>
              </a:buClr>
              <a:buSzPct val="85000"/>
              <a:defRPr/>
            </a:pPr>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20</a:t>
            </a:fld>
            <a:endParaRPr lang="en-US" dirty="0"/>
          </a:p>
        </p:txBody>
      </p:sp>
    </p:spTree>
    <p:extLst>
      <p:ext uri="{BB962C8B-B14F-4D97-AF65-F5344CB8AC3E}">
        <p14:creationId xmlns:p14="http://schemas.microsoft.com/office/powerpoint/2010/main" val="304100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What Does “Universal Acceptance” Mean?</a:t>
            </a:r>
          </a:p>
          <a:p>
            <a:endParaRPr lang="en-US" b="1" dirty="0"/>
          </a:p>
          <a:p>
            <a:pPr algn="l"/>
            <a:r>
              <a:rPr lang="en-US" sz="1200" b="0" i="0" u="none" strike="noStrike" baseline="0" dirty="0">
                <a:latin typeface="OpenSans-Light"/>
              </a:rPr>
              <a:t>Some software does not recognize or correctly process all domain names and all email addresses. Domain names can include strings in the top-level position that are longer than the older familiar ones, and domain names and email addresses can now use characters drawn from a much larger Unicode-based repertoire than traditional ASCII</a:t>
            </a:r>
            <a:r>
              <a:rPr lang="en-US" sz="800" b="0" i="0" u="none" strike="noStrike" baseline="30000" dirty="0">
                <a:latin typeface="OpenSans-Light"/>
              </a:rPr>
              <a:t>1</a:t>
            </a:r>
            <a:r>
              <a:rPr lang="en-US" sz="1200" b="0" i="0" u="none" strike="noStrike" baseline="0" dirty="0">
                <a:latin typeface="OpenSans-Light"/>
              </a:rPr>
              <a:t>. </a:t>
            </a:r>
            <a:r>
              <a:rPr lang="en-US" sz="1200" b="0" i="0" u="none" strike="noStrike" baseline="0" dirty="0">
                <a:latin typeface="OpenSans-Semibold"/>
              </a:rPr>
              <a:t>Universal Acceptance </a:t>
            </a:r>
            <a:r>
              <a:rPr lang="en-US" sz="1200" b="0" i="0" u="none" strike="noStrike" baseline="0" dirty="0">
                <a:latin typeface="OpenSans-Light"/>
              </a:rPr>
              <a:t>(UA) is the state in which all valid domain names and email addresses are </a:t>
            </a:r>
            <a:r>
              <a:rPr lang="en-US" sz="1200" b="1" i="0" u="none" strike="noStrike" baseline="0" dirty="0">
                <a:latin typeface="OpenSans-Semibold"/>
              </a:rPr>
              <a:t>accepted</a:t>
            </a:r>
            <a:r>
              <a:rPr lang="en-US" sz="1200" b="1" i="0" u="none" strike="noStrike" baseline="0" dirty="0">
                <a:latin typeface="OpenSans-Light"/>
              </a:rPr>
              <a:t>, </a:t>
            </a:r>
            <a:r>
              <a:rPr lang="en-US" sz="1200" b="1" i="0" u="none" strike="noStrike" baseline="0" dirty="0">
                <a:latin typeface="OpenSans-Semibold"/>
              </a:rPr>
              <a:t>validated</a:t>
            </a:r>
            <a:r>
              <a:rPr lang="en-US" sz="1200" b="1" i="0" u="none" strike="noStrike" baseline="0" dirty="0">
                <a:latin typeface="OpenSans-Light"/>
              </a:rPr>
              <a:t>, </a:t>
            </a:r>
            <a:r>
              <a:rPr lang="en-US" sz="1200" b="1" i="0" u="none" strike="noStrike" baseline="0" dirty="0">
                <a:latin typeface="OpenSans-Semibold"/>
              </a:rPr>
              <a:t>stored</a:t>
            </a:r>
            <a:r>
              <a:rPr lang="en-US" sz="1200" b="1" i="0" u="none" strike="noStrike" baseline="0" dirty="0">
                <a:latin typeface="OpenSans-Light"/>
              </a:rPr>
              <a:t>, </a:t>
            </a:r>
            <a:r>
              <a:rPr lang="en-US" sz="1200" b="1" i="0" u="none" strike="noStrike" baseline="0" dirty="0">
                <a:latin typeface="OpenSans-Semibold"/>
              </a:rPr>
              <a:t>processed</a:t>
            </a:r>
            <a:r>
              <a:rPr lang="en-US" sz="1200" b="0" i="0" u="none" strike="noStrike" baseline="0" dirty="0">
                <a:latin typeface="OpenSans-Light"/>
              </a:rPr>
              <a:t>, and </a:t>
            </a:r>
            <a:r>
              <a:rPr lang="en-US" sz="1200" b="1" i="0" u="none" strike="noStrike" baseline="0" dirty="0">
                <a:latin typeface="OpenSans-Semibold"/>
              </a:rPr>
              <a:t>displayed</a:t>
            </a:r>
            <a:r>
              <a:rPr lang="en-US" sz="1200" b="0" i="0" u="none" strike="noStrike" baseline="0" dirty="0">
                <a:latin typeface="OpenSans-Semibold"/>
              </a:rPr>
              <a:t> </a:t>
            </a:r>
            <a:r>
              <a:rPr lang="en-US" sz="1200" b="0" i="0" u="none" strike="noStrike" baseline="0" dirty="0">
                <a:latin typeface="OpenSans-Light"/>
              </a:rPr>
              <a:t>correctly and consistently.</a:t>
            </a:r>
          </a:p>
          <a:p>
            <a:pPr algn="l"/>
            <a:endParaRPr lang="en-US" sz="1200" b="0" i="0" u="none" strike="noStrike" baseline="0" dirty="0">
              <a:latin typeface="OpenSans-Light"/>
            </a:endParaRPr>
          </a:p>
          <a:p>
            <a:pPr algn="l"/>
            <a:r>
              <a:rPr lang="en-US" sz="1200" b="0" i="0" u="none" strike="noStrike" baseline="0" dirty="0">
                <a:latin typeface="OpenSans-Light"/>
              </a:rPr>
              <a:t>The Universal Acceptance Steering Group (UASG) is a community-led initiative working on creating awareness and identifying and resolving problems associated with the universal acceptance of all domain names and email addresses. Its goal is to help ensure a consistent and positive experience for Internet users globally. It is supported by ICANN (the Internet Corporation for Assigned Names and Numbers) and has participants from more than 200 organizations around the world, including Afilias, Apple, CNNIC, GoDaddy, Google, Microsoft, and Verisign. For more information on the UASG and recent developments, visit: </a:t>
            </a:r>
            <a:r>
              <a:rPr lang="en-US" sz="1200" b="0" i="0" u="none" strike="noStrike" baseline="0" dirty="0">
                <a:latin typeface="OpenSans-Semibold"/>
              </a:rPr>
              <a:t>www.uasg.tech.</a:t>
            </a:r>
          </a:p>
          <a:p>
            <a:pPr algn="l"/>
            <a:endParaRPr lang="en-US" sz="1200" b="0" i="0" u="none" strike="noStrike" baseline="0" dirty="0">
              <a:latin typeface="OpenSans-Semibold"/>
            </a:endParaRPr>
          </a:p>
          <a:p>
            <a:pPr algn="l"/>
            <a:r>
              <a:rPr lang="en-US" sz="900" b="0" i="0" u="none" strike="noStrike" kern="1200" baseline="30000" dirty="0">
                <a:solidFill>
                  <a:schemeClr val="tx1"/>
                </a:solidFill>
                <a:latin typeface="OpenSans-Light"/>
                <a:ea typeface="+mn-ea"/>
                <a:cs typeface="+mn-cs"/>
              </a:rPr>
              <a:t>1</a:t>
            </a:r>
            <a:r>
              <a:rPr lang="en-US" sz="900" b="0" i="0" u="none" strike="noStrike" baseline="0" dirty="0">
                <a:latin typeface="OpenSans-Light"/>
              </a:rPr>
              <a:t>ASCII is the character encoding historically used on the Internet, defined in the Internet standard RFC 20 (https://tools.ietf.org/html/rfc20). Unicode is defined by the Unicode Consortium (http://unicode.org).</a:t>
            </a:r>
            <a:endParaRPr lang="en-US" sz="1400" b="0" dirty="0"/>
          </a:p>
        </p:txBody>
      </p:sp>
      <p:sp>
        <p:nvSpPr>
          <p:cNvPr id="4" name="Slide Number Placeholder 3"/>
          <p:cNvSpPr>
            <a:spLocks noGrp="1"/>
          </p:cNvSpPr>
          <p:nvPr>
            <p:ph type="sldNum" sz="quarter" idx="5"/>
          </p:nvPr>
        </p:nvSpPr>
        <p:spPr/>
        <p:txBody>
          <a:bodyPr/>
          <a:lstStyle/>
          <a:p>
            <a:fld id="{8870686C-8BC4-524E-8ABC-5F9B9C355391}" type="slidenum">
              <a:rPr lang="en-US" smtClean="0"/>
              <a:t>21</a:t>
            </a:fld>
            <a:endParaRPr lang="en-US" dirty="0"/>
          </a:p>
        </p:txBody>
      </p:sp>
    </p:spTree>
    <p:extLst>
      <p:ext uri="{BB962C8B-B14F-4D97-AF65-F5344CB8AC3E}">
        <p14:creationId xmlns:p14="http://schemas.microsoft.com/office/powerpoint/2010/main" val="2657087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82880" lvl="1" indent="0">
              <a:spcAft>
                <a:spcPts val="400"/>
              </a:spcAft>
              <a:buClr>
                <a:schemeClr val="accent2"/>
              </a:buClr>
              <a:buSzPct val="85000"/>
              <a:buFont typeface="Lucida Grande"/>
              <a:buNone/>
              <a:defRPr/>
            </a:pPr>
            <a:r>
              <a:rPr lang="en-US" b="1" dirty="0">
                <a:solidFill>
                  <a:sysClr val="windowText" lastClr="000000"/>
                </a:solidFill>
                <a:latin typeface="Open Sans Light"/>
                <a:cs typeface="Open Sans Light"/>
              </a:rPr>
              <a:t>UASG Recommendations</a:t>
            </a:r>
          </a:p>
          <a:p>
            <a:pPr marL="354330" lvl="1" indent="-171450">
              <a:spcAft>
                <a:spcPts val="400"/>
              </a:spcAft>
              <a:buClr>
                <a:schemeClr val="accent2"/>
              </a:buClr>
              <a:buSzPct val="85000"/>
              <a:buFont typeface="Arial" panose="020B0604020202020204" pitchFamily="34" charset="0"/>
              <a:buChar char="•"/>
              <a:defRPr/>
            </a:pPr>
            <a:r>
              <a:rPr lang="en-US" dirty="0">
                <a:solidFill>
                  <a:sysClr val="windowText" lastClr="000000"/>
                </a:solidFill>
                <a:latin typeface="Open Sans Light"/>
                <a:cs typeface="Open Sans Light"/>
              </a:rPr>
              <a:t>Input fields should be large enough to accept any valid input. Depending on how it is encoded, a domain name can require as many as 670 bytes. An email address can have a local part (the part before the @-sign) of up to 64 bytes in addition to a domain name, for a total length of up to 735 bytes. </a:t>
            </a:r>
          </a:p>
          <a:p>
            <a:pPr marL="354330" lvl="1" indent="-171450">
              <a:spcAft>
                <a:spcPts val="400"/>
              </a:spcAft>
              <a:buClr>
                <a:schemeClr val="accent2"/>
              </a:buClr>
              <a:buSzPct val="85000"/>
              <a:buFont typeface="Arial" panose="020B0604020202020204" pitchFamily="34" charset="0"/>
              <a:buChar char="•"/>
              <a:defRPr/>
            </a:pPr>
            <a:r>
              <a:rPr lang="en-US" dirty="0">
                <a:solidFill>
                  <a:sysClr val="windowText" lastClr="000000"/>
                </a:solidFill>
                <a:latin typeface="Open Sans Light"/>
                <a:cs typeface="Open Sans Light"/>
              </a:rPr>
              <a:t>Applications and services should accept UTF-8</a:t>
            </a:r>
            <a:r>
              <a:rPr lang="en-US" baseline="30000" dirty="0">
                <a:solidFill>
                  <a:sysClr val="windowText" lastClr="000000"/>
                </a:solidFill>
                <a:latin typeface="Open Sans Light"/>
                <a:cs typeface="Open Sans Light"/>
              </a:rPr>
              <a:t>2 </a:t>
            </a:r>
            <a:r>
              <a:rPr lang="en-US" dirty="0">
                <a:solidFill>
                  <a:sysClr val="windowText" lastClr="000000"/>
                </a:solidFill>
                <a:latin typeface="Open Sans Light"/>
                <a:cs typeface="Open Sans Light"/>
              </a:rPr>
              <a:t>encoded domain names and email addresses, and should recognize that the number of bytes occupied by the UTF-8 encoding may be greater than the number of displayed characters.</a:t>
            </a:r>
          </a:p>
          <a:p>
            <a:pPr marL="354330" lvl="1" indent="-171450">
              <a:spcAft>
                <a:spcPts val="400"/>
              </a:spcAft>
              <a:buClr>
                <a:schemeClr val="accent2"/>
              </a:buClr>
              <a:buSzPct val="85000"/>
              <a:buFont typeface="Arial" panose="020B0604020202020204" pitchFamily="34" charset="0"/>
              <a:buChar char="•"/>
              <a:defRPr/>
            </a:pPr>
            <a:r>
              <a:rPr lang="en-US" dirty="0">
                <a:solidFill>
                  <a:sysClr val="windowText" lastClr="000000"/>
                </a:solidFill>
                <a:latin typeface="Open Sans Light"/>
                <a:cs typeface="Open Sans Light"/>
              </a:rPr>
              <a:t>An IDN can be entered and displayed either in its original script or in an ASCII version designed for backward compatibility; for example </a:t>
            </a:r>
            <a:r>
              <a:rPr lang="ja-JP" altLang="en-US" dirty="0">
                <a:solidFill>
                  <a:sysClr val="windowText" lastClr="000000"/>
                </a:solidFill>
                <a:latin typeface="Open Sans Light"/>
                <a:cs typeface="Open Sans Light"/>
              </a:rPr>
              <a:t>测试 </a:t>
            </a:r>
            <a:r>
              <a:rPr lang="en-US" dirty="0">
                <a:solidFill>
                  <a:sysClr val="windowText" lastClr="000000"/>
                </a:solidFill>
                <a:latin typeface="Open Sans Light"/>
                <a:cs typeface="Open Sans Light"/>
              </a:rPr>
              <a:t>and xn--0zwm56d. The Unicode encoding of the original script is called a U-label</a:t>
            </a:r>
            <a:r>
              <a:rPr lang="en-US" sz="1200" kern="1200" baseline="30000" dirty="0">
                <a:solidFill>
                  <a:sysClr val="windowText" lastClr="000000"/>
                </a:solidFill>
                <a:latin typeface="Open Sans Light"/>
                <a:ea typeface="+mn-ea"/>
                <a:cs typeface="Open Sans Light"/>
              </a:rPr>
              <a:t>3</a:t>
            </a:r>
            <a:r>
              <a:rPr lang="en-US" dirty="0">
                <a:solidFill>
                  <a:sysClr val="windowText" lastClr="000000"/>
                </a:solidFill>
                <a:latin typeface="Open Sans Light"/>
                <a:cs typeface="Open Sans Light"/>
              </a:rPr>
              <a:t>; the equivalent ASCII-compatible encoding is called an A-label. Every A-label corresponds to one U-label and vice-versa. Software should accept both A-labels and U-labels, but convert A-labels to U-labels for display and for any processing that does not require A-labels.</a:t>
            </a:r>
          </a:p>
          <a:p>
            <a:pPr marL="354330" lvl="1" indent="-171450">
              <a:spcAft>
                <a:spcPts val="400"/>
              </a:spcAft>
              <a:buClr>
                <a:schemeClr val="accent2"/>
              </a:buClr>
              <a:buSzPct val="85000"/>
              <a:buFont typeface="Arial" panose="020B0604020202020204" pitchFamily="34" charset="0"/>
              <a:buChar char="•"/>
              <a:defRPr/>
            </a:pPr>
            <a:r>
              <a:rPr lang="en-US" dirty="0">
                <a:solidFill>
                  <a:sysClr val="windowText" lastClr="000000"/>
                </a:solidFill>
                <a:latin typeface="Open Sans Light"/>
                <a:cs typeface="Open Sans Light"/>
              </a:rPr>
              <a:t>In almost all cases an entered domain name or email address should be converted into Unicode Normalization Form C (NFC)</a:t>
            </a:r>
            <a:r>
              <a:rPr lang="en-US" sz="1200" kern="1200" baseline="30000" dirty="0">
                <a:solidFill>
                  <a:sysClr val="windowText" lastClr="000000"/>
                </a:solidFill>
                <a:latin typeface="Open Sans Light"/>
                <a:ea typeface="+mn-ea"/>
                <a:cs typeface="Open Sans Light"/>
              </a:rPr>
              <a:t>4</a:t>
            </a:r>
            <a:r>
              <a:rPr lang="en-US" dirty="0">
                <a:solidFill>
                  <a:sysClr val="windowText" lastClr="000000"/>
                </a:solidFill>
                <a:latin typeface="Open Sans Light"/>
                <a:cs typeface="Open Sans Light"/>
              </a:rPr>
              <a:t> before further processing. Because NFC is not perfectly lossless, in rare circumstances it may be necessary to defer normalization until further processing has established the specific context(s) in which it should be applied.</a:t>
            </a:r>
          </a:p>
          <a:p>
            <a:pPr marL="525780" lvl="1" indent="-342900">
              <a:spcAft>
                <a:spcPts val="400"/>
              </a:spcAft>
              <a:buClr>
                <a:schemeClr val="accent2"/>
              </a:buClr>
              <a:buSzPct val="85000"/>
              <a:buFont typeface="Lucida Grande"/>
              <a:buChar char="*"/>
              <a:defRPr/>
            </a:pPr>
            <a:endParaRPr lang="en-US" dirty="0">
              <a:solidFill>
                <a:sysClr val="windowText" lastClr="000000"/>
              </a:solidFill>
              <a:latin typeface="Open Sans Light"/>
              <a:cs typeface="Open Sans Light"/>
            </a:endParaRPr>
          </a:p>
          <a:p>
            <a:pPr marL="182880" lvl="1" indent="0">
              <a:spcAft>
                <a:spcPts val="400"/>
              </a:spcAft>
              <a:buClr>
                <a:schemeClr val="accent2"/>
              </a:buClr>
              <a:buSzPct val="85000"/>
              <a:buFont typeface="Lucida Grande"/>
              <a:buNone/>
              <a:defRPr/>
            </a:pPr>
            <a:r>
              <a:rPr lang="en-US" sz="1200" kern="1200" baseline="30000" dirty="0">
                <a:solidFill>
                  <a:sysClr val="windowText" lastClr="000000"/>
                </a:solidFill>
                <a:latin typeface="Open Sans Light"/>
                <a:ea typeface="+mn-ea"/>
                <a:cs typeface="Open Sans Light"/>
              </a:rPr>
              <a:t>2</a:t>
            </a:r>
            <a:r>
              <a:rPr lang="en-US" dirty="0">
                <a:solidFill>
                  <a:sysClr val="windowText" lastClr="000000"/>
                </a:solidFill>
                <a:latin typeface="Open Sans Light"/>
                <a:cs typeface="Open Sans Light"/>
              </a:rPr>
              <a:t>UTF-8 encodes each Unicode code point as a sequence of one to four bytes. It is defined in RFC 3629.</a:t>
            </a:r>
          </a:p>
          <a:p>
            <a:pPr marL="182880" lvl="1" indent="0">
              <a:spcAft>
                <a:spcPts val="400"/>
              </a:spcAft>
              <a:buClr>
                <a:schemeClr val="accent2"/>
              </a:buClr>
              <a:buSzPct val="85000"/>
              <a:buFont typeface="Lucida Grande"/>
              <a:buNone/>
              <a:defRPr/>
            </a:pPr>
            <a:r>
              <a:rPr lang="en-US" sz="1200" kern="1200" baseline="30000" dirty="0">
                <a:solidFill>
                  <a:sysClr val="windowText" lastClr="000000"/>
                </a:solidFill>
                <a:latin typeface="Open Sans Light"/>
                <a:ea typeface="+mn-ea"/>
                <a:cs typeface="Open Sans Light"/>
              </a:rPr>
              <a:t>3</a:t>
            </a:r>
            <a:r>
              <a:rPr lang="en-US" dirty="0">
                <a:solidFill>
                  <a:sysClr val="windowText" lastClr="000000"/>
                </a:solidFill>
                <a:latin typeface="Open Sans Light"/>
                <a:cs typeface="Open Sans Light"/>
              </a:rPr>
              <a:t>Conversion between U-labels and A-labels is accomplished by the “Punycode” algorithm defined in RFC 3492 and RFC 5891.</a:t>
            </a:r>
          </a:p>
          <a:p>
            <a:pPr marL="182880" lvl="1" indent="0">
              <a:spcAft>
                <a:spcPts val="400"/>
              </a:spcAft>
              <a:buClr>
                <a:schemeClr val="accent2"/>
              </a:buClr>
              <a:buSzPct val="85000"/>
              <a:buFont typeface="Lucida Grande"/>
              <a:buNone/>
              <a:defRPr/>
            </a:pPr>
            <a:r>
              <a:rPr lang="en-US" sz="1200" kern="1200" baseline="30000" dirty="0">
                <a:solidFill>
                  <a:sysClr val="windowText" lastClr="000000"/>
                </a:solidFill>
                <a:latin typeface="Open Sans Light"/>
                <a:ea typeface="+mn-ea"/>
                <a:cs typeface="Open Sans Light"/>
              </a:rPr>
              <a:t>4</a:t>
            </a:r>
            <a:r>
              <a:rPr lang="en-US" dirty="0">
                <a:solidFill>
                  <a:sysClr val="windowText" lastClr="000000"/>
                </a:solidFill>
                <a:latin typeface="Open Sans Light"/>
                <a:cs typeface="Open Sans Light"/>
              </a:rPr>
              <a:t>See Unicode Standard Annex #15, “Unicode Normalization Forms” (https://www.unicode.org/reports/tr15/tr15-47.html).</a:t>
            </a:r>
          </a:p>
        </p:txBody>
      </p:sp>
      <p:sp>
        <p:nvSpPr>
          <p:cNvPr id="4" name="Slide Number Placeholder 3"/>
          <p:cNvSpPr>
            <a:spLocks noGrp="1"/>
          </p:cNvSpPr>
          <p:nvPr>
            <p:ph type="sldNum" sz="quarter" idx="10"/>
          </p:nvPr>
        </p:nvSpPr>
        <p:spPr/>
        <p:txBody>
          <a:bodyPr/>
          <a:lstStyle/>
          <a:p>
            <a:fld id="{8870686C-8BC4-524E-8ABC-5F9B9C355391}" type="slidenum">
              <a:rPr lang="en-US" smtClean="0"/>
              <a:t>22</a:t>
            </a:fld>
            <a:endParaRPr lang="en-US" dirty="0"/>
          </a:p>
        </p:txBody>
      </p:sp>
    </p:spTree>
    <p:extLst>
      <p:ext uri="{BB962C8B-B14F-4D97-AF65-F5344CB8AC3E}">
        <p14:creationId xmlns:p14="http://schemas.microsoft.com/office/powerpoint/2010/main" val="7044630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ysClr val="windowText" lastClr="000000"/>
                </a:solidFill>
                <a:latin typeface="Open Sans Light"/>
                <a:cs typeface="Open Sans Light"/>
              </a:rPr>
              <a:t>UASG Recommendations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Input should be validated in a manner appropriate for its intended use. All domain names should be validated against the Internationalized Domain Names in Applications standard, currently IDNA2008</a:t>
            </a:r>
            <a:r>
              <a:rPr lang="en-US" baseline="30000" dirty="0"/>
              <a:t>5</a:t>
            </a:r>
            <a:r>
              <a:rPr lang="en-US" dirty="0"/>
              <a:t>. This ensures that the name is syntactically valid. </a:t>
            </a:r>
          </a:p>
          <a:p>
            <a:pPr marL="171450" indent="-171450">
              <a:buFont typeface="Arial" panose="020B0604020202020204" pitchFamily="34" charset="0"/>
              <a:buChar char="•"/>
            </a:pPr>
            <a:r>
              <a:rPr lang="en-US" dirty="0"/>
              <a:t>If an input string is expected to be an existing entry in the DNS, validate it with a DNS lookup. </a:t>
            </a:r>
          </a:p>
          <a:p>
            <a:pPr marL="171450" indent="-171450">
              <a:buFont typeface="Arial" panose="020B0604020202020204" pitchFamily="34" charset="0"/>
              <a:buChar char="•"/>
            </a:pPr>
            <a:r>
              <a:rPr lang="en-US" dirty="0"/>
              <a:t>If an input string is expected to be a valid domain name that might not (yet) be in the DNS, it may still be possible to validate part of it. For example, the top-level domain (TLD) name can be checked against the authoritative list of valid TLD names maintained by the Internet Assigned Numbers Authority (IANA)</a:t>
            </a:r>
            <a:r>
              <a:rPr lang="en-US" sz="1200" kern="1200" baseline="30000" dirty="0">
                <a:solidFill>
                  <a:schemeClr val="tx1"/>
                </a:solidFill>
                <a:latin typeface="+mn-lt"/>
                <a:ea typeface="+mn-ea"/>
                <a:cs typeface="+mn-cs"/>
              </a:rPr>
              <a:t>6</a:t>
            </a:r>
            <a:r>
              <a:rPr lang="en-US" dirty="0"/>
              <a:t>. </a:t>
            </a:r>
          </a:p>
          <a:p>
            <a:pPr marL="171450" indent="-171450">
              <a:buFont typeface="Arial" panose="020B0604020202020204" pitchFamily="34" charset="0"/>
              <a:buChar char="•"/>
            </a:pPr>
            <a:r>
              <a:rPr lang="en-US" dirty="0"/>
              <a:t>To validate an email address, validate the domain part as described above. Because the local part of an email address is defined only by the mail system that receives mail, it is generally not possible to validate it. Asking the user to enter the email address twice may detect typing errors. </a:t>
            </a:r>
          </a:p>
          <a:p>
            <a:pPr marL="171450" indent="-171450">
              <a:buFont typeface="Arial" panose="020B0604020202020204" pitchFamily="34" charset="0"/>
              <a:buChar char="•"/>
            </a:pPr>
            <a:r>
              <a:rPr lang="en-US" dirty="0"/>
              <a:t>In most cases, all of the components of a domain name or email address (except the TLD name if it is not an IDN) should be in a single script (e.g., Arabic or Han) or closely related scripts (e.g., Japanese Kanji, Katakana, Hiragana, and Romaji). Use Unicode Technical Standard #39, “Unicode Security Mechanisms (https://www.unicode.org/reports/tr39/#Restriction_Level_Detection), to check that the scripts in a Unicode sequence follow good practice.</a:t>
            </a:r>
            <a:endParaRPr lang="en-US" sz="1200" kern="1200" baseline="30000" dirty="0">
              <a:solidFill>
                <a:schemeClr val="tx1"/>
              </a:solidFill>
              <a:latin typeface="+mn-lt"/>
              <a:ea typeface="+mn-ea"/>
              <a:cs typeface="+mn-cs"/>
            </a:endParaRPr>
          </a:p>
          <a:p>
            <a:pPr marL="171450" indent="-171450">
              <a:buFont typeface="Arial" panose="020B0604020202020204" pitchFamily="34" charset="0"/>
              <a:buChar char="•"/>
            </a:pPr>
            <a:endParaRPr lang="en-US" sz="1200" kern="1200" baseline="30000" dirty="0">
              <a:solidFill>
                <a:schemeClr val="tx1"/>
              </a:solidFill>
              <a:latin typeface="+mn-lt"/>
              <a:ea typeface="+mn-ea"/>
              <a:cs typeface="+mn-cs"/>
            </a:endParaRPr>
          </a:p>
          <a:p>
            <a:pPr marL="0" indent="0">
              <a:buFont typeface="Arial" panose="020B0604020202020204" pitchFamily="34" charset="0"/>
              <a:buNone/>
            </a:pPr>
            <a:r>
              <a:rPr lang="en-US" baseline="30000" dirty="0"/>
              <a:t>5</a:t>
            </a:r>
            <a:r>
              <a:rPr lang="en-US" dirty="0"/>
              <a:t>See IETF RFCs 5890, 5891, 5892, 5893, and 5894 for the definition of IDNA2008.</a:t>
            </a:r>
          </a:p>
          <a:p>
            <a:pPr marL="0" indent="0">
              <a:buFont typeface="Arial" panose="020B0604020202020204" pitchFamily="34" charset="0"/>
              <a:buNone/>
            </a:pPr>
            <a:r>
              <a:rPr lang="en-US" sz="1200" kern="1200" baseline="30000" dirty="0">
                <a:solidFill>
                  <a:schemeClr val="tx1"/>
                </a:solidFill>
                <a:latin typeface="+mn-lt"/>
                <a:ea typeface="+mn-ea"/>
                <a:cs typeface="+mn-cs"/>
              </a:rPr>
              <a:t>6</a:t>
            </a:r>
            <a:r>
              <a:rPr lang="en-US" dirty="0"/>
              <a:t>See “List of Top-Level Domains” (https://www.icann.org/resources/pages/tlds-2012-02-25-en).</a:t>
            </a:r>
          </a:p>
        </p:txBody>
      </p:sp>
      <p:sp>
        <p:nvSpPr>
          <p:cNvPr id="4" name="Slide Number Placeholder 3"/>
          <p:cNvSpPr>
            <a:spLocks noGrp="1"/>
          </p:cNvSpPr>
          <p:nvPr>
            <p:ph type="sldNum" sz="quarter" idx="10"/>
          </p:nvPr>
        </p:nvSpPr>
        <p:spPr/>
        <p:txBody>
          <a:bodyPr/>
          <a:lstStyle/>
          <a:p>
            <a:fld id="{8870686C-8BC4-524E-8ABC-5F9B9C355391}" type="slidenum">
              <a:rPr lang="en-US" smtClean="0"/>
              <a:t>23</a:t>
            </a:fld>
            <a:endParaRPr lang="en-US" dirty="0"/>
          </a:p>
        </p:txBody>
      </p:sp>
    </p:spTree>
    <p:extLst>
      <p:ext uri="{BB962C8B-B14F-4D97-AF65-F5344CB8AC3E}">
        <p14:creationId xmlns:p14="http://schemas.microsoft.com/office/powerpoint/2010/main" val="16152256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latin typeface="Open Sans Light"/>
                <a:cs typeface="Open Sans Light"/>
              </a:rPr>
              <a:t>UASG Recommendations</a:t>
            </a:r>
          </a:p>
          <a:p>
            <a:pPr marL="0" marR="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Open Sans Light"/>
              <a:cs typeface="Open Sans Light"/>
            </a:endParaRP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Open Sans Light"/>
                <a:cs typeface="Open Sans Light"/>
              </a:rPr>
              <a:t>In almost all cases domain names and email addresses should be normalized according to Unicode Normalization Form C (NFC) before storing. Because NFC is not perfectly lossless, in rare circumstances it may be necessary to defer normalization until further processing has established the specific context(s) in which it should be applied.</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Open Sans Light"/>
                <a:cs typeface="Open Sans Light"/>
              </a:rPr>
              <a:t>In most applications, domain names and email addresses should be stored in files and databases encoded as UTF-8, the most common and best-supported Unicode encoding. In some cases, where software has to interoperate with legacy databases, it may be easier to use the same encoding as the database.</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Open Sans Light"/>
                <a:cs typeface="Open Sans Light"/>
              </a:rPr>
              <a:t>Within application code, the most appropriate representation of Unicode depends on the programming environment. Many common programming languages including the python and perl scripting languages have built-in support for Unicode and automatic conversion to or from UTF-8 on input and output.</a:t>
            </a:r>
          </a:p>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Open Sans Light"/>
                <a:cs typeface="Open Sans Light"/>
              </a:rPr>
              <a:t>Applications should choose a consistent internal representation—either U-labels or A-labels—for IDNs. Because every U-label can be transformed into a unique A-label and vice-versa, either form is acceptable.</a:t>
            </a:r>
            <a:endParaRPr lang="en-US" sz="1200" dirty="0">
              <a:solidFill>
                <a:srgbClr val="5D686E"/>
              </a:solidFill>
              <a:latin typeface="Open Sans" charset="0"/>
              <a:ea typeface="Open Sans" charset="0"/>
              <a:cs typeface="Open Sans" charset="0"/>
            </a:endParaRPr>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24</a:t>
            </a:fld>
            <a:endParaRPr lang="en-US" dirty="0"/>
          </a:p>
        </p:txBody>
      </p:sp>
    </p:spTree>
    <p:extLst>
      <p:ext uri="{BB962C8B-B14F-4D97-AF65-F5344CB8AC3E}">
        <p14:creationId xmlns:p14="http://schemas.microsoft.com/office/powerpoint/2010/main" val="2115954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NZ" dirty="0"/>
              <a:t>These changes really started happening in 2010 with the introduction of IDNccTLDs, got accelerated in 2013 with the introduction of more than 1000 new gTLDs and further advanced in 2014 with the introduction of the first EAI ready commercial email system.   </a:t>
            </a:r>
          </a:p>
        </p:txBody>
      </p:sp>
      <p:sp>
        <p:nvSpPr>
          <p:cNvPr id="4" name="Slide Number Placeholder 3"/>
          <p:cNvSpPr>
            <a:spLocks noGrp="1"/>
          </p:cNvSpPr>
          <p:nvPr>
            <p:ph type="sldNum" sz="quarter" idx="5"/>
          </p:nvPr>
        </p:nvSpPr>
        <p:spPr/>
        <p:txBody>
          <a:bodyPr/>
          <a:lstStyle/>
          <a:p>
            <a:fld id="{8870686C-8BC4-524E-8ABC-5F9B9C355391}" type="slidenum">
              <a:rPr lang="en-US" smtClean="0"/>
              <a:t>4</a:t>
            </a:fld>
            <a:endParaRPr lang="en-US" dirty="0"/>
          </a:p>
        </p:txBody>
      </p:sp>
    </p:spTree>
    <p:extLst>
      <p:ext uri="{BB962C8B-B14F-4D97-AF65-F5344CB8AC3E}">
        <p14:creationId xmlns:p14="http://schemas.microsoft.com/office/powerpoint/2010/main" val="29329795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latin typeface="Open Sans Light"/>
                <a:cs typeface="Open Sans Light"/>
              </a:rPr>
              <a:t>UASG Recommendations</a:t>
            </a:r>
          </a:p>
          <a:p>
            <a:pPr marL="0" indent="0">
              <a:buFont typeface="Arial" panose="020B0604020202020204" pitchFamily="34" charset="0"/>
              <a:buNone/>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As Unicode evolves, upgrade software when practical to use the most recent version of the standard and any available graphics and fonts. Consider that user devices, software libraries, and web standards may not support the most recent version, and therefore may display newly allocated characters incorrectly, as a generic box ( ), or not at all.</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APIs that support UTF-8 input or output are available, use them rather than APIs that do not. Use standard well-debugged libraries, such as the GNU libidn2 (https://www.gnu.org/software/libidn/#libidn2), to process and validate IDNs; do not “roll your own.”</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Scripts that are written right-to-left require special considerations when they are used in domain names and email addresses. Some of those considerations are addressed in IDNA</a:t>
            </a:r>
            <a:r>
              <a:rPr lang="en-US" sz="1200" b="0" i="0" u="none" strike="noStrike" kern="1200" baseline="30000" dirty="0">
                <a:solidFill>
                  <a:schemeClr val="tx1"/>
                </a:solidFill>
                <a:latin typeface="+mn-lt"/>
                <a:ea typeface="+mn-ea"/>
                <a:cs typeface="+mn-cs"/>
              </a:rPr>
              <a:t>7</a:t>
            </a:r>
            <a:r>
              <a:rPr lang="en-US" sz="1200" b="0" i="0" u="none" strike="noStrike" kern="1200" baseline="0" dirty="0">
                <a:solidFill>
                  <a:schemeClr val="tx1"/>
                </a:solidFill>
                <a:latin typeface="+mn-lt"/>
                <a:ea typeface="+mn-ea"/>
                <a:cs typeface="+mn-cs"/>
              </a:rPr>
              <a:t> (for domain names) and an Annex to the Unicode Standard</a:t>
            </a:r>
            <a:r>
              <a:rPr lang="en-US" sz="1200" b="0" i="0" u="none" strike="noStrike" kern="1200" baseline="30000" dirty="0">
                <a:solidFill>
                  <a:schemeClr val="tx1"/>
                </a:solidFill>
                <a:latin typeface="+mn-lt"/>
                <a:ea typeface="+mn-ea"/>
                <a:cs typeface="+mn-cs"/>
              </a:rPr>
              <a:t>8</a:t>
            </a:r>
            <a:r>
              <a:rPr lang="en-US" sz="1200" b="0" i="0" u="none" strike="noStrike" kern="1200" baseline="0" dirty="0">
                <a:solidFill>
                  <a:schemeClr val="tx1"/>
                </a:solidFill>
                <a:latin typeface="+mn-lt"/>
                <a:ea typeface="+mn-ea"/>
                <a:cs typeface="+mn-cs"/>
              </a:rPr>
              <a:t> (for email addresses).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When creating registries or other data structures that include script or language information, allow for as many as possible, ideally all that the Unicode Standard supports</a:t>
            </a:r>
            <a:r>
              <a:rPr lang="en-US" sz="1200" b="0" i="0" u="none" strike="noStrike" kern="1200" baseline="30000" dirty="0">
                <a:solidFill>
                  <a:schemeClr val="tx1"/>
                </a:solidFill>
                <a:latin typeface="+mn-lt"/>
                <a:ea typeface="+mn-ea"/>
                <a:cs typeface="+mn-cs"/>
              </a:rPr>
              <a:t>9</a:t>
            </a:r>
            <a:r>
              <a:rPr lang="en-US" sz="1200" b="0" i="0" u="none" strike="noStrike" kern="1200" baseline="0" dirty="0">
                <a:solidFill>
                  <a:schemeClr val="tx1"/>
                </a:solidFill>
                <a:latin typeface="+mn-lt"/>
                <a:ea typeface="+mn-ea"/>
                <a:cs typeface="+mn-cs"/>
              </a:rPr>
              <a:t>. Be aware that some languages can be written using different scripts, and that some scripts can be used to write many different languages.</a:t>
            </a:r>
          </a:p>
          <a:p>
            <a:endParaRPr lang="en-US" sz="1200" b="0" i="0" u="none" strike="noStrike" kern="1200" baseline="0" dirty="0">
              <a:solidFill>
                <a:schemeClr val="tx1"/>
              </a:solidFill>
              <a:latin typeface="+mn-lt"/>
              <a:ea typeface="+mn-ea"/>
              <a:cs typeface="+mn-cs"/>
            </a:endParaRPr>
          </a:p>
          <a:p>
            <a:r>
              <a:rPr lang="en-US" sz="1200" b="0" i="0" u="none" strike="noStrike" kern="1200" baseline="30000" dirty="0">
                <a:solidFill>
                  <a:schemeClr val="tx1"/>
                </a:solidFill>
                <a:latin typeface="+mn-lt"/>
                <a:ea typeface="+mn-ea"/>
                <a:cs typeface="+mn-cs"/>
              </a:rPr>
              <a:t>7</a:t>
            </a:r>
            <a:r>
              <a:rPr lang="en-US" sz="1200" b="0" i="0" u="none" strike="noStrike" kern="1200" baseline="0" dirty="0">
                <a:solidFill>
                  <a:schemeClr val="tx1"/>
                </a:solidFill>
                <a:latin typeface="+mn-lt"/>
                <a:ea typeface="+mn-ea"/>
                <a:cs typeface="+mn-cs"/>
              </a:rPr>
              <a:t>See RFC 5893, “Right-to-Left Scripts for Internationalized Domain Names for Applications (IDNA)”</a:t>
            </a:r>
          </a:p>
          <a:p>
            <a:r>
              <a:rPr lang="en-US" sz="1200" b="0" i="0" u="none" strike="noStrike" kern="1200" baseline="0" dirty="0">
                <a:solidFill>
                  <a:schemeClr val="tx1"/>
                </a:solidFill>
                <a:latin typeface="+mn-lt"/>
                <a:ea typeface="+mn-ea"/>
                <a:cs typeface="+mn-cs"/>
              </a:rPr>
              <a:t>(https://tools.ietf.org/html/rfc5893).</a:t>
            </a:r>
          </a:p>
          <a:p>
            <a:r>
              <a:rPr lang="en-US" sz="1200" b="0" i="0" u="none" strike="noStrike" kern="1200" baseline="30000" dirty="0">
                <a:solidFill>
                  <a:schemeClr val="tx1"/>
                </a:solidFill>
                <a:latin typeface="+mn-lt"/>
                <a:ea typeface="+mn-ea"/>
                <a:cs typeface="+mn-cs"/>
              </a:rPr>
              <a:t>8</a:t>
            </a:r>
            <a:r>
              <a:rPr lang="en-US" sz="1200" b="0" i="0" u="none" strike="noStrike" kern="1200" baseline="0" dirty="0">
                <a:solidFill>
                  <a:schemeClr val="tx1"/>
                </a:solidFill>
                <a:latin typeface="+mn-lt"/>
                <a:ea typeface="+mn-ea"/>
                <a:cs typeface="+mn-cs"/>
              </a:rPr>
              <a:t>See UAX#9, “Unicode Bidirectional Algorithm” (http://unicode.org/reports/tr9).</a:t>
            </a:r>
          </a:p>
          <a:p>
            <a:r>
              <a:rPr lang="en-US" sz="1200" b="0" i="0" u="none" strike="noStrike" kern="1200" baseline="30000" dirty="0">
                <a:solidFill>
                  <a:schemeClr val="tx1"/>
                </a:solidFill>
                <a:latin typeface="+mn-lt"/>
                <a:ea typeface="+mn-ea"/>
                <a:cs typeface="+mn-cs"/>
              </a:rPr>
              <a:t>9</a:t>
            </a:r>
            <a:r>
              <a:rPr lang="en-US" sz="1200" b="0" i="0" u="none" strike="noStrike" kern="1200" baseline="0" dirty="0">
                <a:solidFill>
                  <a:schemeClr val="tx1"/>
                </a:solidFill>
                <a:latin typeface="+mn-lt"/>
                <a:ea typeface="+mn-ea"/>
                <a:cs typeface="+mn-cs"/>
              </a:rPr>
              <a:t>See the Unicode “Supported Scripts” (http://unicode.org/standard/supported.html).</a:t>
            </a:r>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25</a:t>
            </a:fld>
            <a:endParaRPr lang="en-US" dirty="0"/>
          </a:p>
        </p:txBody>
      </p:sp>
    </p:spTree>
    <p:extLst>
      <p:ext uri="{BB962C8B-B14F-4D97-AF65-F5344CB8AC3E}">
        <p14:creationId xmlns:p14="http://schemas.microsoft.com/office/powerpoint/2010/main" val="1512419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latin typeface="Open Sans Light"/>
                <a:cs typeface="Open Sans Light"/>
              </a:rPr>
              <a:t>UASG Recommendations</a:t>
            </a:r>
          </a:p>
          <a:p>
            <a:pPr marL="0" indent="0">
              <a:buFont typeface="Arial" panose="020B0604020202020204" pitchFamily="34" charset="0"/>
              <a:buNone/>
            </a:pP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Consider that although modern software and devices can display nearly all Unicode code points, older systems may have limited support, and require that applications manage some of their old fonts. Also, when Unicode adds new code points, devices and applications will not display them until their font libraries have been updated.</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Display IDNs in their native character form unless there is a specific requirement to display them as A-labels.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Domain names and email addresses can be displayed in left-to-right (LTR) text, as in English or Russian, or right-to-left (RTL) text, as in Arabic or Hebrew. Because Unicode assigns directionality attributes to individual code points—not to code point sequences—some mixed LTR and RTL (“bidirectional”) text makes sense to users, and some does not. Use the Unicode restriction levels criteria</a:t>
            </a:r>
            <a:r>
              <a:rPr lang="en-US" sz="1200" b="0" i="0" u="none" strike="noStrike" kern="1200" baseline="30000" dirty="0">
                <a:solidFill>
                  <a:schemeClr val="tx1"/>
                </a:solidFill>
                <a:latin typeface="+mn-lt"/>
                <a:ea typeface="+mn-ea"/>
                <a:cs typeface="+mn-cs"/>
              </a:rPr>
              <a:t>10 </a:t>
            </a:r>
            <a:r>
              <a:rPr lang="en-US" sz="1200" b="0" i="0" u="none" strike="noStrike" kern="1200" baseline="0" dirty="0">
                <a:solidFill>
                  <a:schemeClr val="tx1"/>
                </a:solidFill>
                <a:latin typeface="+mn-lt"/>
                <a:ea typeface="+mn-ea"/>
                <a:cs typeface="+mn-cs"/>
              </a:rPr>
              <a:t>to flag potentially misleading strings.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Internet users read and speak many different languages. In some cases it may be necessary to design applications separately for different languages or language groups.</a:t>
            </a:r>
          </a:p>
          <a:p>
            <a:endParaRPr lang="en-US" sz="1200" b="0" i="0" u="none" strike="noStrike" kern="1200" baseline="0" dirty="0">
              <a:solidFill>
                <a:schemeClr val="tx1"/>
              </a:solidFill>
              <a:latin typeface="+mn-lt"/>
              <a:ea typeface="+mn-ea"/>
              <a:cs typeface="+mn-cs"/>
            </a:endParaRPr>
          </a:p>
          <a:p>
            <a:r>
              <a:rPr lang="en-US" sz="1200" b="0" i="0" u="none" strike="noStrike" kern="1200" baseline="30000" dirty="0">
                <a:solidFill>
                  <a:schemeClr val="tx1"/>
                </a:solidFill>
                <a:latin typeface="+mn-lt"/>
                <a:ea typeface="+mn-ea"/>
                <a:cs typeface="+mn-cs"/>
              </a:rPr>
              <a:t>10</a:t>
            </a:r>
            <a:r>
              <a:rPr lang="en-US" sz="1200" b="0" i="0" u="none" strike="noStrike" kern="1200" baseline="0" dirty="0">
                <a:solidFill>
                  <a:schemeClr val="tx1"/>
                </a:solidFill>
                <a:latin typeface="+mn-lt"/>
                <a:ea typeface="+mn-ea"/>
                <a:cs typeface="+mn-cs"/>
              </a:rPr>
              <a:t>See Unicode Technical Standard #39, “Unicode Security Mechanisms”</a:t>
            </a:r>
          </a:p>
          <a:p>
            <a:r>
              <a:rPr lang="en-US" sz="1200" b="0" i="0" u="none" strike="noStrike" kern="1200" baseline="0" dirty="0">
                <a:solidFill>
                  <a:schemeClr val="tx1"/>
                </a:solidFill>
                <a:latin typeface="+mn-lt"/>
                <a:ea typeface="+mn-ea"/>
                <a:cs typeface="+mn-cs"/>
              </a:rPr>
              <a:t>(https://www.unicode.org/reports/tr39/#Restriction_Level_Detection), for its Moderately Restrictive and Highly Restrictive restriction levels to check that the scripts in a Unicode sequence follow good practice.</a:t>
            </a:r>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26</a:t>
            </a:fld>
            <a:endParaRPr lang="en-US" dirty="0"/>
          </a:p>
        </p:txBody>
      </p:sp>
    </p:spTree>
    <p:extLst>
      <p:ext uri="{BB962C8B-B14F-4D97-AF65-F5344CB8AC3E}">
        <p14:creationId xmlns:p14="http://schemas.microsoft.com/office/powerpoint/2010/main" val="776152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70686C-8BC4-524E-8ABC-5F9B9C355391}" type="slidenum">
              <a:rPr lang="en-US" smtClean="0"/>
              <a:t>27</a:t>
            </a:fld>
            <a:endParaRPr lang="en-US" dirty="0"/>
          </a:p>
        </p:txBody>
      </p:sp>
    </p:spTree>
    <p:extLst>
      <p:ext uri="{BB962C8B-B14F-4D97-AF65-F5344CB8AC3E}">
        <p14:creationId xmlns:p14="http://schemas.microsoft.com/office/powerpoint/2010/main" val="1265438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In some ways, this is a hidden problem, but a significant issue nonetheless.  </a:t>
            </a:r>
          </a:p>
          <a:p>
            <a:pPr lvl="0"/>
            <a:r>
              <a:rPr lang="en-US" sz="1200" kern="1200" dirty="0">
                <a:solidFill>
                  <a:schemeClr val="tx1"/>
                </a:solidFill>
                <a:effectLst/>
                <a:latin typeface="+mn-lt"/>
                <a:ea typeface="+mn-ea"/>
                <a:cs typeface="+mn-cs"/>
              </a:rPr>
              <a:t>UA points to the way you might expect the Internet to work globally, yet it doesn’t right now.  </a:t>
            </a:r>
          </a:p>
          <a:p>
            <a:pPr lvl="0"/>
            <a:r>
              <a:rPr lang="en-US" sz="1200" kern="1200" dirty="0">
                <a:solidFill>
                  <a:schemeClr val="tx1"/>
                </a:solidFill>
                <a:effectLst/>
                <a:latin typeface="+mn-lt"/>
                <a:ea typeface="+mn-ea"/>
                <a:cs typeface="+mn-cs"/>
              </a:rPr>
              <a:t>However, this issue can be addressed quite easily.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Details on the stats: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“Evaluation of Websites for Acceptance of a Variety of Email Addresses” report (</a:t>
            </a:r>
            <a:r>
              <a:rPr lang="en-US" sz="1200" b="0" i="0" u="none" strike="noStrike" kern="1200" dirty="0">
                <a:solidFill>
                  <a:schemeClr val="tx1"/>
                </a:solidFill>
                <a:effectLst/>
                <a:latin typeface="+mn-lt"/>
                <a:ea typeface="+mn-ea"/>
                <a:cs typeface="+mn-cs"/>
                <a:hlinkClick r:id="rId3"/>
              </a:rPr>
              <a:t>UASG017</a:t>
            </a:r>
            <a:r>
              <a:rPr lang="en-US" sz="1200" b="0" i="0" kern="1200" dirty="0">
                <a:solidFill>
                  <a:schemeClr val="tx1"/>
                </a:solidFill>
                <a:effectLst/>
                <a:latin typeface="+mn-lt"/>
                <a:ea typeface="+mn-ea"/>
                <a:cs typeface="+mn-cs"/>
              </a:rPr>
              <a:t>) found that of the 749 websites tested, just 7 percent passed all the test cases</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which included attempts to register seven diverse types of email addresses – both in non-English language and those with top-level domains longer than the traditional two or three characters.</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After testing 17 URLs in eight browsers on six different operating systems, “The Universal Acceptance of Popular Browsers” report (</a:t>
            </a:r>
            <a:r>
              <a:rPr lang="en-US" sz="1200" b="0" i="0" u="none" strike="noStrike" kern="1200" dirty="0">
                <a:solidFill>
                  <a:schemeClr val="tx1"/>
                </a:solidFill>
                <a:effectLst/>
                <a:latin typeface="+mn-lt"/>
                <a:ea typeface="+mn-ea"/>
                <a:cs typeface="+mn-cs"/>
                <a:hlinkClick r:id="rId4"/>
              </a:rPr>
              <a:t>UASG016</a:t>
            </a:r>
            <a:r>
              <a:rPr lang="en-US" sz="1200" b="0" i="0" kern="1200" dirty="0">
                <a:solidFill>
                  <a:schemeClr val="tx1"/>
                </a:solidFill>
                <a:effectLst/>
                <a:latin typeface="+mn-lt"/>
                <a:ea typeface="+mn-ea"/>
                <a:cs typeface="+mn-cs"/>
              </a:rPr>
              <a:t>) found only one – Internet Explorer – was fully UA-compliant. The majority had challenges with non-English domain names. In these cases, the browser either displayed search results instead of loading the expected web page or did not render URLs properly in the tab title bar.</a:t>
            </a:r>
          </a:p>
          <a:p>
            <a:pPr lvl="0"/>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5</a:t>
            </a:fld>
            <a:endParaRPr lang="en-US" dirty="0"/>
          </a:p>
        </p:txBody>
      </p:sp>
    </p:spTree>
    <p:extLst>
      <p:ext uri="{BB962C8B-B14F-4D97-AF65-F5344CB8AC3E}">
        <p14:creationId xmlns:p14="http://schemas.microsoft.com/office/powerpoint/2010/main" val="2448482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91440" indent="0">
              <a:buNone/>
            </a:pPr>
            <a:r>
              <a:rPr lang="en-US" sz="1200" dirty="0"/>
              <a:t>Universal Acceptance is a key aspect of accelerating the expansion of the Internet.</a:t>
            </a:r>
          </a:p>
          <a:p>
            <a:pPr marL="91440" indent="0">
              <a:buNone/>
            </a:pPr>
            <a:endParaRPr lang="en-US" sz="1200" dirty="0"/>
          </a:p>
          <a:p>
            <a:pPr marL="91440" indent="0">
              <a:buNone/>
            </a:pPr>
            <a:r>
              <a:rPr lang="en-US" sz="1200" dirty="0"/>
              <a:t>Through UA, and by making systems UA-ready, Internet users can be assured that all domain extensions and email addresses – regardless of character</a:t>
            </a:r>
            <a:r>
              <a:rPr lang="en-US" sz="1200" baseline="0" dirty="0"/>
              <a:t> length or script </a:t>
            </a:r>
            <a:r>
              <a:rPr lang="en-US" sz="1200" dirty="0"/>
              <a:t>– can be used by all internet-enabled applications, devices and systems. </a:t>
            </a:r>
          </a:p>
          <a:p>
            <a:pPr marL="91440" indent="0">
              <a:buNone/>
            </a:pPr>
            <a:endParaRPr lang="en-US" sz="1200" dirty="0"/>
          </a:p>
          <a:p>
            <a:pPr marL="91440" indent="0">
              <a:buNone/>
            </a:pPr>
            <a:r>
              <a:rPr lang="en-US" sz="1200" dirty="0"/>
              <a:t>These</a:t>
            </a:r>
            <a:r>
              <a:rPr lang="en-US" sz="1200" baseline="0" dirty="0"/>
              <a:t> are examples of UA and non-UA ready sites to illustrate the issues that can arise if unaddressed.</a:t>
            </a:r>
            <a:endParaRPr lang="en-US" sz="1200" dirty="0"/>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6</a:t>
            </a:fld>
            <a:endParaRPr lang="en-US" dirty="0"/>
          </a:p>
        </p:txBody>
      </p:sp>
    </p:spTree>
    <p:extLst>
      <p:ext uri="{BB962C8B-B14F-4D97-AF65-F5344CB8AC3E}">
        <p14:creationId xmlns:p14="http://schemas.microsoft.com/office/powerpoint/2010/main" val="1883457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NZ" dirty="0"/>
              <a:t>Presenter should use their own EAI ready email address for this example.</a:t>
            </a:r>
          </a:p>
          <a:p>
            <a:r>
              <a:rPr lang="en-NZ" dirty="0"/>
              <a:t>The goal here is to see if people’s existing email systems are able to send an email to an EAI ready address.   Those who use Gmail or Outlook.com should have no problems.  Outlook 2016 also works.  As at November 2018, those using AppleMail, Yahoo, Yandex or many other applications will not be able to do this.</a:t>
            </a:r>
          </a:p>
        </p:txBody>
      </p:sp>
      <p:sp>
        <p:nvSpPr>
          <p:cNvPr id="4" name="Slide Number Placeholder 3"/>
          <p:cNvSpPr>
            <a:spLocks noGrp="1"/>
          </p:cNvSpPr>
          <p:nvPr>
            <p:ph type="sldNum" sz="quarter" idx="5"/>
          </p:nvPr>
        </p:nvSpPr>
        <p:spPr/>
        <p:txBody>
          <a:bodyPr/>
          <a:lstStyle/>
          <a:p>
            <a:fld id="{8870686C-8BC4-524E-8ABC-5F9B9C355391}" type="slidenum">
              <a:rPr lang="en-US" smtClean="0"/>
              <a:t>7</a:t>
            </a:fld>
            <a:endParaRPr lang="en-US" dirty="0"/>
          </a:p>
        </p:txBody>
      </p:sp>
    </p:spTree>
    <p:extLst>
      <p:ext uri="{BB962C8B-B14F-4D97-AF65-F5344CB8AC3E}">
        <p14:creationId xmlns:p14="http://schemas.microsoft.com/office/powerpoint/2010/main" val="2701174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NZ" dirty="0"/>
              <a:t>Presenters can substitute an email address of their choice for the Chinese addresses shown here.</a:t>
            </a:r>
          </a:p>
        </p:txBody>
      </p:sp>
      <p:sp>
        <p:nvSpPr>
          <p:cNvPr id="4" name="Slide Number Placeholder 3"/>
          <p:cNvSpPr>
            <a:spLocks noGrp="1"/>
          </p:cNvSpPr>
          <p:nvPr>
            <p:ph type="sldNum" sz="quarter" idx="5"/>
          </p:nvPr>
        </p:nvSpPr>
        <p:spPr/>
        <p:txBody>
          <a:bodyPr/>
          <a:lstStyle/>
          <a:p>
            <a:fld id="{8870686C-8BC4-524E-8ABC-5F9B9C355391}" type="slidenum">
              <a:rPr lang="en-US" smtClean="0"/>
              <a:t>8</a:t>
            </a:fld>
            <a:endParaRPr lang="en-US" dirty="0"/>
          </a:p>
        </p:txBody>
      </p:sp>
    </p:spTree>
    <p:extLst>
      <p:ext uri="{BB962C8B-B14F-4D97-AF65-F5344CB8AC3E}">
        <p14:creationId xmlns:p14="http://schemas.microsoft.com/office/powerpoint/2010/main" val="1652979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There is a combined USD 9.8 billion annual opportunity coming from software systems working in harmony with the common internet infrastructure. This is a conservative estimate. </a:t>
            </a:r>
          </a:p>
          <a:p>
            <a:pPr lvl="0"/>
            <a:r>
              <a:rPr lang="en-US" sz="1200" kern="1200" dirty="0">
                <a:solidFill>
                  <a:schemeClr val="tx1"/>
                </a:solidFill>
                <a:effectLst/>
                <a:latin typeface="+mn-lt"/>
                <a:ea typeface="+mn-ea"/>
                <a:cs typeface="+mn-cs"/>
              </a:rPr>
              <a:t>This number is derived from:</a:t>
            </a:r>
          </a:p>
          <a:p>
            <a:pPr lvl="0"/>
            <a:r>
              <a:rPr lang="en-US" sz="1200" kern="1200" dirty="0">
                <a:solidFill>
                  <a:schemeClr val="tx1"/>
                </a:solidFill>
                <a:effectLst/>
                <a:latin typeface="+mn-lt"/>
                <a:ea typeface="+mn-ea"/>
                <a:cs typeface="+mn-cs"/>
              </a:rPr>
              <a:t>3.6 billion of potential revenue from existing users using the new domain names</a:t>
            </a:r>
          </a:p>
          <a:p>
            <a:pPr lvl="0"/>
            <a:r>
              <a:rPr lang="en-US" sz="1200" kern="1200" dirty="0">
                <a:solidFill>
                  <a:schemeClr val="tx1"/>
                </a:solidFill>
                <a:effectLst/>
                <a:latin typeface="+mn-lt"/>
                <a:ea typeface="+mn-ea"/>
                <a:cs typeface="+mn-cs"/>
              </a:rPr>
              <a:t>6.2 billion potential revenue opportunity from NEW internet users coming online through Internationalized Domain Names (IDNs).</a:t>
            </a:r>
          </a:p>
          <a:p>
            <a:pPr lvl="0"/>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language benefits from IDNs may be particularly important towards increased growth of the Internet. With the widespread availability of mobile broadband, the availability of Internet access in emerging regions is no longer the impediment it once was – instead, the challenge is to increase interest in the Internet to convince non users to adopt, and existing users to increase their usage. As such, local content, relevant to local interests, is key, and language is a significant element of locally created content.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English language content far outweighs English speakers in general, as well as English speakers online, whereas languages such as Chinese and Arabic are significantly underrepresented online. Increasing the ability to use domain names in those languages with UA would help decrease these unbalances, and bring the cultural, social, and economic benefits of the Internet to everyone, not least the software and application providers who accept the new domain names. </a:t>
            </a:r>
            <a:endParaRPr lang="en-US" dirty="0"/>
          </a:p>
          <a:p>
            <a:pPr lvl="0"/>
            <a:endParaRPr lang="en-US" sz="1200" kern="1200" dirty="0">
              <a:solidFill>
                <a:schemeClr val="tx1"/>
              </a:solidFill>
              <a:effectLst/>
              <a:latin typeface="+mn-lt"/>
              <a:ea typeface="+mn-ea"/>
              <a:cs typeface="+mn-cs"/>
            </a:endParaRPr>
          </a:p>
          <a:p>
            <a:endParaRPr lang="en-US" dirty="0"/>
          </a:p>
          <a:p>
            <a:r>
              <a:rPr lang="en-US" dirty="0"/>
              <a:t>(methodology breakdown below)</a:t>
            </a:r>
          </a:p>
          <a:p>
            <a:r>
              <a:rPr lang="en-US" sz="1200" b="1" kern="1200" dirty="0">
                <a:solidFill>
                  <a:schemeClr val="tx1"/>
                </a:solidFill>
                <a:effectLst/>
                <a:latin typeface="+mn-lt"/>
                <a:ea typeface="+mn-ea"/>
                <a:cs typeface="+mn-cs"/>
              </a:rPr>
              <a:t>How did you arrive at the USD 3.6 billion revenue opportunity for online purchases?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specific to existing users.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First, we broke it down by estimated spend per email address (not per user), which we estimate to be USD 360 per annum.</a:t>
            </a:r>
          </a:p>
          <a:p>
            <a:pPr lvl="0"/>
            <a:r>
              <a:rPr lang="en-US" sz="1200" kern="1200" dirty="0">
                <a:solidFill>
                  <a:schemeClr val="tx1"/>
                </a:solidFill>
                <a:effectLst/>
                <a:latin typeface="+mn-lt"/>
                <a:ea typeface="+mn-ea"/>
                <a:cs typeface="+mn-cs"/>
              </a:rPr>
              <a:t>To get this, </a:t>
            </a:r>
            <a:r>
              <a:rPr lang="en-US" sz="1200" u="sng" kern="1200" dirty="0">
                <a:solidFill>
                  <a:schemeClr val="tx1"/>
                </a:solidFill>
                <a:effectLst/>
                <a:latin typeface="+mn-lt"/>
                <a:ea typeface="+mn-ea"/>
                <a:cs typeface="+mn-cs"/>
                <a:hlinkClick r:id="rId3"/>
              </a:rPr>
              <a:t>Statista estimates the global e-commerce revenue is USD 1, 548 billion</a:t>
            </a:r>
            <a:r>
              <a:rPr lang="en-US" sz="1200" kern="1200" dirty="0">
                <a:solidFill>
                  <a:schemeClr val="tx1"/>
                </a:solidFill>
                <a:effectLst/>
                <a:latin typeface="+mn-lt"/>
                <a:ea typeface="+mn-ea"/>
                <a:cs typeface="+mn-cs"/>
              </a:rPr>
              <a:t> and Verisign and </a:t>
            </a:r>
            <a:r>
              <a:rPr lang="en-US" sz="1200" u="sng" kern="1200" dirty="0">
                <a:solidFill>
                  <a:schemeClr val="tx1"/>
                </a:solidFill>
                <a:effectLst/>
                <a:latin typeface="+mn-lt"/>
                <a:ea typeface="+mn-ea"/>
                <a:cs typeface="+mn-cs"/>
                <a:hlinkClick r:id="rId4"/>
              </a:rPr>
              <a:t>Radicati estimate there are at 4.3 billion email addresses</a:t>
            </a:r>
            <a:r>
              <a:rPr lang="en-US" sz="1200" kern="1200" dirty="0">
                <a:solidFill>
                  <a:schemeClr val="tx1"/>
                </a:solidFill>
                <a:effectLst/>
                <a:latin typeface="+mn-lt"/>
                <a:ea typeface="+mn-ea"/>
                <a:cs typeface="+mn-cs"/>
              </a:rPr>
              <a:t>. This gives us an average revenue per email address of USD 360 per annum.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Then, we then calculated the proportion of those that are based on new gTLDs to create a high-level estimate of the total e-commerce revenue that could potentially be generated by all users of the new domains if the retailers accepted all registrations with new gTLDs.</a:t>
            </a:r>
          </a:p>
          <a:p>
            <a:pPr lvl="0"/>
            <a:r>
              <a:rPr lang="en-US" sz="1200" kern="1200" dirty="0">
                <a:solidFill>
                  <a:schemeClr val="tx1"/>
                </a:solidFill>
                <a:effectLst/>
                <a:latin typeface="+mn-lt"/>
                <a:ea typeface="+mn-ea"/>
                <a:cs typeface="+mn-cs"/>
              </a:rPr>
              <a:t>To get these numbers, we multiplied the average number of email addresses per domain (13) by the total number of domains registered using gTLDs (11.7 million). We then multiplied by the proportion that do not accept the new gTLDs (13%), and then by the assumed proportion who don’t have multiple email addresses (50%).</a:t>
            </a:r>
          </a:p>
          <a:p>
            <a:pPr lvl="0"/>
            <a:r>
              <a:rPr lang="en-US" sz="1200" kern="1200" dirty="0">
                <a:solidFill>
                  <a:schemeClr val="tx1"/>
                </a:solidFill>
                <a:effectLst/>
                <a:latin typeface="+mn-lt"/>
                <a:ea typeface="+mn-ea"/>
                <a:cs typeface="+mn-cs"/>
              </a:rPr>
              <a:t>We then multiplied that by USD 360 to get USD 3.61 billion.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determine the proportion of this that could be unlocked with UA, we multiplied by the proportion of e-commerce websites that are not currently UA-ready (13%).</a:t>
            </a:r>
          </a:p>
          <a:p>
            <a:pPr lvl="0"/>
            <a:r>
              <a:rPr lang="en-US" sz="1200" kern="1200" dirty="0">
                <a:solidFill>
                  <a:schemeClr val="tx1"/>
                </a:solidFill>
                <a:effectLst/>
                <a:latin typeface="+mn-lt"/>
                <a:ea typeface="+mn-ea"/>
                <a:cs typeface="+mn-cs"/>
              </a:rPr>
              <a:t>Assuming .club’s findings are representative of gTLDs across the board, they tested 600 popular websites to determine if the applications running on them accepted the use of the .club domain. The websites included free email services, retailers and e-commerce websites, travel sites, social networks, email newsletter services and music services. 13% failed to accept .club, showing that these sites have not implemented UA.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yields a potential revenue of </a:t>
            </a:r>
            <a:r>
              <a:rPr lang="en-US" sz="1200" b="1" kern="1200" dirty="0">
                <a:solidFill>
                  <a:schemeClr val="tx1"/>
                </a:solidFill>
                <a:effectLst/>
                <a:latin typeface="+mn-lt"/>
                <a:ea typeface="+mn-ea"/>
                <a:cs typeface="+mn-cs"/>
              </a:rPr>
              <a:t>USD 3.6 billion </a:t>
            </a:r>
            <a:r>
              <a:rPr lang="en-US" sz="1200" kern="1200" dirty="0">
                <a:solidFill>
                  <a:schemeClr val="tx1"/>
                </a:solidFill>
                <a:effectLst/>
                <a:latin typeface="+mn-lt"/>
                <a:ea typeface="+mn-ea"/>
                <a:cs typeface="+mn-cs"/>
              </a:rPr>
              <a:t>per annum globally, just in the first year.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Note - this figure does not take account potential future growth in e-commerce spend, or in the registrations of the new domains. It is therefore a conservative metric.</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did you come up with the USD 6.2 billion per annum from new Internet users?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USD 6.2 billion per annum specifically looks at the five language groups and the additional increase of Internet services among non-users. We then multiplied the number of new users by USD360, which is the global average spend for online purchases.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Again, this does not take account of future growth in online spend per user, nor the other languages benefitting from UA, and as such is a conservative estimate.</a:t>
            </a:r>
          </a:p>
          <a:p>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10</a:t>
            </a:fld>
            <a:endParaRPr lang="en-US" dirty="0"/>
          </a:p>
        </p:txBody>
      </p:sp>
    </p:spTree>
    <p:extLst>
      <p:ext uri="{BB962C8B-B14F-4D97-AF65-F5344CB8AC3E}">
        <p14:creationId xmlns:p14="http://schemas.microsoft.com/office/powerpoint/2010/main" val="3474343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Businesses have a responsibility to be make sure their systems work with the common infrastructure of the Internet – the domain name system. When businesses are UA-ready, it means that their systems and services will work harmoniously with the continuously expanding domain name space and will help set those organizations up for future opportunities and success.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UA-ready websites, applications, and services provide leads to a better user experience. When a company is UA-compliant, email addresses in any language from any extension will reach their destination, and not bounce. When a site is UA-compliant, it will allow customers with new TLD suffixes to use the site and its forms without any issues.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For example, if customers are unable to complete a transaction as a result of their domain extension not being recognized by a company’s website.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8870686C-8BC4-524E-8ABC-5F9B9C355391}" type="slidenum">
              <a:rPr lang="en-US" smtClean="0"/>
              <a:t>11</a:t>
            </a:fld>
            <a:endParaRPr lang="en-US" dirty="0"/>
          </a:p>
        </p:txBody>
      </p:sp>
    </p:spTree>
    <p:extLst>
      <p:ext uri="{BB962C8B-B14F-4D97-AF65-F5344CB8AC3E}">
        <p14:creationId xmlns:p14="http://schemas.microsoft.com/office/powerpoint/2010/main" val="2864860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NZ" dirty="0"/>
              <a:t>This information is from the UASG WhitePaper</a:t>
            </a:r>
          </a:p>
        </p:txBody>
      </p:sp>
      <p:sp>
        <p:nvSpPr>
          <p:cNvPr id="4" name="Slide Number Placeholder 3"/>
          <p:cNvSpPr>
            <a:spLocks noGrp="1"/>
          </p:cNvSpPr>
          <p:nvPr>
            <p:ph type="sldNum" sz="quarter" idx="5"/>
          </p:nvPr>
        </p:nvSpPr>
        <p:spPr/>
        <p:txBody>
          <a:bodyPr/>
          <a:lstStyle/>
          <a:p>
            <a:fld id="{8870686C-8BC4-524E-8ABC-5F9B9C355391}" type="slidenum">
              <a:rPr lang="en-US" smtClean="0"/>
              <a:t>12</a:t>
            </a:fld>
            <a:endParaRPr lang="en-US" dirty="0"/>
          </a:p>
        </p:txBody>
      </p:sp>
    </p:spTree>
    <p:extLst>
      <p:ext uri="{BB962C8B-B14F-4D97-AF65-F5344CB8AC3E}">
        <p14:creationId xmlns:p14="http://schemas.microsoft.com/office/powerpoint/2010/main" val="33546570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rgbClr val="F59122"/>
        </a:solidFill>
        <a:effectLst/>
      </p:bgPr>
    </p:bg>
    <p:spTree>
      <p:nvGrpSpPr>
        <p:cNvPr id="1" name=""/>
        <p:cNvGrpSpPr/>
        <p:nvPr/>
      </p:nvGrpSpPr>
      <p:grpSpPr>
        <a:xfrm>
          <a:off x="0" y="0"/>
          <a:ext cx="0" cy="0"/>
          <a:chOff x="0" y="0"/>
          <a:chExt cx="0" cy="0"/>
        </a:xfrm>
      </p:grpSpPr>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5523310" y="4224010"/>
            <a:ext cx="1094660" cy="463862"/>
          </a:xfrm>
          <a:prstGeom prst="rect">
            <a:avLst/>
          </a:prstGeom>
        </p:spPr>
      </p:pic>
      <p:sp>
        <p:nvSpPr>
          <p:cNvPr id="11" name="TextBox 10"/>
          <p:cNvSpPr txBox="1"/>
          <p:nvPr userDrawn="1"/>
        </p:nvSpPr>
        <p:spPr>
          <a:xfrm>
            <a:off x="5453063" y="4804966"/>
            <a:ext cx="1269389" cy="152349"/>
          </a:xfrm>
          <a:prstGeom prst="rect">
            <a:avLst/>
          </a:prstGeom>
          <a:noFill/>
        </p:spPr>
        <p:txBody>
          <a:bodyPr wrap="square" tIns="0" rIns="0" bIns="0" rtlCol="0" anchor="ctr" anchorCtr="0">
            <a:spAutoFit/>
          </a:bodyPr>
          <a:lstStyle/>
          <a:p>
            <a:pPr>
              <a:lnSpc>
                <a:spcPct val="110000"/>
              </a:lnSpc>
            </a:pPr>
            <a:r>
              <a:rPr lang="en-US" sz="900" dirty="0">
                <a:solidFill>
                  <a:schemeClr val="accent4">
                    <a:lumMod val="50000"/>
                  </a:schemeClr>
                </a:solidFill>
                <a:latin typeface="Open Sans Light"/>
                <a:cs typeface="Open Sans Light"/>
              </a:rPr>
              <a:t>Universal </a:t>
            </a:r>
            <a:r>
              <a:rPr lang="en-US" sz="900" baseline="0" dirty="0">
                <a:solidFill>
                  <a:schemeClr val="accent4">
                    <a:lumMod val="50000"/>
                  </a:schemeClr>
                </a:solidFill>
                <a:latin typeface="Open Sans Light"/>
                <a:cs typeface="Open Sans Light"/>
              </a:rPr>
              <a:t>Acceptance</a:t>
            </a:r>
            <a:endParaRPr lang="en-US" sz="900" dirty="0">
              <a:solidFill>
                <a:schemeClr val="accent4">
                  <a:lumMod val="50000"/>
                </a:schemeClr>
              </a:solidFill>
              <a:latin typeface="Open Sans Light"/>
              <a:cs typeface="Open Sans Light"/>
            </a:endParaRPr>
          </a:p>
        </p:txBody>
      </p:sp>
      <p:sp>
        <p:nvSpPr>
          <p:cNvPr id="19" name="Title 18"/>
          <p:cNvSpPr>
            <a:spLocks noGrp="1"/>
          </p:cNvSpPr>
          <p:nvPr userDrawn="1">
            <p:ph type="title" hasCustomPrompt="1"/>
          </p:nvPr>
        </p:nvSpPr>
        <p:spPr>
          <a:xfrm>
            <a:off x="342901" y="3000709"/>
            <a:ext cx="6115049" cy="557986"/>
          </a:xfrm>
          <a:prstGeom prst="rect">
            <a:avLst/>
          </a:prstGeom>
        </p:spPr>
        <p:txBody>
          <a:bodyPr vert="horz"/>
          <a:lstStyle>
            <a:lvl1pPr algn="l">
              <a:lnSpc>
                <a:spcPct val="100000"/>
              </a:lnSpc>
              <a:defRPr sz="2250" baseline="0">
                <a:solidFill>
                  <a:schemeClr val="accent4">
                    <a:lumMod val="50000"/>
                  </a:schemeClr>
                </a:solidFill>
                <a:latin typeface="Open Sans"/>
                <a:cs typeface="Open Sans"/>
              </a:defRPr>
            </a:lvl1pPr>
          </a:lstStyle>
          <a:p>
            <a:r>
              <a:rPr lang="en-US" dirty="0"/>
              <a:t>Presentation Title: Short</a:t>
            </a:r>
          </a:p>
        </p:txBody>
      </p:sp>
      <p:pic>
        <p:nvPicPr>
          <p:cNvPr id="124" name="Picture 123" descr="ua-deck_title-01.png"/>
          <p:cNvPicPr>
            <a:picLocks noChangeAspect="1"/>
          </p:cNvPicPr>
          <p:nvPr userDrawn="1"/>
        </p:nvPicPr>
        <p:blipFill rotWithShape="1">
          <a:blip r:embed="rId3">
            <a:extLst>
              <a:ext uri="{28A0092B-C50C-407E-A947-70E740481C1C}">
                <a14:useLocalDpi xmlns:a14="http://schemas.microsoft.com/office/drawing/2010/main" val="0"/>
              </a:ext>
            </a:extLst>
          </a:blip>
          <a:srcRect b="130"/>
          <a:stretch/>
        </p:blipFill>
        <p:spPr>
          <a:xfrm>
            <a:off x="0" y="0"/>
            <a:ext cx="6858000" cy="2368296"/>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rgbClr val="F59122"/>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354808" y="2877371"/>
            <a:ext cx="6103143" cy="1115568"/>
          </a:xfrm>
          <a:prstGeom prst="rect">
            <a:avLst/>
          </a:prstGeom>
        </p:spPr>
        <p:txBody>
          <a:bodyPr vert="horz"/>
          <a:lstStyle>
            <a:lvl1pPr algn="l">
              <a:lnSpc>
                <a:spcPct val="100000"/>
              </a:lnSpc>
              <a:defRPr sz="2250" baseline="0">
                <a:solidFill>
                  <a:schemeClr val="accent4">
                    <a:lumMod val="50000"/>
                  </a:schemeClr>
                </a:solidFill>
                <a:latin typeface="Open Sans"/>
                <a:cs typeface="Open Sans"/>
              </a:defRPr>
            </a:lvl1pPr>
          </a:lstStyle>
          <a:p>
            <a:r>
              <a:rPr lang="en-US" dirty="0"/>
              <a:t>Presentation Title:  Long (Use only if absolutely necessary)</a:t>
            </a:r>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5523310" y="4224010"/>
            <a:ext cx="1094660" cy="463862"/>
          </a:xfrm>
          <a:prstGeom prst="rect">
            <a:avLst/>
          </a:prstGeom>
        </p:spPr>
      </p:pic>
      <p:sp>
        <p:nvSpPr>
          <p:cNvPr id="16" name="TextBox 15"/>
          <p:cNvSpPr txBox="1"/>
          <p:nvPr userDrawn="1"/>
        </p:nvSpPr>
        <p:spPr>
          <a:xfrm>
            <a:off x="5453063" y="4804967"/>
            <a:ext cx="1269389" cy="152349"/>
          </a:xfrm>
          <a:prstGeom prst="rect">
            <a:avLst/>
          </a:prstGeom>
          <a:noFill/>
        </p:spPr>
        <p:txBody>
          <a:bodyPr wrap="square" tIns="0" rIns="0" bIns="0" rtlCol="0" anchor="ctr" anchorCtr="0">
            <a:spAutoFit/>
          </a:bodyPr>
          <a:lstStyle/>
          <a:p>
            <a:pPr>
              <a:lnSpc>
                <a:spcPct val="110000"/>
              </a:lnSpc>
            </a:pPr>
            <a:r>
              <a:rPr lang="en-US" sz="900" dirty="0">
                <a:solidFill>
                  <a:schemeClr val="accent4">
                    <a:lumMod val="50000"/>
                  </a:schemeClr>
                </a:solidFill>
                <a:latin typeface="Open Sans Light"/>
                <a:cs typeface="Open Sans Light"/>
              </a:rPr>
              <a:t>Universal </a:t>
            </a:r>
            <a:r>
              <a:rPr lang="en-US" sz="900" baseline="0" dirty="0">
                <a:solidFill>
                  <a:schemeClr val="accent4">
                    <a:lumMod val="50000"/>
                  </a:schemeClr>
                </a:solidFill>
                <a:latin typeface="Open Sans Light"/>
                <a:cs typeface="Open Sans Light"/>
              </a:rPr>
              <a:t>Acceptance</a:t>
            </a:r>
            <a:endParaRPr lang="en-US" sz="900" dirty="0">
              <a:solidFill>
                <a:schemeClr val="accent4">
                  <a:lumMod val="50000"/>
                </a:schemeClr>
              </a:solidFill>
              <a:latin typeface="Open Sans Light"/>
              <a:cs typeface="Open Sans Light"/>
            </a:endParaRPr>
          </a:p>
        </p:txBody>
      </p:sp>
      <p:pic>
        <p:nvPicPr>
          <p:cNvPr id="21" name="Picture 20" descr="ua-deck_title-01.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6858000" cy="2371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6" name="Rectangle 5"/>
          <p:cNvSpPr/>
          <p:nvPr userDrawn="1"/>
        </p:nvSpPr>
        <p:spPr>
          <a:xfrm>
            <a:off x="553063" y="4864647"/>
            <a:ext cx="6185916" cy="284662"/>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0" y="4865559"/>
            <a:ext cx="10287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22674" y="4903789"/>
            <a:ext cx="496313" cy="210312"/>
          </a:xfrm>
          <a:prstGeom prst="rect">
            <a:avLst/>
          </a:prstGeom>
        </p:spPr>
      </p:pic>
      <p:sp>
        <p:nvSpPr>
          <p:cNvPr id="2" name="Isosceles Triangle 1"/>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1" name="Title 10"/>
          <p:cNvSpPr>
            <a:spLocks noGrp="1"/>
          </p:cNvSpPr>
          <p:nvPr userDrawn="1">
            <p:ph type="title"/>
          </p:nvPr>
        </p:nvSpPr>
        <p:spPr>
          <a:xfrm>
            <a:off x="240030" y="206375"/>
            <a:ext cx="6338536" cy="857250"/>
          </a:xfrm>
          <a:prstGeom prst="rect">
            <a:avLst/>
          </a:prstGeom>
        </p:spPr>
        <p:txBody>
          <a:bodyPr vert="horz"/>
          <a:lstStyle>
            <a:lvl1pPr algn="l">
              <a:defRPr sz="2400">
                <a:latin typeface="Open Sans"/>
                <a:cs typeface="Open Sans"/>
              </a:defRPr>
            </a:lvl1pPr>
          </a:lstStyle>
          <a:p>
            <a:r>
              <a:rPr lang="en-US" dirty="0"/>
              <a:t>Click to edit Master title style</a:t>
            </a:r>
          </a:p>
        </p:txBody>
      </p:sp>
      <p:sp>
        <p:nvSpPr>
          <p:cNvPr id="12" name="Rectangle 11"/>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
        <p:nvSpPr>
          <p:cNvPr id="16" name="Parallelogram 15"/>
          <p:cNvSpPr/>
          <p:nvPr userDrawn="1"/>
        </p:nvSpPr>
        <p:spPr>
          <a:xfrm rot="10800000">
            <a:off x="916876" y="4864608"/>
            <a:ext cx="241808"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7" name="Rectangle 16"/>
          <p:cNvSpPr/>
          <p:nvPr userDrawn="1"/>
        </p:nvSpPr>
        <p:spPr>
          <a:xfrm>
            <a:off x="982028" y="4864608"/>
            <a:ext cx="93345" cy="588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129312"/>
            <a:ext cx="6857999" cy="3019999"/>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5" name="Freeform 4"/>
          <p:cNvSpPr/>
          <p:nvPr userDrawn="1"/>
        </p:nvSpPr>
        <p:spPr>
          <a:xfrm>
            <a:off x="1955563" y="2951150"/>
            <a:ext cx="4902437" cy="2192350"/>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4" name="Title 10"/>
          <p:cNvSpPr>
            <a:spLocks noGrp="1"/>
          </p:cNvSpPr>
          <p:nvPr userDrawn="1">
            <p:ph type="title"/>
          </p:nvPr>
        </p:nvSpPr>
        <p:spPr>
          <a:xfrm>
            <a:off x="240030" y="206375"/>
            <a:ext cx="6331127" cy="857250"/>
          </a:xfrm>
          <a:prstGeom prst="rect">
            <a:avLst/>
          </a:prstGeom>
        </p:spPr>
        <p:txBody>
          <a:bodyPr vert="horz"/>
          <a:lstStyle>
            <a:lvl1pPr algn="l">
              <a:defRPr sz="2400">
                <a:latin typeface="Open Sans"/>
                <a:cs typeface="Open Sans"/>
              </a:defRPr>
            </a:lvl1pPr>
          </a:lstStyle>
          <a:p>
            <a:r>
              <a:rPr lang="en-US" dirty="0"/>
              <a:t>Click to edit Master title style</a:t>
            </a:r>
          </a:p>
        </p:txBody>
      </p:sp>
      <p:sp>
        <p:nvSpPr>
          <p:cNvPr id="13" name="Rectangle 12"/>
          <p:cNvSpPr/>
          <p:nvPr userDrawn="1"/>
        </p:nvSpPr>
        <p:spPr>
          <a:xfrm>
            <a:off x="553063" y="4864647"/>
            <a:ext cx="6185916" cy="284662"/>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1" name="Rectangle 20"/>
          <p:cNvSpPr/>
          <p:nvPr userDrawn="1"/>
        </p:nvSpPr>
        <p:spPr>
          <a:xfrm>
            <a:off x="0" y="4865559"/>
            <a:ext cx="10287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22" name="Picture 21"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22674" y="4903789"/>
            <a:ext cx="496313" cy="210312"/>
          </a:xfrm>
          <a:prstGeom prst="rect">
            <a:avLst/>
          </a:prstGeom>
        </p:spPr>
      </p:pic>
      <p:sp>
        <p:nvSpPr>
          <p:cNvPr id="23" name="Isosceles Triangle 22"/>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5" name="Parallelogram 24"/>
          <p:cNvSpPr/>
          <p:nvPr userDrawn="1"/>
        </p:nvSpPr>
        <p:spPr>
          <a:xfrm rot="10800000">
            <a:off x="916876" y="4864608"/>
            <a:ext cx="241808"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6" name="Rectangle 25"/>
          <p:cNvSpPr/>
          <p:nvPr userDrawn="1"/>
        </p:nvSpPr>
        <p:spPr>
          <a:xfrm>
            <a:off x="982028" y="4864608"/>
            <a:ext cx="93345" cy="588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7" name="Rectangle 26"/>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6" name="Rectangle 5"/>
          <p:cNvSpPr/>
          <p:nvPr userDrawn="1"/>
        </p:nvSpPr>
        <p:spPr>
          <a:xfrm>
            <a:off x="0" y="4864647"/>
            <a:ext cx="6738980" cy="284662"/>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0" y="4865559"/>
            <a:ext cx="10287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22674" y="4903789"/>
            <a:ext cx="496313" cy="210312"/>
          </a:xfrm>
          <a:prstGeom prst="rect">
            <a:avLst/>
          </a:prstGeom>
        </p:spPr>
      </p:pic>
      <p:sp>
        <p:nvSpPr>
          <p:cNvPr id="2" name="Isosceles Triangle 1"/>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1" name="Title 10"/>
          <p:cNvSpPr>
            <a:spLocks noGrp="1"/>
          </p:cNvSpPr>
          <p:nvPr userDrawn="1">
            <p:ph type="title"/>
          </p:nvPr>
        </p:nvSpPr>
        <p:spPr>
          <a:xfrm>
            <a:off x="240030" y="206375"/>
            <a:ext cx="6338536" cy="857250"/>
          </a:xfrm>
          <a:prstGeom prst="rect">
            <a:avLst/>
          </a:prstGeom>
        </p:spPr>
        <p:txBody>
          <a:bodyPr vert="horz"/>
          <a:lstStyle>
            <a:lvl1pPr algn="l">
              <a:defRPr sz="2400">
                <a:latin typeface="Open Sans"/>
                <a:cs typeface="Open Sans"/>
              </a:defRPr>
            </a:lvl1pPr>
          </a:lstStyle>
          <a:p>
            <a:r>
              <a:rPr lang="en-US" dirty="0"/>
              <a:t>Click to edit Master title style</a:t>
            </a:r>
          </a:p>
        </p:txBody>
      </p:sp>
      <p:sp>
        <p:nvSpPr>
          <p:cNvPr id="12" name="Rectangle 11"/>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
        <p:nvSpPr>
          <p:cNvPr id="16" name="Parallelogram 15"/>
          <p:cNvSpPr/>
          <p:nvPr userDrawn="1"/>
        </p:nvSpPr>
        <p:spPr>
          <a:xfrm rot="10800000">
            <a:off x="916876" y="4864608"/>
            <a:ext cx="241808"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7" name="Rectangle 16"/>
          <p:cNvSpPr/>
          <p:nvPr userDrawn="1"/>
        </p:nvSpPr>
        <p:spPr>
          <a:xfrm>
            <a:off x="982028" y="4864608"/>
            <a:ext cx="93345" cy="588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7" name="Content Placeholder 6"/>
          <p:cNvSpPr>
            <a:spLocks noGrp="1"/>
          </p:cNvSpPr>
          <p:nvPr>
            <p:ph sz="quarter" idx="10"/>
          </p:nvPr>
        </p:nvSpPr>
        <p:spPr>
          <a:xfrm>
            <a:off x="240506" y="1389062"/>
            <a:ext cx="6338060" cy="3065339"/>
          </a:xfrm>
          <a:prstGeom prst="rect">
            <a:avLst/>
          </a:prstGeom>
        </p:spPr>
        <p:txBody>
          <a:bodyPr vert="horz"/>
          <a:lstStyle>
            <a:lvl1pPr marL="205740" indent="-137160">
              <a:buClr>
                <a:schemeClr val="accent2"/>
              </a:buClr>
              <a:buSzPct val="85000"/>
              <a:buFont typeface="Lucida Grande"/>
              <a:buChar char="*"/>
              <a:defRPr sz="1500">
                <a:latin typeface="Open Sans Light"/>
                <a:cs typeface="Open Sans Light"/>
              </a:defRPr>
            </a:lvl1pPr>
            <a:lvl2pPr marL="411480" indent="-137160">
              <a:buClr>
                <a:schemeClr val="accent2"/>
              </a:buClr>
              <a:buSzPct val="85000"/>
              <a:buFont typeface="Lucida Grande"/>
              <a:buChar char="*"/>
              <a:defRPr sz="1350">
                <a:latin typeface="Open Sans Light"/>
                <a:cs typeface="Open Sans Light"/>
              </a:defRPr>
            </a:lvl2pPr>
            <a:lvl3pPr marL="617220" indent="-137160">
              <a:buClr>
                <a:schemeClr val="accent2"/>
              </a:buClr>
              <a:buSzPct val="85000"/>
              <a:buFont typeface="Lucida Grande"/>
              <a:buChar char="*"/>
              <a:defRPr sz="1200">
                <a:latin typeface="Open Sans Light"/>
                <a:cs typeface="Open Sans Light"/>
              </a:defRPr>
            </a:lvl3pPr>
            <a:lvl4pPr marL="822960" indent="-137160">
              <a:buClr>
                <a:schemeClr val="accent2"/>
              </a:buClr>
              <a:buSzPct val="85000"/>
              <a:buFont typeface="Lucida Grande"/>
              <a:buChar char="*"/>
              <a:defRPr sz="1050">
                <a:latin typeface="Open Sans Light"/>
                <a:cs typeface="Open Sans Light"/>
              </a:defRPr>
            </a:lvl4pPr>
            <a:lvl5pPr marL="1028700" indent="-137160">
              <a:buClr>
                <a:schemeClr val="accent2"/>
              </a:buClr>
              <a:buSzPct val="85000"/>
              <a:buFont typeface="Lucida Grande"/>
              <a:buChar char="*"/>
              <a:defRPr sz="1050">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240030" y="206375"/>
            <a:ext cx="6334298" cy="857250"/>
          </a:xfrm>
          <a:prstGeom prst="rect">
            <a:avLst/>
          </a:prstGeom>
        </p:spPr>
        <p:txBody>
          <a:bodyPr vert="horz"/>
          <a:lstStyle>
            <a:lvl1pPr algn="l">
              <a:defRPr sz="2400">
                <a:latin typeface="Open Sans"/>
                <a:cs typeface="Open Sans"/>
              </a:defRPr>
            </a:lvl1pPr>
          </a:lstStyle>
          <a:p>
            <a:r>
              <a:rPr lang="en-US" dirty="0"/>
              <a:t>Click to edit Master title style</a:t>
            </a:r>
          </a:p>
        </p:txBody>
      </p:sp>
      <p:sp>
        <p:nvSpPr>
          <p:cNvPr id="5" name="Isosceles Triangle 4"/>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7" name="Rectangle 6"/>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6" name="Rectangle 5"/>
          <p:cNvSpPr/>
          <p:nvPr userDrawn="1"/>
        </p:nvSpPr>
        <p:spPr>
          <a:xfrm>
            <a:off x="0" y="4864647"/>
            <a:ext cx="6738980" cy="284662"/>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0" y="4865559"/>
            <a:ext cx="10287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10" name="Picture 9"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22674" y="4903789"/>
            <a:ext cx="496313" cy="210312"/>
          </a:xfrm>
          <a:prstGeom prst="rect">
            <a:avLst/>
          </a:prstGeom>
        </p:spPr>
      </p:pic>
      <p:sp>
        <p:nvSpPr>
          <p:cNvPr id="2" name="Isosceles Triangle 1"/>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1" name="Title 10"/>
          <p:cNvSpPr>
            <a:spLocks noGrp="1"/>
          </p:cNvSpPr>
          <p:nvPr userDrawn="1">
            <p:ph type="title"/>
          </p:nvPr>
        </p:nvSpPr>
        <p:spPr>
          <a:xfrm>
            <a:off x="240030" y="206375"/>
            <a:ext cx="6338536" cy="857250"/>
          </a:xfrm>
          <a:prstGeom prst="rect">
            <a:avLst/>
          </a:prstGeom>
        </p:spPr>
        <p:txBody>
          <a:bodyPr vert="horz"/>
          <a:lstStyle>
            <a:lvl1pPr algn="l">
              <a:defRPr sz="2400">
                <a:latin typeface="Open Sans"/>
                <a:cs typeface="Open Sans"/>
              </a:defRPr>
            </a:lvl1pPr>
          </a:lstStyle>
          <a:p>
            <a:r>
              <a:rPr lang="en-US" dirty="0"/>
              <a:t>Click to edit Master title style</a:t>
            </a:r>
          </a:p>
        </p:txBody>
      </p:sp>
      <p:sp>
        <p:nvSpPr>
          <p:cNvPr id="12" name="Rectangle 11"/>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
        <p:nvSpPr>
          <p:cNvPr id="16" name="Parallelogram 15"/>
          <p:cNvSpPr/>
          <p:nvPr userDrawn="1"/>
        </p:nvSpPr>
        <p:spPr>
          <a:xfrm rot="10800000">
            <a:off x="916876" y="4864608"/>
            <a:ext cx="241808"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7" name="Rectangle 16"/>
          <p:cNvSpPr/>
          <p:nvPr userDrawn="1"/>
        </p:nvSpPr>
        <p:spPr>
          <a:xfrm>
            <a:off x="982028" y="4864608"/>
            <a:ext cx="93345" cy="588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7" name="Content Placeholder 6"/>
          <p:cNvSpPr>
            <a:spLocks noGrp="1"/>
          </p:cNvSpPr>
          <p:nvPr>
            <p:ph sz="quarter" idx="10"/>
          </p:nvPr>
        </p:nvSpPr>
        <p:spPr>
          <a:xfrm>
            <a:off x="0" y="996696"/>
            <a:ext cx="4114800" cy="3383280"/>
          </a:xfrm>
          <a:prstGeom prst="rect">
            <a:avLst/>
          </a:prstGeom>
        </p:spPr>
        <p:txBody>
          <a:bodyPr vert="horz"/>
          <a:lstStyle>
            <a:lvl1pPr marL="68580" indent="0">
              <a:buClr>
                <a:schemeClr val="accent2"/>
              </a:buClr>
              <a:buSzPct val="85000"/>
              <a:buFont typeface="Lucida Grande"/>
              <a:buNone/>
              <a:defRPr sz="1500">
                <a:latin typeface="Open Sans Light"/>
                <a:cs typeface="Open Sans Light"/>
              </a:defRPr>
            </a:lvl1pPr>
            <a:lvl2pPr marL="411480" indent="-137160">
              <a:buClr>
                <a:schemeClr val="accent2"/>
              </a:buClr>
              <a:buSzPct val="85000"/>
              <a:buFont typeface="Lucida Grande"/>
              <a:buChar char="*"/>
              <a:defRPr sz="1350">
                <a:latin typeface="Open Sans Light"/>
                <a:cs typeface="Open Sans Light"/>
              </a:defRPr>
            </a:lvl2pPr>
            <a:lvl3pPr marL="617220" indent="-137160">
              <a:buClr>
                <a:schemeClr val="accent2"/>
              </a:buClr>
              <a:buSzPct val="85000"/>
              <a:buFont typeface="Lucida Grande"/>
              <a:buChar char="*"/>
              <a:defRPr sz="1200">
                <a:latin typeface="Open Sans Light"/>
                <a:cs typeface="Open Sans Light"/>
              </a:defRPr>
            </a:lvl3pPr>
            <a:lvl4pPr marL="822960" indent="-137160">
              <a:buClr>
                <a:schemeClr val="accent2"/>
              </a:buClr>
              <a:buSzPct val="85000"/>
              <a:buFont typeface="Lucida Grande"/>
              <a:buChar char="*"/>
              <a:defRPr sz="1050">
                <a:latin typeface="Open Sans Light"/>
                <a:cs typeface="Open Sans Light"/>
              </a:defRPr>
            </a:lvl4pPr>
            <a:lvl5pPr marL="1028700" indent="-137160">
              <a:buClr>
                <a:schemeClr val="accent2"/>
              </a:buClr>
              <a:buSzPct val="85000"/>
              <a:buFont typeface="Lucida Grande"/>
              <a:buChar char="*"/>
              <a:defRPr sz="1050">
                <a:latin typeface="Open Sans Light"/>
                <a:cs typeface="Open Sans Light"/>
              </a:defRPr>
            </a:lvl5pPr>
          </a:lstStyle>
          <a:p>
            <a:pPr lvl="0"/>
            <a:endParaRPr lang="en-US" dirty="0"/>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4"/>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686991" y="1366673"/>
            <a:ext cx="4451747" cy="1529446"/>
          </a:xfrm>
          <a:prstGeom prst="rect">
            <a:avLst/>
          </a:prstGeom>
        </p:spPr>
        <p:txBody>
          <a:bodyPr vert="horz"/>
          <a:lstStyle>
            <a:lvl1pPr algn="l">
              <a:defRPr sz="2400">
                <a:solidFill>
                  <a:schemeClr val="bg1"/>
                </a:solidFill>
                <a:latin typeface="Open Sans"/>
                <a:cs typeface="Open Sans"/>
              </a:defRPr>
            </a:lvl1pPr>
          </a:lstStyle>
          <a:p>
            <a:r>
              <a:rPr lang="en-US" dirty="0"/>
              <a:t>Click to edit Master title style</a:t>
            </a:r>
          </a:p>
        </p:txBody>
      </p:sp>
      <p:pic>
        <p:nvPicPr>
          <p:cNvPr id="177" name="Picture 176" descr="ua-deck_title-01.png"/>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t="-65" b="28250"/>
          <a:stretch/>
        </p:blipFill>
        <p:spPr>
          <a:xfrm>
            <a:off x="0" y="3442716"/>
            <a:ext cx="6858000" cy="1700784"/>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1731865" y="-1"/>
            <a:ext cx="5126136" cy="676773"/>
          </a:xfrm>
          <a:prstGeom prst="rect">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 name="Isosceles Triangle 1"/>
          <p:cNvSpPr/>
          <p:nvPr userDrawn="1"/>
        </p:nvSpPr>
        <p:spPr>
          <a:xfrm rot="10800000">
            <a:off x="-274152" y="0"/>
            <a:ext cx="303977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7" name="Title 10"/>
          <p:cNvSpPr>
            <a:spLocks noGrp="1"/>
          </p:cNvSpPr>
          <p:nvPr userDrawn="1">
            <p:ph type="title"/>
          </p:nvPr>
        </p:nvSpPr>
        <p:spPr>
          <a:xfrm>
            <a:off x="2732708" y="48104"/>
            <a:ext cx="3684112" cy="592208"/>
          </a:xfrm>
          <a:prstGeom prst="rect">
            <a:avLst/>
          </a:prstGeom>
        </p:spPr>
        <p:txBody>
          <a:bodyPr vert="horz"/>
          <a:lstStyle>
            <a:lvl1pPr algn="l">
              <a:defRPr sz="2400">
                <a:solidFill>
                  <a:srgbClr val="FFFFFF"/>
                </a:solidFill>
                <a:latin typeface="Open Sans"/>
                <a:cs typeface="Open Sans"/>
              </a:defRPr>
            </a:lvl1pPr>
          </a:lstStyle>
          <a:p>
            <a:endParaRPr lang="en-US" dirty="0"/>
          </a:p>
        </p:txBody>
      </p:sp>
      <p:sp>
        <p:nvSpPr>
          <p:cNvPr id="7" name="Isosceles Triangle 6"/>
          <p:cNvSpPr/>
          <p:nvPr userDrawn="1"/>
        </p:nvSpPr>
        <p:spPr>
          <a:xfrm>
            <a:off x="6620756" y="4865559"/>
            <a:ext cx="241808"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6686863" y="4985044"/>
            <a:ext cx="107402" cy="103875"/>
          </a:xfrm>
          <a:prstGeom prst="rect">
            <a:avLst/>
          </a:prstGeom>
        </p:spPr>
        <p:txBody>
          <a:bodyPr wrap="none" lIns="0" tIns="0" rIns="0" bIns="0">
            <a:spAutoFit/>
          </a:bodyPr>
          <a:lstStyle/>
          <a:p>
            <a:pPr algn="ctr"/>
            <a:fld id="{8DDFC638-DB97-4AFC-A337-0EF4359DD78B}" type="slidenum">
              <a:rPr kumimoji="0" lang="en-CA" sz="675"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675"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Lst>
  <p:hf hdr="0" ftr="0" dt="0"/>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uasg.tech/whitepaper/"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jpe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hyperlink" Target="https://uasg.tech/documents/" TargetMode="External"/><Relationship Id="rId7" Type="http://schemas.openxmlformats.org/officeDocument/2006/relationships/image" Target="../media/image23.emf"/><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5.xml.rels><?xml version="1.0" encoding="UTF-8" standalone="yes"?>
<Relationships xmlns="http://schemas.openxmlformats.org/package/2006/relationships"><Relationship Id="rId3" Type="http://schemas.openxmlformats.org/officeDocument/2006/relationships/hyperlink" Target="mailto:info@mysite.&#1084;&#1086;&#1089;&#1082;&#1074;&#1072;" TargetMode="External"/><Relationship Id="rId2" Type="http://schemas.openxmlformats.org/officeDocument/2006/relationships/hyperlink" Target="https://urldefense.proofpoint.com/v2/url?u=https-3A__www.naturalreaders.com_online_&amp;d=DwMFaQ&amp;c=FmY1u3PJp6wrcrwll3mSVzgfkbPSS6sJms7xcl4I5cM&amp;r=YI0XKyKCabKQi3GVWLvuoyCWjH9WBgEBxLbMnmhSRwo&amp;m=HRdHgbMy2PwZFx37D9OXHveR2KmO07ZE_gD_lACxUpg&amp;s=IsmfYUv7Jt3w88ls-me4T_K1D0RDbQaAFRXxgNQ-Xyg&amp;e=" TargetMode="External"/><Relationship Id="rId1" Type="http://schemas.openxmlformats.org/officeDocument/2006/relationships/slideLayout" Target="../slideLayouts/slideLayout5.xml"/><Relationship Id="rId4" Type="http://schemas.openxmlformats.org/officeDocument/2006/relationships/hyperlink" Target="mailto:info@mysite.xn&#8212;80adxhk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5.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hyperlink" Target="https://uasg.tech/global-support-centre/" TargetMode="External"/><Relationship Id="rId3" Type="http://schemas.openxmlformats.org/officeDocument/2006/relationships/hyperlink" Target="https://uasg.tech/eai-check/" TargetMode="External"/><Relationship Id="rId7" Type="http://schemas.openxmlformats.org/officeDocument/2006/relationships/hyperlink" Target="https://uasg.tech/wp-content/uploads/2017/06/UA009-Quick-Guide-to-Tender-and-Contractual-Documents-16-04-28.pdf"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hyperlink" Target="https://uasg.tech/wp-content/uploads/2017/08/UASG015-Internet-Industry-CIO-Blueprint.pdf" TargetMode="External"/><Relationship Id="rId5" Type="http://schemas.openxmlformats.org/officeDocument/2006/relationships/hyperlink" Target="http://&#20114;&#32852;&#32593;.&#32593;&#32476;/" TargetMode="External"/><Relationship Id="rId4" Type="http://schemas.openxmlformats.org/officeDocument/2006/relationships/hyperlink" Target="https://mail.datamail.in/" TargetMode="External"/><Relationship Id="rId9" Type="http://schemas.openxmlformats.org/officeDocument/2006/relationships/hyperlink" Target="https://uasg.tech/subscribe"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8" Type="http://schemas.openxmlformats.org/officeDocument/2006/relationships/hyperlink" Target="https://tools.ietf.org/html/rfc5891" TargetMode="External"/><Relationship Id="rId13" Type="http://schemas.openxmlformats.org/officeDocument/2006/relationships/hyperlink" Target="https://www.gnu.org/software/libidn/#libidn2" TargetMode="External"/><Relationship Id="rId18" Type="http://schemas.openxmlformats.org/officeDocument/2006/relationships/hyperlink" Target="http://unicode.org/standard/supported.html" TargetMode="External"/><Relationship Id="rId3" Type="http://schemas.openxmlformats.org/officeDocument/2006/relationships/hyperlink" Target="http://www.internic.net/domain/root.zone" TargetMode="External"/><Relationship Id="rId7" Type="http://schemas.openxmlformats.org/officeDocument/2006/relationships/hyperlink" Target="https://tools.ietf.org/html/rfc5890" TargetMode="External"/><Relationship Id="rId12" Type="http://schemas.openxmlformats.org/officeDocument/2006/relationships/hyperlink" Target="https://tools.ietf.org/html/rfc20" TargetMode="External"/><Relationship Id="rId17" Type="http://schemas.openxmlformats.org/officeDocument/2006/relationships/hyperlink" Target="https://www.unicode.org/reports/tr15/tr15-47.html" TargetMode="External"/><Relationship Id="rId2" Type="http://schemas.openxmlformats.org/officeDocument/2006/relationships/notesSlide" Target="../notesSlides/notesSlide22.xml"/><Relationship Id="rId16" Type="http://schemas.openxmlformats.org/officeDocument/2006/relationships/hyperlink" Target="http://unicode.org/reports/tr9" TargetMode="External"/><Relationship Id="rId1" Type="http://schemas.openxmlformats.org/officeDocument/2006/relationships/slideLayout" Target="../slideLayouts/slideLayout3.xml"/><Relationship Id="rId6" Type="http://schemas.openxmlformats.org/officeDocument/2006/relationships/hyperlink" Target="https://tinyurl.com/sac070" TargetMode="External"/><Relationship Id="rId11" Type="http://schemas.openxmlformats.org/officeDocument/2006/relationships/hyperlink" Target="https://tools.ietf.org/html/rfc5894" TargetMode="External"/><Relationship Id="rId5" Type="http://schemas.openxmlformats.org/officeDocument/2006/relationships/hyperlink" Target="http://data.iana.org/TLD/tlds-alpha-by-domain.txt" TargetMode="External"/><Relationship Id="rId15" Type="http://schemas.openxmlformats.org/officeDocument/2006/relationships/hyperlink" Target="https://unicode.org/reports/tr39/" TargetMode="External"/><Relationship Id="rId10" Type="http://schemas.openxmlformats.org/officeDocument/2006/relationships/hyperlink" Target="https://tools.ietf.org/html/rfc5893" TargetMode="External"/><Relationship Id="rId4" Type="http://schemas.openxmlformats.org/officeDocument/2006/relationships/hyperlink" Target="http://www.dns.icann.org/services/authoritative-dns/index.html" TargetMode="External"/><Relationship Id="rId9" Type="http://schemas.openxmlformats.org/officeDocument/2006/relationships/hyperlink" Target="https://tools.ietf.org/html/rfc5892" TargetMode="External"/><Relationship Id="rId14" Type="http://schemas.openxmlformats.org/officeDocument/2006/relationships/hyperlink" Target="http://unicode.org/reports/tr36/"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uasg.tech/wp-content/uploads/2016/11/UASG013A-161031-en-case-study-thnic-digital.pdf" TargetMode="External"/><Relationship Id="rId2" Type="http://schemas.openxmlformats.org/officeDocument/2006/relationships/hyperlink" Target="https://uasg.tech/wp-content/uploads/2019/02/UASG013E-en-case-study-rajmail-government-of-rajasthan.pdf" TargetMode="External"/><Relationship Id="rId1" Type="http://schemas.openxmlformats.org/officeDocument/2006/relationships/slideLayout" Target="../slideLayouts/slideLayout3.xml"/><Relationship Id="rId6" Type="http://schemas.microsoft.com/office/2007/relationships/hdphoto" Target="../media/hdphoto1.wdp"/><Relationship Id="rId5" Type="http://schemas.openxmlformats.org/officeDocument/2006/relationships/image" Target="../media/image30.png"/><Relationship Id="rId4" Type="http://schemas.openxmlformats.org/officeDocument/2006/relationships/hyperlink" Target="https://uasg.tech/case-studies/"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uasg.tech/subscribe" TargetMode="External"/><Relationship Id="rId2" Type="http://schemas.openxmlformats.org/officeDocument/2006/relationships/hyperlink" Target="https://uasg.tech/information/"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s://uasg.tech/about/people/" TargetMode="External"/><Relationship Id="rId2" Type="http://schemas.openxmlformats.org/officeDocument/2006/relationships/hyperlink" Target="https://uasg.tech/contact/" TargetMode="External"/><Relationship Id="rId1" Type="http://schemas.openxmlformats.org/officeDocument/2006/relationships/slideLayout" Target="../slideLayouts/slideLayout3.xml"/><Relationship Id="rId5" Type="http://schemas.openxmlformats.org/officeDocument/2006/relationships/hyperlink" Target="https://uasg.tech/global-support-centre/" TargetMode="External"/><Relationship Id="rId4" Type="http://schemas.openxmlformats.org/officeDocument/2006/relationships/hyperlink" Target="https://uasg.tech/subscribe"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hyperlink" Target="https://www.iana.org/domains/root/db/xn--bck1b9a5dre4c.html" TargetMode="External"/><Relationship Id="rId3" Type="http://schemas.openxmlformats.org/officeDocument/2006/relationships/hyperlink" Target="https://www.iana.org/domains/root/db/xn--9dbq2a.html" TargetMode="External"/><Relationship Id="rId7" Type="http://schemas.openxmlformats.org/officeDocument/2006/relationships/hyperlink" Target="https://www.iana.org/domains/root/db/xn--80adxhks.html"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s://www.iana.org/domains/root/db/xn--55qw42g.html" TargetMode="External"/><Relationship Id="rId5" Type="http://schemas.openxmlformats.org/officeDocument/2006/relationships/hyperlink" Target="https://www.iana.org/domains/root/db/xn--45brj9c.html" TargetMode="External"/><Relationship Id="rId4" Type="http://schemas.openxmlformats.org/officeDocument/2006/relationships/hyperlink" Target="https://www.iana.org/domains/root/db/xn--fhbei.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6.emf"/><Relationship Id="rId11" Type="http://schemas.openxmlformats.org/officeDocument/2006/relationships/image" Target="../media/image11.emf"/><Relationship Id="rId5" Type="http://schemas.openxmlformats.org/officeDocument/2006/relationships/image" Target="../media/image5.emf"/><Relationship Id="rId10" Type="http://schemas.openxmlformats.org/officeDocument/2006/relationships/image" Target="../media/image10.emf"/><Relationship Id="rId4" Type="http://schemas.openxmlformats.org/officeDocument/2006/relationships/image" Target="../media/image4.emf"/><Relationship Id="rId9"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hyperlink" Target="mailto:k&#333;rero@ng&#257;pukapuka.nz"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s://uasg.tech/eai-check/"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username@example.com"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0"/>
          <p:cNvSpPr txBox="1">
            <a:spLocks/>
          </p:cNvSpPr>
          <p:nvPr/>
        </p:nvSpPr>
        <p:spPr>
          <a:xfrm>
            <a:off x="349497" y="3320065"/>
            <a:ext cx="6108454" cy="247270"/>
          </a:xfrm>
          <a:prstGeom prst="rect">
            <a:avLst/>
          </a:prstGeom>
        </p:spPr>
        <p:txBody>
          <a:bodyPr vert="horz"/>
          <a:lstStyle>
            <a:lvl1pPr marL="0" indent="0" algn="l" defTabSz="457200" rtl="0" eaLnBrk="1" latinLnBrk="0" hangingPunct="1">
              <a:spcBef>
                <a:spcPct val="20000"/>
              </a:spcBef>
              <a:buFont typeface="Arial"/>
              <a:buNone/>
              <a:defRPr sz="1500" kern="1200" baseline="0">
                <a:solidFill>
                  <a:srgbClr val="FAFAFA"/>
                </a:solidFill>
                <a:latin typeface="Open Sans Light"/>
                <a:ea typeface="+mn-ea"/>
                <a:cs typeface="Open Sans Light"/>
              </a:defRPr>
            </a:lvl1pPr>
            <a:lvl2pPr marL="4572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2pPr>
            <a:lvl3pPr marL="9144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3pPr>
            <a:lvl4pPr marL="13716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4pPr>
            <a:lvl5pPr marL="18288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350" dirty="0"/>
              <a:t>Presenter Name  /  Event Name  /  DD Month YYYY</a:t>
            </a:r>
          </a:p>
        </p:txBody>
      </p:sp>
      <p:sp>
        <p:nvSpPr>
          <p:cNvPr id="2" name="Title 1"/>
          <p:cNvSpPr>
            <a:spLocks noGrp="1"/>
          </p:cNvSpPr>
          <p:nvPr>
            <p:ph type="title"/>
          </p:nvPr>
        </p:nvSpPr>
        <p:spPr/>
        <p:txBody>
          <a:bodyPr/>
          <a:lstStyle/>
          <a:p>
            <a:r>
              <a:rPr lang="en-US" dirty="0"/>
              <a:t>An Introduction to Universal Acceptance</a:t>
            </a:r>
          </a:p>
        </p:txBody>
      </p:sp>
    </p:spTree>
    <p:extLst>
      <p:ext uri="{BB962C8B-B14F-4D97-AF65-F5344CB8AC3E}">
        <p14:creationId xmlns:p14="http://schemas.microsoft.com/office/powerpoint/2010/main" val="1755789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669" y="409338"/>
            <a:ext cx="6338536" cy="857250"/>
          </a:xfrm>
        </p:spPr>
        <p:txBody>
          <a:bodyPr/>
          <a:lstStyle/>
          <a:p>
            <a:r>
              <a:rPr lang="en-US" dirty="0"/>
              <a:t>Economic and Internet Accessibility Benefits of UA</a:t>
            </a:r>
          </a:p>
        </p:txBody>
      </p:sp>
      <p:sp>
        <p:nvSpPr>
          <p:cNvPr id="5" name="Content Placeholder 4">
            <a:extLst>
              <a:ext uri="{FF2B5EF4-FFF2-40B4-BE49-F238E27FC236}">
                <a16:creationId xmlns:a16="http://schemas.microsoft.com/office/drawing/2014/main" id="{FAAEF9BF-7BF1-4D12-B003-CAC2736782C5}"/>
              </a:ext>
            </a:extLst>
          </p:cNvPr>
          <p:cNvSpPr>
            <a:spLocks noGrp="1"/>
          </p:cNvSpPr>
          <p:nvPr>
            <p:ph sz="quarter" idx="10"/>
          </p:nvPr>
        </p:nvSpPr>
        <p:spPr>
          <a:xfrm>
            <a:off x="434388" y="1426159"/>
            <a:ext cx="6338060" cy="2537403"/>
          </a:xfrm>
        </p:spPr>
        <p:txBody>
          <a:bodyPr/>
          <a:lstStyle/>
          <a:p>
            <a:r>
              <a:rPr lang="en-US" sz="1400" dirty="0"/>
              <a:t>There is a combined </a:t>
            </a:r>
            <a:r>
              <a:rPr lang="en-US" sz="1400" b="1" dirty="0">
                <a:solidFill>
                  <a:schemeClr val="accent1"/>
                </a:solidFill>
              </a:rPr>
              <a:t>USD 9.8 billion annual opportunity </a:t>
            </a:r>
            <a:r>
              <a:rPr lang="en-US" sz="1400" dirty="0"/>
              <a:t>coming from software systems working in harmony with the common Internet infrastructure. This is a conservative estimate. </a:t>
            </a:r>
          </a:p>
          <a:p>
            <a:endParaRPr lang="en-US" sz="1400" dirty="0"/>
          </a:p>
          <a:p>
            <a:r>
              <a:rPr lang="en-US" sz="1400" dirty="0"/>
              <a:t>Support for IDNs, which allow domain names in all of the world’s languages, could bring </a:t>
            </a:r>
            <a:r>
              <a:rPr lang="en-US" sz="1400" b="1" dirty="0">
                <a:solidFill>
                  <a:schemeClr val="accent1"/>
                </a:solidFill>
              </a:rPr>
              <a:t>17 million additional new users online</a:t>
            </a:r>
            <a:r>
              <a:rPr lang="en-US" sz="1400" dirty="0"/>
              <a:t>. These include users whose lack of local language services was previously a barrier to a complete online experience.</a:t>
            </a:r>
          </a:p>
          <a:p>
            <a:endParaRPr lang="en-US" dirty="0"/>
          </a:p>
        </p:txBody>
      </p:sp>
    </p:spTree>
    <p:extLst>
      <p:ext uri="{BB962C8B-B14F-4D97-AF65-F5344CB8AC3E}">
        <p14:creationId xmlns:p14="http://schemas.microsoft.com/office/powerpoint/2010/main" val="2075794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669" y="409338"/>
            <a:ext cx="6338536" cy="857250"/>
          </a:xfrm>
        </p:spPr>
        <p:txBody>
          <a:bodyPr/>
          <a:lstStyle/>
          <a:p>
            <a:r>
              <a:rPr lang="en-US" dirty="0"/>
              <a:t>UA Benefits</a:t>
            </a:r>
          </a:p>
        </p:txBody>
      </p:sp>
      <p:sp>
        <p:nvSpPr>
          <p:cNvPr id="11" name="Content Placeholder 10"/>
          <p:cNvSpPr>
            <a:spLocks noGrp="1"/>
          </p:cNvSpPr>
          <p:nvPr>
            <p:ph sz="quarter" idx="10"/>
          </p:nvPr>
        </p:nvSpPr>
        <p:spPr>
          <a:xfrm>
            <a:off x="236488" y="1775437"/>
            <a:ext cx="6289003" cy="2094116"/>
          </a:xfrm>
          <a:prstGeom prst="rect">
            <a:avLst/>
          </a:prstGeom>
        </p:spPr>
        <p:txBody>
          <a:bodyPr>
            <a:noAutofit/>
          </a:bodyPr>
          <a:lstStyle/>
          <a:p>
            <a:pPr marL="68580" indent="0">
              <a:lnSpc>
                <a:spcPct val="120000"/>
              </a:lnSpc>
              <a:spcBef>
                <a:spcPts val="0"/>
              </a:spcBef>
              <a:spcAft>
                <a:spcPts val="450"/>
              </a:spcAft>
              <a:buNone/>
            </a:pPr>
            <a:r>
              <a:rPr lang="en-US" sz="1400" dirty="0">
                <a:ea typeface="Open Sans" charset="0"/>
                <a:cs typeface="Open Sans" charset="0"/>
              </a:rPr>
              <a:t>Ensuring readiness to accommodate the use of new domains and writing systems will:</a:t>
            </a:r>
          </a:p>
          <a:p>
            <a:pPr marL="429816" indent="-136922">
              <a:lnSpc>
                <a:spcPct val="120000"/>
              </a:lnSpc>
            </a:pPr>
            <a:r>
              <a:rPr lang="en-US" sz="1400" dirty="0">
                <a:ea typeface="Open Sans" charset="0"/>
                <a:cs typeface="Open Sans" charset="0"/>
              </a:rPr>
              <a:t>Connect the next billion Internet users</a:t>
            </a:r>
          </a:p>
          <a:p>
            <a:pPr marL="429816" indent="-136922">
              <a:lnSpc>
                <a:spcPct val="120000"/>
              </a:lnSpc>
            </a:pPr>
            <a:r>
              <a:rPr lang="en-US" sz="1400" dirty="0">
                <a:ea typeface="Open Sans" charset="0"/>
                <a:cs typeface="Open Sans" charset="0"/>
              </a:rPr>
              <a:t>Bring better accessibility to the world via internationalization of the Internet</a:t>
            </a:r>
          </a:p>
          <a:p>
            <a:pPr marL="429816" indent="-136922">
              <a:lnSpc>
                <a:spcPct val="120000"/>
              </a:lnSpc>
            </a:pPr>
            <a:r>
              <a:rPr lang="en-US" sz="1400" dirty="0">
                <a:ea typeface="Open Sans" charset="0"/>
                <a:cs typeface="Open Sans" charset="0"/>
              </a:rPr>
              <a:t>Enable culture, society and economics</a:t>
            </a:r>
          </a:p>
          <a:p>
            <a:pPr marL="429816" indent="-136922">
              <a:lnSpc>
                <a:spcPct val="120000"/>
              </a:lnSpc>
            </a:pPr>
            <a:r>
              <a:rPr lang="en-US" sz="1400" dirty="0">
                <a:ea typeface="Open Sans" charset="0"/>
                <a:cs typeface="Open Sans" charset="0"/>
              </a:rPr>
              <a:t>Deliver a better UX, resulting in customer satisfaction and retention</a:t>
            </a:r>
          </a:p>
          <a:p>
            <a:pPr marL="429816" indent="-136922">
              <a:lnSpc>
                <a:spcPct val="120000"/>
              </a:lnSpc>
            </a:pPr>
            <a:r>
              <a:rPr lang="en-US" sz="1400" dirty="0">
                <a:ea typeface="Open Sans" charset="0"/>
                <a:cs typeface="Open Sans" charset="0"/>
              </a:rPr>
              <a:t>Responsibility to comply with standards</a:t>
            </a:r>
          </a:p>
          <a:p>
            <a:pPr marL="429816" indent="-136922">
              <a:lnSpc>
                <a:spcPct val="120000"/>
              </a:lnSpc>
            </a:pPr>
            <a:r>
              <a:rPr lang="en-US" sz="1400" dirty="0">
                <a:ea typeface="Open Sans" charset="0"/>
                <a:cs typeface="Open Sans" charset="0"/>
              </a:rPr>
              <a:t>Provide uninterrupted support for users of new domain names</a:t>
            </a:r>
          </a:p>
          <a:p>
            <a:pPr marL="429816" indent="-136922">
              <a:lnSpc>
                <a:spcPct val="120000"/>
              </a:lnSpc>
            </a:pPr>
            <a:r>
              <a:rPr lang="en-US" sz="1400" dirty="0">
                <a:ea typeface="Open Sans" charset="0"/>
                <a:cs typeface="Open Sans" charset="0"/>
              </a:rPr>
              <a:t>Reduce customer support burden</a:t>
            </a:r>
          </a:p>
          <a:p>
            <a:pPr marL="68580" indent="0">
              <a:lnSpc>
                <a:spcPct val="120000"/>
              </a:lnSpc>
              <a:spcAft>
                <a:spcPts val="750"/>
              </a:spcAft>
              <a:buNone/>
            </a:pPr>
            <a:endParaRPr lang="en-US" sz="1050" dirty="0">
              <a:ea typeface="Calibri" panose="020F0502020204030204" pitchFamily="34" charset="0"/>
              <a:cs typeface="Latha" panose="020B0604020202020204" pitchFamily="34" charset="0"/>
            </a:endParaRPr>
          </a:p>
          <a:p>
            <a:pPr marL="68580" indent="0">
              <a:lnSpc>
                <a:spcPct val="120000"/>
              </a:lnSpc>
              <a:buNone/>
            </a:pPr>
            <a:endParaRPr lang="en-US" sz="1050" dirty="0"/>
          </a:p>
        </p:txBody>
      </p:sp>
      <p:sp>
        <p:nvSpPr>
          <p:cNvPr id="4" name="Rectangle 3"/>
          <p:cNvSpPr/>
          <p:nvPr/>
        </p:nvSpPr>
        <p:spPr>
          <a:xfrm>
            <a:off x="332015" y="899571"/>
            <a:ext cx="5922009" cy="8640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274320" rIns="205740" bIns="102870" rtlCol="0" anchor="ctr"/>
          <a:lstStyle/>
          <a:p>
            <a:pPr lvl="0">
              <a:lnSpc>
                <a:spcPct val="120000"/>
              </a:lnSpc>
              <a:buClr>
                <a:schemeClr val="accent4"/>
              </a:buClr>
            </a:pPr>
            <a:r>
              <a:rPr lang="en-US" sz="1400" b="1" dirty="0">
                <a:solidFill>
                  <a:schemeClr val="accent4">
                    <a:lumMod val="50000"/>
                  </a:schemeClr>
                </a:solidFill>
                <a:latin typeface="Open Sans Light"/>
                <a:cs typeface="Open Sans Light"/>
              </a:rPr>
              <a:t>If left unaddressed, businesses and organizations face the potential of lost revenue, lost customer satisfaction and more</a:t>
            </a:r>
            <a:r>
              <a:rPr lang="en-US" sz="1500" b="1" dirty="0">
                <a:solidFill>
                  <a:schemeClr val="accent4">
                    <a:lumMod val="50000"/>
                  </a:schemeClr>
                </a:solidFill>
                <a:latin typeface="Open Sans Light"/>
                <a:cs typeface="Open Sans Light"/>
              </a:rPr>
              <a:t>.</a:t>
            </a:r>
            <a:endParaRPr lang="en-US" sz="1500" b="1" dirty="0">
              <a:solidFill>
                <a:schemeClr val="accent4">
                  <a:lumMod val="50000"/>
                </a:schemeClr>
              </a:solidFill>
              <a:latin typeface="Open Sans"/>
              <a:cs typeface="Open Sans"/>
            </a:endParaRPr>
          </a:p>
        </p:txBody>
      </p:sp>
    </p:spTree>
    <p:extLst>
      <p:ext uri="{BB962C8B-B14F-4D97-AF65-F5344CB8AC3E}">
        <p14:creationId xmlns:p14="http://schemas.microsoft.com/office/powerpoint/2010/main" val="1092619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8F32A-911A-41D9-BC43-8DC199AADB18}"/>
              </a:ext>
            </a:extLst>
          </p:cNvPr>
          <p:cNvSpPr>
            <a:spLocks noGrp="1"/>
          </p:cNvSpPr>
          <p:nvPr>
            <p:ph type="title"/>
          </p:nvPr>
        </p:nvSpPr>
        <p:spPr>
          <a:xfrm>
            <a:off x="284669" y="409338"/>
            <a:ext cx="6338536" cy="857250"/>
          </a:xfrm>
        </p:spPr>
        <p:txBody>
          <a:bodyPr/>
          <a:lstStyle/>
          <a:p>
            <a:r>
              <a:rPr lang="en-NZ" dirty="0"/>
              <a:t>Why Bother</a:t>
            </a:r>
          </a:p>
        </p:txBody>
      </p:sp>
      <p:sp>
        <p:nvSpPr>
          <p:cNvPr id="3" name="Content Placeholder 2">
            <a:extLst>
              <a:ext uri="{FF2B5EF4-FFF2-40B4-BE49-F238E27FC236}">
                <a16:creationId xmlns:a16="http://schemas.microsoft.com/office/drawing/2014/main" id="{BA717A8A-1FC5-4A8F-B4B7-D1DEA5A7FCE5}"/>
              </a:ext>
            </a:extLst>
          </p:cNvPr>
          <p:cNvSpPr>
            <a:spLocks noGrp="1"/>
          </p:cNvSpPr>
          <p:nvPr>
            <p:ph sz="quarter" idx="10"/>
          </p:nvPr>
        </p:nvSpPr>
        <p:spPr>
          <a:xfrm>
            <a:off x="240030" y="1063625"/>
            <a:ext cx="6338060" cy="2299004"/>
          </a:xfrm>
        </p:spPr>
        <p:txBody>
          <a:bodyPr/>
          <a:lstStyle/>
          <a:p>
            <a:pPr>
              <a:spcBef>
                <a:spcPts val="0"/>
              </a:spcBef>
              <a:spcAft>
                <a:spcPts val="1200"/>
              </a:spcAft>
            </a:pPr>
            <a:r>
              <a:rPr lang="en-NZ" sz="1400" dirty="0"/>
              <a:t>Allows people to use their </a:t>
            </a:r>
            <a:r>
              <a:rPr lang="en-NZ" sz="1400" b="1" dirty="0"/>
              <a:t>preferred identity </a:t>
            </a:r>
            <a:r>
              <a:rPr lang="en-NZ" sz="1400" dirty="0"/>
              <a:t>through the new TLDs</a:t>
            </a:r>
          </a:p>
          <a:p>
            <a:pPr>
              <a:spcBef>
                <a:spcPts val="0"/>
              </a:spcBef>
              <a:spcAft>
                <a:spcPts val="1200"/>
              </a:spcAft>
            </a:pPr>
            <a:r>
              <a:rPr lang="en-NZ" sz="1400" dirty="0"/>
              <a:t>Seamless acceptance of all domain names and all email addresses – </a:t>
            </a:r>
            <a:r>
              <a:rPr lang="en-NZ" sz="1400" b="1" dirty="0"/>
              <a:t>reduced support costs</a:t>
            </a:r>
          </a:p>
          <a:p>
            <a:pPr>
              <a:spcBef>
                <a:spcPts val="0"/>
              </a:spcBef>
              <a:spcAft>
                <a:spcPts val="1200"/>
              </a:spcAft>
            </a:pPr>
            <a:r>
              <a:rPr lang="en-NZ" sz="1400" dirty="0"/>
              <a:t>Better </a:t>
            </a:r>
            <a:r>
              <a:rPr lang="en-NZ" sz="1400" b="1" dirty="0"/>
              <a:t>cultural connection </a:t>
            </a:r>
            <a:r>
              <a:rPr lang="en-NZ" sz="1400" dirty="0"/>
              <a:t>– particularly to non-English speaking communities</a:t>
            </a:r>
          </a:p>
          <a:p>
            <a:pPr>
              <a:spcBef>
                <a:spcPts val="0"/>
              </a:spcBef>
              <a:spcAft>
                <a:spcPts val="1200"/>
              </a:spcAft>
            </a:pPr>
            <a:r>
              <a:rPr lang="en-US" sz="1400" dirty="0"/>
              <a:t>Responsibility to comply with </a:t>
            </a:r>
            <a:r>
              <a:rPr lang="en-US" sz="1400" b="1" dirty="0"/>
              <a:t>standards</a:t>
            </a:r>
          </a:p>
          <a:p>
            <a:pPr>
              <a:spcBef>
                <a:spcPts val="0"/>
              </a:spcBef>
              <a:spcAft>
                <a:spcPts val="1200"/>
              </a:spcAft>
            </a:pPr>
            <a:r>
              <a:rPr lang="en-NZ" sz="1400" dirty="0"/>
              <a:t>Remediation is </a:t>
            </a:r>
            <a:r>
              <a:rPr lang="en-NZ" sz="1400" b="1" dirty="0"/>
              <a:t>not onerous</a:t>
            </a:r>
            <a:endParaRPr lang="en-NZ" sz="1400" dirty="0"/>
          </a:p>
          <a:p>
            <a:pPr>
              <a:spcBef>
                <a:spcPts val="0"/>
              </a:spcBef>
              <a:spcAft>
                <a:spcPts val="1200"/>
              </a:spcAft>
            </a:pPr>
            <a:r>
              <a:rPr lang="en-NZ" sz="1400" dirty="0"/>
              <a:t>From Analysys Mason White Paper - </a:t>
            </a:r>
            <a:r>
              <a:rPr lang="en-NZ" sz="1400" dirty="0">
                <a:hlinkClick r:id="rId3"/>
              </a:rPr>
              <a:t>https://uasg.tech/whitepaper/</a:t>
            </a:r>
            <a:r>
              <a:rPr lang="en-NZ" sz="1400" dirty="0"/>
              <a:t> </a:t>
            </a:r>
          </a:p>
        </p:txBody>
      </p:sp>
    </p:spTree>
    <p:extLst>
      <p:ext uri="{BB962C8B-B14F-4D97-AF65-F5344CB8AC3E}">
        <p14:creationId xmlns:p14="http://schemas.microsoft.com/office/powerpoint/2010/main" val="2461576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669" y="409338"/>
            <a:ext cx="6338536" cy="857250"/>
          </a:xfrm>
        </p:spPr>
        <p:txBody>
          <a:bodyPr/>
          <a:lstStyle/>
          <a:p>
            <a:r>
              <a:rPr lang="en-US" dirty="0"/>
              <a:t>Key Organizations Engaged with UA</a:t>
            </a:r>
          </a:p>
        </p:txBody>
      </p:sp>
      <p:pic>
        <p:nvPicPr>
          <p:cNvPr id="1026" name="Picture 2" descr="https://encrypted-tbn1.gstatic.com/images?q=tbn:ANd9GcSVmV1OOUvW2tTG8dJ7OjpsXIISoPOvv1s0xv-_bi6OGM9NA4BIGzznlA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2495" y="1721618"/>
            <a:ext cx="1085850" cy="842963"/>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File:MSFT logo png grey.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047" y="1572340"/>
            <a:ext cx="1824378" cy="670460"/>
          </a:xfrm>
          <a:prstGeom prst="rect">
            <a:avLst/>
          </a:prstGeom>
          <a:noFill/>
          <a:extLst>
            <a:ext uri="{909E8E84-426E-40dd-AFC4-6F175D3DCCD1}">
              <a14:hiddenFill xmlns="" xmlns:a14="http://schemas.microsoft.com/office/drawing/2010/main">
                <a:solidFill>
                  <a:srgbClr val="FFFFFF"/>
                </a:solidFill>
              </a14:hiddenFill>
            </a:ext>
          </a:extLst>
        </p:spPr>
      </p:pic>
      <p:pic>
        <p:nvPicPr>
          <p:cNvPr id="1030" name="Picture 6" descr="Image result for google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6909" y="1488189"/>
            <a:ext cx="1682450" cy="923245"/>
          </a:xfrm>
          <a:prstGeom prst="rect">
            <a:avLst/>
          </a:prstGeom>
          <a:noFill/>
          <a:extLst>
            <a:ext uri="{909E8E84-426E-40dd-AFC4-6F175D3DCCD1}">
              <a14:hiddenFill xmlns="" xmlns:a14="http://schemas.microsoft.com/office/drawing/2010/main">
                <a:solidFill>
                  <a:srgbClr val="FFFFFF"/>
                </a:solidFill>
              </a14:hiddenFill>
            </a:ext>
          </a:extLst>
        </p:spPr>
      </p:pic>
      <p:pic>
        <p:nvPicPr>
          <p:cNvPr id="1032" name="Picture 8" descr="Image result for APNIC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5208" y="2458966"/>
            <a:ext cx="1501253" cy="371795"/>
          </a:xfrm>
          <a:prstGeom prst="rect">
            <a:avLst/>
          </a:prstGeom>
          <a:noFill/>
          <a:extLst>
            <a:ext uri="{909E8E84-426E-40dd-AFC4-6F175D3DCCD1}">
              <a14:hiddenFill xmlns="" xmlns:a14="http://schemas.microsoft.com/office/drawing/2010/main">
                <a:solidFill>
                  <a:srgbClr val="FFFFFF"/>
                </a:solidFill>
              </a14:hiddenFill>
            </a:ext>
          </a:extLst>
        </p:spPr>
      </p:pic>
      <p:pic>
        <p:nvPicPr>
          <p:cNvPr id="4" name="Picture 3"/>
          <p:cNvPicPr>
            <a:picLocks noChangeAspect="1"/>
          </p:cNvPicPr>
          <p:nvPr/>
        </p:nvPicPr>
        <p:blipFill>
          <a:blip r:embed="rId7"/>
          <a:stretch>
            <a:fillRect/>
          </a:stretch>
        </p:blipFill>
        <p:spPr>
          <a:xfrm>
            <a:off x="2503366" y="3013761"/>
            <a:ext cx="1625204" cy="589609"/>
          </a:xfrm>
          <a:prstGeom prst="rect">
            <a:avLst/>
          </a:prstGeom>
        </p:spPr>
      </p:pic>
      <p:pic>
        <p:nvPicPr>
          <p:cNvPr id="5" name="Picture 4"/>
          <p:cNvPicPr>
            <a:picLocks noChangeAspect="1"/>
          </p:cNvPicPr>
          <p:nvPr/>
        </p:nvPicPr>
        <p:blipFill>
          <a:blip r:embed="rId8"/>
          <a:stretch>
            <a:fillRect/>
          </a:stretch>
        </p:blipFill>
        <p:spPr>
          <a:xfrm>
            <a:off x="4336995" y="2488992"/>
            <a:ext cx="1296866" cy="585118"/>
          </a:xfrm>
          <a:prstGeom prst="rect">
            <a:avLst/>
          </a:prstGeom>
        </p:spPr>
      </p:pic>
      <p:pic>
        <p:nvPicPr>
          <p:cNvPr id="6" name="Picture 5"/>
          <p:cNvPicPr>
            <a:picLocks noChangeAspect="1"/>
          </p:cNvPicPr>
          <p:nvPr/>
        </p:nvPicPr>
        <p:blipFill>
          <a:blip r:embed="rId9"/>
          <a:stretch>
            <a:fillRect/>
          </a:stretch>
        </p:blipFill>
        <p:spPr>
          <a:xfrm>
            <a:off x="4989409" y="3396736"/>
            <a:ext cx="1427253" cy="539619"/>
          </a:xfrm>
          <a:prstGeom prst="rect">
            <a:avLst/>
          </a:prstGeom>
        </p:spPr>
      </p:pic>
      <p:pic>
        <p:nvPicPr>
          <p:cNvPr id="7" name="Picture 6"/>
          <p:cNvPicPr>
            <a:picLocks noChangeAspect="1"/>
          </p:cNvPicPr>
          <p:nvPr/>
        </p:nvPicPr>
        <p:blipFill rotWithShape="1">
          <a:blip r:embed="rId10"/>
          <a:srcRect t="16311" b="20911"/>
          <a:stretch/>
        </p:blipFill>
        <p:spPr>
          <a:xfrm>
            <a:off x="216047" y="3109225"/>
            <a:ext cx="1831916" cy="575022"/>
          </a:xfrm>
          <a:prstGeom prst="rect">
            <a:avLst/>
          </a:prstGeom>
        </p:spPr>
      </p:pic>
    </p:spTree>
    <p:extLst>
      <p:ext uri="{BB962C8B-B14F-4D97-AF65-F5344CB8AC3E}">
        <p14:creationId xmlns:p14="http://schemas.microsoft.com/office/powerpoint/2010/main" val="1401801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669" y="399891"/>
            <a:ext cx="6338536" cy="857250"/>
          </a:xfrm>
        </p:spPr>
        <p:txBody>
          <a:bodyPr/>
          <a:lstStyle/>
          <a:p>
            <a:r>
              <a:rPr lang="en-US" dirty="0"/>
              <a:t>UA Progress and What’s Ahead</a:t>
            </a:r>
          </a:p>
        </p:txBody>
      </p:sp>
      <p:sp>
        <p:nvSpPr>
          <p:cNvPr id="5" name="TextBox 4"/>
          <p:cNvSpPr txBox="1"/>
          <p:nvPr/>
        </p:nvSpPr>
        <p:spPr>
          <a:xfrm>
            <a:off x="1141072" y="1370770"/>
            <a:ext cx="4897297" cy="2752741"/>
          </a:xfrm>
          <a:prstGeom prst="rect">
            <a:avLst/>
          </a:prstGeom>
          <a:noFill/>
        </p:spPr>
        <p:txBody>
          <a:bodyPr wrap="square" rtlCol="0">
            <a:spAutoFit/>
          </a:bodyPr>
          <a:lstStyle/>
          <a:p>
            <a:r>
              <a:rPr lang="en-US" sz="1500" dirty="0">
                <a:latin typeface="Open Sans Light"/>
                <a:cs typeface="Open Sans Light"/>
                <a:hlinkClick r:id="rId3"/>
              </a:rPr>
              <a:t>Reference documents and resources</a:t>
            </a:r>
            <a:endParaRPr lang="en-US" sz="1500" dirty="0">
              <a:latin typeface="Open Sans Light"/>
              <a:cs typeface="Open Sans Light"/>
            </a:endParaRPr>
          </a:p>
          <a:p>
            <a:endParaRPr lang="en-US" sz="1500" dirty="0">
              <a:latin typeface="Open Sans Light"/>
              <a:cs typeface="Open Sans Light"/>
            </a:endParaRPr>
          </a:p>
          <a:p>
            <a:endParaRPr lang="en-US" sz="1400" dirty="0">
              <a:latin typeface="Open Sans Light"/>
              <a:cs typeface="Open Sans Light"/>
            </a:endParaRPr>
          </a:p>
          <a:p>
            <a:r>
              <a:rPr lang="en-US" sz="1400" dirty="0">
                <a:latin typeface="Open Sans Light"/>
                <a:cs typeface="Open Sans Light"/>
              </a:rPr>
              <a:t>Use and test cases</a:t>
            </a:r>
          </a:p>
          <a:p>
            <a:endParaRPr lang="en-US" sz="1400" dirty="0">
              <a:latin typeface="Open Sans Light"/>
              <a:cs typeface="Open Sans Light"/>
            </a:endParaRPr>
          </a:p>
          <a:p>
            <a:r>
              <a:rPr lang="en-US" sz="1400" dirty="0">
                <a:latin typeface="Open Sans Light"/>
                <a:cs typeface="Open Sans Light"/>
              </a:rPr>
              <a:t>Industry events and university course slides</a:t>
            </a:r>
          </a:p>
          <a:p>
            <a:endParaRPr lang="en-US" sz="1400" dirty="0">
              <a:latin typeface="Open Sans Light"/>
              <a:cs typeface="Open Sans Light"/>
            </a:endParaRPr>
          </a:p>
          <a:p>
            <a:r>
              <a:rPr lang="en-US" sz="1400" dirty="0">
                <a:latin typeface="Open Sans Light"/>
                <a:cs typeface="Open Sans Light"/>
              </a:rPr>
              <a:t>Social media and email software &amp; services evaluation and programming language remediation </a:t>
            </a:r>
          </a:p>
          <a:p>
            <a:endParaRPr lang="en-US" sz="1400" dirty="0">
              <a:latin typeface="Open Sans Light"/>
              <a:cs typeface="Open Sans Light"/>
            </a:endParaRPr>
          </a:p>
          <a:p>
            <a:r>
              <a:rPr lang="en-US" sz="1400" dirty="0">
                <a:latin typeface="Open Sans Light"/>
                <a:cs typeface="Open Sans Light"/>
              </a:rPr>
              <a:t>Influencer outreach and encouraging email providers to adopt current standards</a:t>
            </a:r>
          </a:p>
        </p:txBody>
      </p:sp>
      <p:pic>
        <p:nvPicPr>
          <p:cNvPr id="6" name="Picture 5" descr="0037-file-empty.eps"/>
          <p:cNvPicPr>
            <a:picLocks noChangeAspect="1"/>
          </p:cNvPicPr>
          <p:nvPr/>
        </p:nvPicPr>
        <p:blipFill>
          <a:blip r:embed="rId4">
            <a:alphaModFix/>
            <a:duotone>
              <a:schemeClr val="accent1">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718375" y="1440656"/>
            <a:ext cx="313112" cy="368777"/>
          </a:xfrm>
          <a:prstGeom prst="rect">
            <a:avLst/>
          </a:prstGeom>
        </p:spPr>
      </p:pic>
      <p:pic>
        <p:nvPicPr>
          <p:cNvPr id="9" name="Picture 8" descr="0135-search.eps"/>
          <p:cNvPicPr>
            <a:picLocks noChangeAspect="1"/>
          </p:cNvPicPr>
          <p:nvPr/>
        </p:nvPicPr>
        <p:blipFill>
          <a:blip r:embed="rId5">
            <a:alphaModFix/>
            <a:duotone>
              <a:schemeClr val="accent1">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702542" y="2003314"/>
            <a:ext cx="342900" cy="349494"/>
          </a:xfrm>
          <a:prstGeom prst="rect">
            <a:avLst/>
          </a:prstGeom>
        </p:spPr>
      </p:pic>
      <p:pic>
        <p:nvPicPr>
          <p:cNvPr id="10" name="Picture 9" descr="0084-calendar.eps"/>
          <p:cNvPicPr>
            <a:picLocks noChangeAspect="1"/>
          </p:cNvPicPr>
          <p:nvPr/>
        </p:nvPicPr>
        <p:blipFill>
          <a:blip r:embed="rId6">
            <a:duotone>
              <a:schemeClr val="accent1">
                <a:shade val="45000"/>
                <a:satMod val="135000"/>
              </a:schemeClr>
              <a:prstClr val="white"/>
            </a:duotone>
            <a:lum bright="20000"/>
            <a:extLst>
              <a:ext uri="{28A0092B-C50C-407E-A947-70E740481C1C}">
                <a14:useLocalDpi xmlns:a14="http://schemas.microsoft.com/office/drawing/2010/main" val="0"/>
              </a:ext>
            </a:extLst>
          </a:blip>
          <a:stretch>
            <a:fillRect/>
          </a:stretch>
        </p:blipFill>
        <p:spPr>
          <a:xfrm>
            <a:off x="714160" y="2573608"/>
            <a:ext cx="314325" cy="347067"/>
          </a:xfrm>
          <a:prstGeom prst="rect">
            <a:avLst/>
          </a:prstGeom>
        </p:spPr>
      </p:pic>
      <p:pic>
        <p:nvPicPr>
          <p:cNvPr id="12" name="Picture 11" descr="0385-embed2.eps"/>
          <p:cNvPicPr>
            <a:picLocks noChangeAspect="1"/>
          </p:cNvPicPr>
          <p:nvPr/>
        </p:nvPicPr>
        <p:blipFill>
          <a:blip r:embed="rId7">
            <a:alphaModFix/>
            <a:duotone>
              <a:schemeClr val="accent1">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657407" y="3195422"/>
            <a:ext cx="427685" cy="266427"/>
          </a:xfrm>
          <a:prstGeom prst="rect">
            <a:avLst/>
          </a:prstGeom>
        </p:spPr>
      </p:pic>
      <p:pic>
        <p:nvPicPr>
          <p:cNvPr id="13" name="Picture 12" descr="0027-bullhorn.eps"/>
          <p:cNvPicPr>
            <a:picLocks noChangeAspect="1"/>
          </p:cNvPicPr>
          <p:nvPr/>
        </p:nvPicPr>
        <p:blipFill>
          <a:blip r:embed="rId8">
            <a:alphaModFix/>
            <a:duotone>
              <a:schemeClr val="accent1">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702469" y="3747847"/>
            <a:ext cx="342900" cy="303335"/>
          </a:xfrm>
          <a:prstGeom prst="rect">
            <a:avLst/>
          </a:prstGeom>
        </p:spPr>
      </p:pic>
    </p:spTree>
    <p:extLst>
      <p:ext uri="{BB962C8B-B14F-4D97-AF65-F5344CB8AC3E}">
        <p14:creationId xmlns:p14="http://schemas.microsoft.com/office/powerpoint/2010/main" val="4232592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2712C-8AC3-4551-A5C6-6B7DC0C929E5}"/>
              </a:ext>
            </a:extLst>
          </p:cNvPr>
          <p:cNvSpPr>
            <a:spLocks noGrp="1"/>
          </p:cNvSpPr>
          <p:nvPr>
            <p:ph type="title"/>
          </p:nvPr>
        </p:nvSpPr>
        <p:spPr>
          <a:xfrm>
            <a:off x="284669" y="409338"/>
            <a:ext cx="6338536" cy="857250"/>
          </a:xfrm>
        </p:spPr>
        <p:txBody>
          <a:bodyPr/>
          <a:lstStyle/>
          <a:p>
            <a:r>
              <a:rPr lang="en-NZ" dirty="0"/>
              <a:t>Better UA = Better user experience</a:t>
            </a:r>
          </a:p>
        </p:txBody>
      </p:sp>
      <p:sp>
        <p:nvSpPr>
          <p:cNvPr id="3" name="Content Placeholder 2">
            <a:extLst>
              <a:ext uri="{FF2B5EF4-FFF2-40B4-BE49-F238E27FC236}">
                <a16:creationId xmlns:a16="http://schemas.microsoft.com/office/drawing/2014/main" id="{DDAC2D86-9392-44E6-A444-CC48F9C0E05B}"/>
              </a:ext>
            </a:extLst>
          </p:cNvPr>
          <p:cNvSpPr>
            <a:spLocks noGrp="1"/>
          </p:cNvSpPr>
          <p:nvPr>
            <p:ph sz="quarter" idx="10"/>
          </p:nvPr>
        </p:nvSpPr>
        <p:spPr>
          <a:xfrm>
            <a:off x="240506" y="1215304"/>
            <a:ext cx="6338060" cy="3065339"/>
          </a:xfrm>
        </p:spPr>
        <p:txBody>
          <a:bodyPr/>
          <a:lstStyle/>
          <a:p>
            <a:r>
              <a:rPr lang="en-NZ" sz="1600" dirty="0"/>
              <a:t>Better support for non-English speakers</a:t>
            </a:r>
          </a:p>
          <a:p>
            <a:r>
              <a:rPr lang="en-NZ" sz="1600" dirty="0"/>
              <a:t>Better support for screen readers (accessibility issues)</a:t>
            </a:r>
            <a:br>
              <a:rPr lang="en-NZ" sz="1600" dirty="0"/>
            </a:br>
            <a:r>
              <a:rPr lang="en-NZ" sz="1400" dirty="0"/>
              <a:t>URL: </a:t>
            </a:r>
            <a:r>
              <a:rPr lang="en-NZ" sz="1400" u="sng" dirty="0">
                <a:hlinkClick r:id="rId2"/>
              </a:rPr>
              <a:t>https://www.naturalreaders.com/online/ [naturalreaders.com]</a:t>
            </a:r>
            <a:br>
              <a:rPr lang="en-NZ" sz="1400" dirty="0"/>
            </a:br>
            <a:br>
              <a:rPr lang="en-NZ" sz="1400" dirty="0"/>
            </a:br>
            <a:r>
              <a:rPr lang="en-NZ" sz="1400" dirty="0"/>
              <a:t>Test String 1: You may reach me at </a:t>
            </a:r>
            <a:r>
              <a:rPr lang="en-NZ" sz="1400" u="sng" dirty="0">
                <a:hlinkClick r:id="rId3"/>
              </a:rPr>
              <a:t>info@mysite.москва</a:t>
            </a:r>
            <a:br>
              <a:rPr lang="en-NZ" sz="1400" dirty="0"/>
            </a:br>
            <a:br>
              <a:rPr lang="en-NZ" sz="1400" dirty="0"/>
            </a:br>
            <a:r>
              <a:rPr lang="en-NZ" sz="1400" dirty="0"/>
              <a:t>Test String 2: You may reach me at </a:t>
            </a:r>
            <a:r>
              <a:rPr lang="en-NZ" sz="1400" u="sng" dirty="0">
                <a:hlinkClick r:id="rId4"/>
              </a:rPr>
              <a:t>info@mysite.xn—80adxhks</a:t>
            </a:r>
            <a:endParaRPr lang="en-NZ" sz="1400" dirty="0"/>
          </a:p>
          <a:p>
            <a:endParaRPr lang="en-NZ" dirty="0"/>
          </a:p>
        </p:txBody>
      </p:sp>
    </p:spTree>
    <p:extLst>
      <p:ext uri="{BB962C8B-B14F-4D97-AF65-F5344CB8AC3E}">
        <p14:creationId xmlns:p14="http://schemas.microsoft.com/office/powerpoint/2010/main" val="1994889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4669" y="403627"/>
            <a:ext cx="6338536" cy="857250"/>
          </a:xfrm>
        </p:spPr>
        <p:txBody>
          <a:bodyPr/>
          <a:lstStyle/>
          <a:p>
            <a:r>
              <a:rPr lang="en-US" dirty="0"/>
              <a:t>Five Verbs to UA Readiness</a:t>
            </a:r>
          </a:p>
        </p:txBody>
      </p:sp>
      <p:grpSp>
        <p:nvGrpSpPr>
          <p:cNvPr id="24" name="Group 23"/>
          <p:cNvGrpSpPr/>
          <p:nvPr/>
        </p:nvGrpSpPr>
        <p:grpSpPr>
          <a:xfrm>
            <a:off x="333945" y="1432852"/>
            <a:ext cx="1508760" cy="1263523"/>
            <a:chOff x="820555" y="1643185"/>
            <a:chExt cx="2011680" cy="1684696"/>
          </a:xfrm>
        </p:grpSpPr>
        <p:sp>
          <p:nvSpPr>
            <p:cNvPr id="16" name="Rectangle 15"/>
            <p:cNvSpPr/>
            <p:nvPr/>
          </p:nvSpPr>
          <p:spPr>
            <a:xfrm>
              <a:off x="820555" y="2835439"/>
              <a:ext cx="2011680" cy="492442"/>
            </a:xfrm>
            <a:prstGeom prst="rect">
              <a:avLst/>
            </a:prstGeom>
          </p:spPr>
          <p:txBody>
            <a:bodyPr wrap="square" lIns="0" tIns="0" bIns="0">
              <a:spAutoFit/>
            </a:bodyPr>
            <a:lstStyle/>
            <a:p>
              <a:pPr algn="ctr"/>
              <a:r>
                <a:rPr lang="en-US" sz="2400" dirty="0">
                  <a:solidFill>
                    <a:srgbClr val="000000"/>
                  </a:solidFill>
                  <a:latin typeface="Source Sans Pro Light"/>
                  <a:cs typeface="Source Sans Pro Light"/>
                </a:rPr>
                <a:t>Accept</a:t>
              </a:r>
            </a:p>
          </p:txBody>
        </p:sp>
        <p:sp>
          <p:nvSpPr>
            <p:cNvPr id="18" name="Rectangle 17"/>
            <p:cNvSpPr>
              <a:spLocks/>
            </p:cNvSpPr>
            <p:nvPr/>
          </p:nvSpPr>
          <p:spPr>
            <a:xfrm>
              <a:off x="820555" y="1643185"/>
              <a:ext cx="2011680" cy="1188720"/>
            </a:xfrm>
            <a:prstGeom prst="rect">
              <a:avLst/>
            </a:prstGeom>
            <a:solidFill>
              <a:srgbClr val="ED92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013">
                <a:solidFill>
                  <a:schemeClr val="accent1">
                    <a:lumMod val="40000"/>
                    <a:lumOff val="60000"/>
                  </a:schemeClr>
                </a:solidFill>
              </a:endParaRPr>
            </a:p>
          </p:txBody>
        </p:sp>
        <p:pic>
          <p:nvPicPr>
            <p:cNvPr id="19" name="Picture 18" descr="ua-capability-icons_wht_Acce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9630" y="1900022"/>
              <a:ext cx="562359" cy="643725"/>
            </a:xfrm>
            <a:prstGeom prst="rect">
              <a:avLst/>
            </a:prstGeom>
          </p:spPr>
        </p:pic>
      </p:grpSp>
      <p:grpSp>
        <p:nvGrpSpPr>
          <p:cNvPr id="25" name="Group 24"/>
          <p:cNvGrpSpPr/>
          <p:nvPr/>
        </p:nvGrpSpPr>
        <p:grpSpPr>
          <a:xfrm>
            <a:off x="2701875" y="1432853"/>
            <a:ext cx="1508760" cy="1258843"/>
            <a:chOff x="3572673" y="1643185"/>
            <a:chExt cx="2011680" cy="1678458"/>
          </a:xfrm>
        </p:grpSpPr>
        <p:sp>
          <p:nvSpPr>
            <p:cNvPr id="15" name="Rectangle 14"/>
            <p:cNvSpPr>
              <a:spLocks/>
            </p:cNvSpPr>
            <p:nvPr/>
          </p:nvSpPr>
          <p:spPr>
            <a:xfrm>
              <a:off x="3572673" y="1643185"/>
              <a:ext cx="2011680" cy="1188720"/>
            </a:xfrm>
            <a:prstGeom prst="rect">
              <a:avLst/>
            </a:prstGeom>
            <a:solidFill>
              <a:srgbClr val="ED92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013">
                <a:solidFill>
                  <a:schemeClr val="accent1">
                    <a:lumMod val="40000"/>
                    <a:lumOff val="60000"/>
                  </a:schemeClr>
                </a:solidFill>
              </a:endParaRPr>
            </a:p>
          </p:txBody>
        </p:sp>
        <p:sp>
          <p:nvSpPr>
            <p:cNvPr id="17" name="Rectangle 16"/>
            <p:cNvSpPr/>
            <p:nvPr/>
          </p:nvSpPr>
          <p:spPr>
            <a:xfrm>
              <a:off x="3572673" y="2829200"/>
              <a:ext cx="2011680" cy="492443"/>
            </a:xfrm>
            <a:prstGeom prst="rect">
              <a:avLst/>
            </a:prstGeom>
          </p:spPr>
          <p:txBody>
            <a:bodyPr wrap="square" lIns="0" tIns="0" bIns="0">
              <a:spAutoFit/>
            </a:bodyPr>
            <a:lstStyle/>
            <a:p>
              <a:pPr algn="ctr"/>
              <a:r>
                <a:rPr lang="en-US" sz="2400" dirty="0">
                  <a:solidFill>
                    <a:srgbClr val="000000"/>
                  </a:solidFill>
                  <a:latin typeface="Source Sans Pro Light"/>
                  <a:cs typeface="Source Sans Pro Light"/>
                </a:rPr>
                <a:t>Validate</a:t>
              </a:r>
            </a:p>
          </p:txBody>
        </p:sp>
        <p:pic>
          <p:nvPicPr>
            <p:cNvPr id="21" name="Picture 20" descr="ua-capability-icons_wht_Valida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0348" y="1895569"/>
              <a:ext cx="779705" cy="643725"/>
            </a:xfrm>
            <a:prstGeom prst="rect">
              <a:avLst/>
            </a:prstGeom>
          </p:spPr>
        </p:pic>
      </p:grpSp>
      <p:grpSp>
        <p:nvGrpSpPr>
          <p:cNvPr id="27" name="Group 26"/>
          <p:cNvGrpSpPr/>
          <p:nvPr/>
        </p:nvGrpSpPr>
        <p:grpSpPr>
          <a:xfrm>
            <a:off x="5069806" y="1469861"/>
            <a:ext cx="1508760" cy="1258101"/>
            <a:chOff x="6331693" y="1643185"/>
            <a:chExt cx="2011680" cy="1677468"/>
          </a:xfrm>
        </p:grpSpPr>
        <p:sp>
          <p:nvSpPr>
            <p:cNvPr id="28" name="Rectangle 27"/>
            <p:cNvSpPr>
              <a:spLocks/>
            </p:cNvSpPr>
            <p:nvPr/>
          </p:nvSpPr>
          <p:spPr>
            <a:xfrm>
              <a:off x="6331693" y="1643185"/>
              <a:ext cx="2011680" cy="1188720"/>
            </a:xfrm>
            <a:prstGeom prst="rect">
              <a:avLst/>
            </a:prstGeom>
            <a:solidFill>
              <a:srgbClr val="ED92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013">
                <a:solidFill>
                  <a:schemeClr val="accent1">
                    <a:lumMod val="40000"/>
                    <a:lumOff val="60000"/>
                  </a:schemeClr>
                </a:solidFill>
              </a:endParaRPr>
            </a:p>
          </p:txBody>
        </p:sp>
        <p:sp>
          <p:nvSpPr>
            <p:cNvPr id="29" name="Rectangle 28"/>
            <p:cNvSpPr/>
            <p:nvPr/>
          </p:nvSpPr>
          <p:spPr>
            <a:xfrm>
              <a:off x="6331693" y="2828210"/>
              <a:ext cx="2011680" cy="492443"/>
            </a:xfrm>
            <a:prstGeom prst="rect">
              <a:avLst/>
            </a:prstGeom>
          </p:spPr>
          <p:txBody>
            <a:bodyPr wrap="square" lIns="0" tIns="0" bIns="0">
              <a:spAutoFit/>
            </a:bodyPr>
            <a:lstStyle/>
            <a:p>
              <a:pPr algn="ctr"/>
              <a:r>
                <a:rPr lang="en-US" sz="2400" dirty="0">
                  <a:solidFill>
                    <a:srgbClr val="000000"/>
                  </a:solidFill>
                  <a:latin typeface="Source Sans Pro Light"/>
                  <a:cs typeface="Source Sans Pro Light"/>
                </a:rPr>
                <a:t>Store</a:t>
              </a:r>
            </a:p>
          </p:txBody>
        </p:sp>
        <p:pic>
          <p:nvPicPr>
            <p:cNvPr id="30" name="Picture 29" descr="ua-capability-icons_wht_Stor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99490" y="1900022"/>
              <a:ext cx="647296" cy="647296"/>
            </a:xfrm>
            <a:prstGeom prst="rect">
              <a:avLst/>
            </a:prstGeom>
          </p:spPr>
        </p:pic>
      </p:grpSp>
      <p:grpSp>
        <p:nvGrpSpPr>
          <p:cNvPr id="31" name="Group 30"/>
          <p:cNvGrpSpPr/>
          <p:nvPr/>
        </p:nvGrpSpPr>
        <p:grpSpPr>
          <a:xfrm>
            <a:off x="1287521" y="2997784"/>
            <a:ext cx="1508760" cy="1260872"/>
            <a:chOff x="2202899" y="3852184"/>
            <a:chExt cx="2011680" cy="1681163"/>
          </a:xfrm>
        </p:grpSpPr>
        <p:sp>
          <p:nvSpPr>
            <p:cNvPr id="32" name="Rectangle 31"/>
            <p:cNvSpPr>
              <a:spLocks/>
            </p:cNvSpPr>
            <p:nvPr/>
          </p:nvSpPr>
          <p:spPr>
            <a:xfrm>
              <a:off x="2202899" y="3852184"/>
              <a:ext cx="2011680" cy="1188720"/>
            </a:xfrm>
            <a:prstGeom prst="rect">
              <a:avLst/>
            </a:prstGeom>
            <a:solidFill>
              <a:srgbClr val="ED92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013">
                <a:solidFill>
                  <a:schemeClr val="accent1">
                    <a:lumMod val="40000"/>
                    <a:lumOff val="60000"/>
                  </a:schemeClr>
                </a:solidFill>
              </a:endParaRPr>
            </a:p>
          </p:txBody>
        </p:sp>
        <p:sp>
          <p:nvSpPr>
            <p:cNvPr id="33" name="Rectangle 32"/>
            <p:cNvSpPr/>
            <p:nvPr/>
          </p:nvSpPr>
          <p:spPr>
            <a:xfrm>
              <a:off x="2202899" y="5040904"/>
              <a:ext cx="2011680" cy="492443"/>
            </a:xfrm>
            <a:prstGeom prst="rect">
              <a:avLst/>
            </a:prstGeom>
          </p:spPr>
          <p:txBody>
            <a:bodyPr wrap="square" lIns="0" tIns="0" bIns="0">
              <a:spAutoFit/>
            </a:bodyPr>
            <a:lstStyle/>
            <a:p>
              <a:pPr algn="ctr"/>
              <a:r>
                <a:rPr lang="en-US" sz="2400" dirty="0">
                  <a:solidFill>
                    <a:srgbClr val="000000"/>
                  </a:solidFill>
                  <a:latin typeface="Source Sans Pro Light"/>
                  <a:cs typeface="Source Sans Pro Light"/>
                </a:rPr>
                <a:t>Process</a:t>
              </a:r>
            </a:p>
          </p:txBody>
        </p:sp>
        <p:pic>
          <p:nvPicPr>
            <p:cNvPr id="34" name="Picture 33" descr="ua-capability-icons_wht_Proces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6759" y="4119754"/>
              <a:ext cx="1027282" cy="632806"/>
            </a:xfrm>
            <a:prstGeom prst="rect">
              <a:avLst/>
            </a:prstGeom>
          </p:spPr>
        </p:pic>
      </p:grpSp>
      <p:grpSp>
        <p:nvGrpSpPr>
          <p:cNvPr id="35" name="Group 34"/>
          <p:cNvGrpSpPr/>
          <p:nvPr/>
        </p:nvGrpSpPr>
        <p:grpSpPr>
          <a:xfrm>
            <a:off x="3600437" y="2997784"/>
            <a:ext cx="1508760" cy="1260872"/>
            <a:chOff x="4943583" y="3852184"/>
            <a:chExt cx="2011680" cy="1681163"/>
          </a:xfrm>
        </p:grpSpPr>
        <p:sp>
          <p:nvSpPr>
            <p:cNvPr id="36" name="Rectangle 35"/>
            <p:cNvSpPr>
              <a:spLocks/>
            </p:cNvSpPr>
            <p:nvPr/>
          </p:nvSpPr>
          <p:spPr>
            <a:xfrm>
              <a:off x="4943583" y="3852184"/>
              <a:ext cx="2011680" cy="1188720"/>
            </a:xfrm>
            <a:prstGeom prst="rect">
              <a:avLst/>
            </a:prstGeom>
            <a:solidFill>
              <a:srgbClr val="ED92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013">
                <a:solidFill>
                  <a:schemeClr val="accent1">
                    <a:lumMod val="40000"/>
                    <a:lumOff val="60000"/>
                  </a:schemeClr>
                </a:solidFill>
              </a:endParaRPr>
            </a:p>
          </p:txBody>
        </p:sp>
        <p:sp>
          <p:nvSpPr>
            <p:cNvPr id="37" name="Rectangle 36"/>
            <p:cNvSpPr/>
            <p:nvPr/>
          </p:nvSpPr>
          <p:spPr>
            <a:xfrm>
              <a:off x="4946286" y="5040904"/>
              <a:ext cx="2008977" cy="492443"/>
            </a:xfrm>
            <a:prstGeom prst="rect">
              <a:avLst/>
            </a:prstGeom>
          </p:spPr>
          <p:txBody>
            <a:bodyPr wrap="square" lIns="0" tIns="0" bIns="0">
              <a:spAutoFit/>
            </a:bodyPr>
            <a:lstStyle/>
            <a:p>
              <a:pPr algn="ctr"/>
              <a:r>
                <a:rPr lang="en-US" sz="2400" dirty="0">
                  <a:solidFill>
                    <a:srgbClr val="000000"/>
                  </a:solidFill>
                  <a:latin typeface="Source Sans Pro Light"/>
                  <a:cs typeface="Source Sans Pro Light"/>
                </a:rPr>
                <a:t>Display</a:t>
              </a:r>
            </a:p>
          </p:txBody>
        </p:sp>
        <p:pic>
          <p:nvPicPr>
            <p:cNvPr id="38" name="Picture 37" descr="ua-capability-icons_wht_Display.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11163" y="4126903"/>
              <a:ext cx="489490" cy="633398"/>
            </a:xfrm>
            <a:prstGeom prst="rect">
              <a:avLst/>
            </a:prstGeom>
          </p:spPr>
        </p:pic>
      </p:grpSp>
    </p:spTree>
    <p:extLst>
      <p:ext uri="{BB962C8B-B14F-4D97-AF65-F5344CB8AC3E}">
        <p14:creationId xmlns:p14="http://schemas.microsoft.com/office/powerpoint/2010/main" val="1073893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015" y="412657"/>
            <a:ext cx="6338536" cy="857250"/>
          </a:xfrm>
        </p:spPr>
        <p:txBody>
          <a:bodyPr/>
          <a:lstStyle/>
          <a:p>
            <a:r>
              <a:rPr lang="en-US" dirty="0"/>
              <a:t>About the UASG</a:t>
            </a:r>
          </a:p>
        </p:txBody>
      </p:sp>
      <p:sp>
        <p:nvSpPr>
          <p:cNvPr id="3" name="Content Placeholder 2"/>
          <p:cNvSpPr>
            <a:spLocks noGrp="1"/>
          </p:cNvSpPr>
          <p:nvPr>
            <p:ph sz="quarter" idx="10"/>
          </p:nvPr>
        </p:nvSpPr>
        <p:spPr>
          <a:xfrm>
            <a:off x="332015" y="1184419"/>
            <a:ext cx="6338060" cy="2695575"/>
          </a:xfrm>
        </p:spPr>
        <p:txBody>
          <a:bodyPr/>
          <a:lstStyle/>
          <a:p>
            <a:pPr marL="68580" indent="0">
              <a:buNone/>
            </a:pPr>
            <a:r>
              <a:rPr lang="en-US" sz="1400" b="1" dirty="0"/>
              <a:t>Universal Acceptance Steering Group</a:t>
            </a:r>
          </a:p>
          <a:p>
            <a:endParaRPr lang="en-US" sz="1400" dirty="0"/>
          </a:p>
          <a:p>
            <a:r>
              <a:rPr lang="en-US" sz="1400" dirty="0"/>
              <a:t>Founded in February 2015</a:t>
            </a:r>
          </a:p>
          <a:p>
            <a:endParaRPr lang="en-US" sz="1400" dirty="0"/>
          </a:p>
          <a:p>
            <a:r>
              <a:rPr lang="en-US" sz="1400" dirty="0"/>
              <a:t>Tasked with undertaking activities that will effectively promote the Universal Acceptance of all valid domain names and email addresses</a:t>
            </a:r>
          </a:p>
          <a:p>
            <a:pPr marL="68580" indent="0">
              <a:buNone/>
            </a:pPr>
            <a:endParaRPr lang="en-US" sz="1400" dirty="0"/>
          </a:p>
          <a:p>
            <a:r>
              <a:rPr lang="en-US" sz="1400" dirty="0"/>
              <a:t>Comprised of more than 170 companies (including Afilias, Apple, CNNIC, Go Daddy, Google, Microsoft, THNIC and others), governments and community groups</a:t>
            </a:r>
          </a:p>
        </p:txBody>
      </p:sp>
    </p:spTree>
    <p:extLst>
      <p:ext uri="{BB962C8B-B14F-4D97-AF65-F5344CB8AC3E}">
        <p14:creationId xmlns:p14="http://schemas.microsoft.com/office/powerpoint/2010/main" val="2201459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4669" y="409338"/>
            <a:ext cx="6338536" cy="857250"/>
          </a:xfrm>
        </p:spPr>
        <p:txBody>
          <a:bodyPr/>
          <a:lstStyle/>
          <a:p>
            <a:r>
              <a:rPr lang="en-US" dirty="0"/>
              <a:t>Enabling Universal Acceptance</a:t>
            </a:r>
          </a:p>
        </p:txBody>
      </p:sp>
      <p:sp>
        <p:nvSpPr>
          <p:cNvPr id="2" name="Content Placeholder 1"/>
          <p:cNvSpPr>
            <a:spLocks noGrp="1"/>
          </p:cNvSpPr>
          <p:nvPr>
            <p:ph sz="quarter" idx="10"/>
          </p:nvPr>
        </p:nvSpPr>
        <p:spPr>
          <a:xfrm>
            <a:off x="260797" y="1702777"/>
            <a:ext cx="2055470" cy="1192664"/>
          </a:xfrm>
        </p:spPr>
        <p:txBody>
          <a:bodyPr vert="horz" lIns="0" rIns="0"/>
          <a:lstStyle/>
          <a:p>
            <a:pPr marL="68580" indent="0">
              <a:lnSpc>
                <a:spcPct val="120000"/>
              </a:lnSpc>
              <a:spcAft>
                <a:spcPts val="450"/>
              </a:spcAft>
              <a:buNone/>
            </a:pPr>
            <a:r>
              <a:rPr lang="en-US" sz="1800" dirty="0">
                <a:solidFill>
                  <a:schemeClr val="accent1"/>
                </a:solidFill>
                <a:latin typeface="Open Sans Semibold"/>
                <a:cs typeface="Open Sans Semibold"/>
              </a:rPr>
              <a:t>Doers</a:t>
            </a:r>
          </a:p>
          <a:p>
            <a:pPr>
              <a:lnSpc>
                <a:spcPct val="120000"/>
              </a:lnSpc>
            </a:pPr>
            <a:r>
              <a:rPr lang="en-US" sz="1400" dirty="0"/>
              <a:t>Developers</a:t>
            </a:r>
          </a:p>
          <a:p>
            <a:pPr>
              <a:lnSpc>
                <a:spcPct val="120000"/>
              </a:lnSpc>
            </a:pPr>
            <a:r>
              <a:rPr lang="en-US" sz="1400" dirty="0"/>
              <a:t>Systems Architects</a:t>
            </a:r>
          </a:p>
        </p:txBody>
      </p:sp>
      <p:sp>
        <p:nvSpPr>
          <p:cNvPr id="7" name="Content Placeholder 1"/>
          <p:cNvSpPr txBox="1">
            <a:spLocks/>
          </p:cNvSpPr>
          <p:nvPr/>
        </p:nvSpPr>
        <p:spPr>
          <a:xfrm>
            <a:off x="2302905" y="1702777"/>
            <a:ext cx="2357041" cy="1192664"/>
          </a:xfrm>
          <a:prstGeom prst="rect">
            <a:avLst/>
          </a:prstGeom>
        </p:spPr>
        <p:txBody>
          <a:bodyPr vert="horz" lIns="0" rIns="0"/>
          <a:lstStyle>
            <a:lvl1pPr marL="274320" indent="-182880" algn="l" defTabSz="457200" rtl="0" eaLnBrk="1" latinLnBrk="0" hangingPunct="1">
              <a:spcBef>
                <a:spcPct val="20000"/>
              </a:spcBef>
              <a:buClr>
                <a:schemeClr val="accent2"/>
              </a:buClr>
              <a:buSzPct val="85000"/>
              <a:buFont typeface="Lucida Grande"/>
              <a:buChar char="*"/>
              <a:defRPr sz="2000" kern="1200">
                <a:solidFill>
                  <a:schemeClr val="tx1"/>
                </a:solidFill>
                <a:latin typeface="Open Sans Light"/>
                <a:ea typeface="+mn-ea"/>
                <a:cs typeface="Open Sans Light"/>
              </a:defRPr>
            </a:lvl1pPr>
            <a:lvl2pPr marL="548640" indent="-182880" algn="l" defTabSz="457200" rtl="0" eaLnBrk="1" latinLnBrk="0" hangingPunct="1">
              <a:spcBef>
                <a:spcPct val="20000"/>
              </a:spcBef>
              <a:buClr>
                <a:schemeClr val="accent2"/>
              </a:buClr>
              <a:buSzPct val="85000"/>
              <a:buFont typeface="Lucida Grande"/>
              <a:buChar char="*"/>
              <a:defRPr sz="1800" kern="1200">
                <a:solidFill>
                  <a:schemeClr val="tx1"/>
                </a:solidFill>
                <a:latin typeface="Open Sans Light"/>
                <a:ea typeface="+mn-ea"/>
                <a:cs typeface="Open Sans Light"/>
              </a:defRPr>
            </a:lvl2pPr>
            <a:lvl3pPr marL="822960" indent="-182880" algn="l" defTabSz="457200" rtl="0" eaLnBrk="1" latinLnBrk="0" hangingPunct="1">
              <a:spcBef>
                <a:spcPct val="20000"/>
              </a:spcBef>
              <a:buClr>
                <a:schemeClr val="accent2"/>
              </a:buClr>
              <a:buSzPct val="85000"/>
              <a:buFont typeface="Lucida Grande"/>
              <a:buChar char="*"/>
              <a:defRPr sz="1600" kern="1200">
                <a:solidFill>
                  <a:schemeClr val="tx1"/>
                </a:solidFill>
                <a:latin typeface="Open Sans Light"/>
                <a:ea typeface="+mn-ea"/>
                <a:cs typeface="Open Sans Light"/>
              </a:defRPr>
            </a:lvl3pPr>
            <a:lvl4pPr marL="109728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4pPr>
            <a:lvl5pPr marL="137160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8580" indent="0">
              <a:lnSpc>
                <a:spcPct val="120000"/>
              </a:lnSpc>
              <a:spcAft>
                <a:spcPts val="450"/>
              </a:spcAft>
              <a:buNone/>
            </a:pPr>
            <a:r>
              <a:rPr lang="en-US" sz="1800" dirty="0">
                <a:solidFill>
                  <a:srgbClr val="F7931E"/>
                </a:solidFill>
                <a:latin typeface="Open Sans Semibold"/>
                <a:cs typeface="Open Sans Semibold"/>
              </a:rPr>
              <a:t>Directors</a:t>
            </a:r>
          </a:p>
          <a:p>
            <a:pPr>
              <a:lnSpc>
                <a:spcPct val="120000"/>
              </a:lnSpc>
            </a:pPr>
            <a:r>
              <a:rPr lang="en-US" sz="1400" dirty="0"/>
              <a:t>CIOs</a:t>
            </a:r>
          </a:p>
          <a:p>
            <a:pPr>
              <a:lnSpc>
                <a:spcPct val="120000"/>
              </a:lnSpc>
            </a:pPr>
            <a:r>
              <a:rPr lang="en-US" sz="1400" dirty="0"/>
              <a:t>Senior IT Management</a:t>
            </a:r>
          </a:p>
        </p:txBody>
      </p:sp>
      <p:sp>
        <p:nvSpPr>
          <p:cNvPr id="8" name="Content Placeholder 1"/>
          <p:cNvSpPr txBox="1">
            <a:spLocks/>
          </p:cNvSpPr>
          <p:nvPr/>
        </p:nvSpPr>
        <p:spPr>
          <a:xfrm>
            <a:off x="4614407" y="1702777"/>
            <a:ext cx="1964160" cy="1954999"/>
          </a:xfrm>
          <a:prstGeom prst="rect">
            <a:avLst/>
          </a:prstGeom>
        </p:spPr>
        <p:txBody>
          <a:bodyPr vert="horz" lIns="0" rIns="0"/>
          <a:lstStyle>
            <a:lvl1pPr marL="274320" indent="-182880" algn="l" defTabSz="457200" rtl="0" eaLnBrk="1" latinLnBrk="0" hangingPunct="1">
              <a:spcBef>
                <a:spcPct val="20000"/>
              </a:spcBef>
              <a:buClr>
                <a:schemeClr val="accent2"/>
              </a:buClr>
              <a:buSzPct val="85000"/>
              <a:buFont typeface="Lucida Grande"/>
              <a:buChar char="*"/>
              <a:defRPr sz="2000" kern="1200">
                <a:solidFill>
                  <a:schemeClr val="tx1"/>
                </a:solidFill>
                <a:latin typeface="Open Sans Light"/>
                <a:ea typeface="+mn-ea"/>
                <a:cs typeface="Open Sans Light"/>
              </a:defRPr>
            </a:lvl1pPr>
            <a:lvl2pPr marL="548640" indent="-182880" algn="l" defTabSz="457200" rtl="0" eaLnBrk="1" latinLnBrk="0" hangingPunct="1">
              <a:spcBef>
                <a:spcPct val="20000"/>
              </a:spcBef>
              <a:buClr>
                <a:schemeClr val="accent2"/>
              </a:buClr>
              <a:buSzPct val="85000"/>
              <a:buFont typeface="Lucida Grande"/>
              <a:buChar char="*"/>
              <a:defRPr sz="1800" kern="1200">
                <a:solidFill>
                  <a:schemeClr val="tx1"/>
                </a:solidFill>
                <a:latin typeface="Open Sans Light"/>
                <a:ea typeface="+mn-ea"/>
                <a:cs typeface="Open Sans Light"/>
              </a:defRPr>
            </a:lvl2pPr>
            <a:lvl3pPr marL="822960" indent="-182880" algn="l" defTabSz="457200" rtl="0" eaLnBrk="1" latinLnBrk="0" hangingPunct="1">
              <a:spcBef>
                <a:spcPct val="20000"/>
              </a:spcBef>
              <a:buClr>
                <a:schemeClr val="accent2"/>
              </a:buClr>
              <a:buSzPct val="85000"/>
              <a:buFont typeface="Lucida Grande"/>
              <a:buChar char="*"/>
              <a:defRPr sz="1600" kern="1200">
                <a:solidFill>
                  <a:schemeClr val="tx1"/>
                </a:solidFill>
                <a:latin typeface="Open Sans Light"/>
                <a:ea typeface="+mn-ea"/>
                <a:cs typeface="Open Sans Light"/>
              </a:defRPr>
            </a:lvl3pPr>
            <a:lvl4pPr marL="109728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4pPr>
            <a:lvl5pPr marL="137160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8580" lvl="1" indent="0">
              <a:lnSpc>
                <a:spcPct val="120000"/>
              </a:lnSpc>
              <a:spcAft>
                <a:spcPts val="450"/>
              </a:spcAft>
              <a:buNone/>
            </a:pPr>
            <a:r>
              <a:rPr lang="en-US" dirty="0">
                <a:solidFill>
                  <a:srgbClr val="F7931E"/>
                </a:solidFill>
                <a:latin typeface="Open Sans Semibold"/>
                <a:cs typeface="Open Sans Semibold"/>
              </a:rPr>
              <a:t>Influencers</a:t>
            </a:r>
            <a:endParaRPr lang="en-US" sz="1500" dirty="0">
              <a:solidFill>
                <a:srgbClr val="F7931E"/>
              </a:solidFill>
            </a:endParaRPr>
          </a:p>
          <a:p>
            <a:pPr>
              <a:lnSpc>
                <a:spcPct val="120000"/>
              </a:lnSpc>
            </a:pPr>
            <a:r>
              <a:rPr lang="en-US" sz="1400" dirty="0"/>
              <a:t>C* Suite Officers</a:t>
            </a:r>
          </a:p>
          <a:p>
            <a:pPr>
              <a:lnSpc>
                <a:spcPct val="120000"/>
              </a:lnSpc>
            </a:pPr>
            <a:r>
              <a:rPr lang="en-US" sz="1400" dirty="0"/>
              <a:t>Thought Leaders</a:t>
            </a:r>
          </a:p>
          <a:p>
            <a:pPr>
              <a:lnSpc>
                <a:spcPct val="120000"/>
              </a:lnSpc>
            </a:pPr>
            <a:r>
              <a:rPr lang="en-US" sz="1400" dirty="0"/>
              <a:t>Government Ministers and Officials</a:t>
            </a:r>
          </a:p>
        </p:txBody>
      </p:sp>
    </p:spTree>
    <p:extLst>
      <p:ext uri="{BB962C8B-B14F-4D97-AF65-F5344CB8AC3E}">
        <p14:creationId xmlns:p14="http://schemas.microsoft.com/office/powerpoint/2010/main" val="3552795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015DD-FF47-4A2C-905F-CAC9713BDB82}"/>
              </a:ext>
            </a:extLst>
          </p:cNvPr>
          <p:cNvSpPr>
            <a:spLocks noGrp="1"/>
          </p:cNvSpPr>
          <p:nvPr>
            <p:ph type="title"/>
          </p:nvPr>
        </p:nvSpPr>
        <p:spPr>
          <a:xfrm>
            <a:off x="284669" y="409338"/>
            <a:ext cx="6338536" cy="857250"/>
          </a:xfrm>
        </p:spPr>
        <p:txBody>
          <a:bodyPr/>
          <a:lstStyle/>
          <a:p>
            <a:r>
              <a:rPr lang="en-NZ" dirty="0"/>
              <a:t>Inventory of Material</a:t>
            </a:r>
          </a:p>
        </p:txBody>
      </p:sp>
      <p:graphicFrame>
        <p:nvGraphicFramePr>
          <p:cNvPr id="4" name="Content Placeholder 3">
            <a:extLst>
              <a:ext uri="{FF2B5EF4-FFF2-40B4-BE49-F238E27FC236}">
                <a16:creationId xmlns:a16="http://schemas.microsoft.com/office/drawing/2014/main" id="{B299D8D2-45D9-4AF1-AABD-E4380D867A5F}"/>
              </a:ext>
            </a:extLst>
          </p:cNvPr>
          <p:cNvGraphicFramePr>
            <a:graphicFrameLocks noGrp="1"/>
          </p:cNvGraphicFramePr>
          <p:nvPr>
            <p:ph sz="quarter" idx="10"/>
            <p:extLst>
              <p:ext uri="{D42A27DB-BD31-4B8C-83A1-F6EECF244321}">
                <p14:modId xmlns:p14="http://schemas.microsoft.com/office/powerpoint/2010/main" val="2530574790"/>
              </p:ext>
            </p:extLst>
          </p:nvPr>
        </p:nvGraphicFramePr>
        <p:xfrm>
          <a:off x="240030" y="1258607"/>
          <a:ext cx="6337700" cy="2293620"/>
        </p:xfrm>
        <a:graphic>
          <a:graphicData uri="http://schemas.openxmlformats.org/drawingml/2006/table">
            <a:tbl>
              <a:tblPr firstRow="1" bandRow="1">
                <a:tableStyleId>{5C22544A-7EE6-4342-B048-85BDC9FD1C3A}</a:tableStyleId>
              </a:tblPr>
              <a:tblGrid>
                <a:gridCol w="1584425">
                  <a:extLst>
                    <a:ext uri="{9D8B030D-6E8A-4147-A177-3AD203B41FA5}">
                      <a16:colId xmlns:a16="http://schemas.microsoft.com/office/drawing/2014/main" val="1532022328"/>
                    </a:ext>
                  </a:extLst>
                </a:gridCol>
                <a:gridCol w="1584425">
                  <a:extLst>
                    <a:ext uri="{9D8B030D-6E8A-4147-A177-3AD203B41FA5}">
                      <a16:colId xmlns:a16="http://schemas.microsoft.com/office/drawing/2014/main" val="3486949839"/>
                    </a:ext>
                  </a:extLst>
                </a:gridCol>
                <a:gridCol w="1584425">
                  <a:extLst>
                    <a:ext uri="{9D8B030D-6E8A-4147-A177-3AD203B41FA5}">
                      <a16:colId xmlns:a16="http://schemas.microsoft.com/office/drawing/2014/main" val="3604961268"/>
                    </a:ext>
                  </a:extLst>
                </a:gridCol>
                <a:gridCol w="1584425">
                  <a:extLst>
                    <a:ext uri="{9D8B030D-6E8A-4147-A177-3AD203B41FA5}">
                      <a16:colId xmlns:a16="http://schemas.microsoft.com/office/drawing/2014/main" val="899423927"/>
                    </a:ext>
                  </a:extLst>
                </a:gridCol>
              </a:tblGrid>
              <a:tr h="278130">
                <a:tc>
                  <a:txBody>
                    <a:bodyPr/>
                    <a:lstStyle/>
                    <a:p>
                      <a:pPr marL="0" algn="l" defTabSz="457200" rtl="0" eaLnBrk="1" latinLnBrk="0" hangingPunct="1"/>
                      <a:r>
                        <a:rPr lang="en-NZ" sz="1200" b="0" kern="1200" dirty="0">
                          <a:solidFill>
                            <a:schemeClr val="dk1"/>
                          </a:solidFill>
                          <a:latin typeface="Open Sans Light"/>
                          <a:ea typeface="+mn-ea"/>
                          <a:cs typeface="+mn-cs"/>
                        </a:rPr>
                        <a:t>Fact Sheet</a:t>
                      </a:r>
                    </a:p>
                  </a:txBody>
                  <a:tcPr marL="68580" marR="68580" marT="34290" marB="34290">
                    <a:solidFill>
                      <a:srgbClr val="FDEEE7"/>
                    </a:solidFill>
                  </a:tcPr>
                </a:tc>
                <a:tc>
                  <a:txBody>
                    <a:bodyPr/>
                    <a:lstStyle/>
                    <a:p>
                      <a:pPr marL="0" algn="l" defTabSz="457200" rtl="0" eaLnBrk="1" latinLnBrk="0" hangingPunct="1"/>
                      <a:r>
                        <a:rPr lang="en-NZ" sz="1200" b="0" kern="1200" dirty="0">
                          <a:solidFill>
                            <a:schemeClr val="dk1"/>
                          </a:solidFill>
                          <a:latin typeface="Open Sans Light"/>
                          <a:ea typeface="+mn-ea"/>
                          <a:cs typeface="+mn-cs"/>
                        </a:rPr>
                        <a:t>FAQs</a:t>
                      </a:r>
                    </a:p>
                  </a:txBody>
                  <a:tcPr marL="68580" marR="68580" marT="34290" marB="34290">
                    <a:solidFill>
                      <a:srgbClr val="FDEEE7"/>
                    </a:solidFill>
                  </a:tcPr>
                </a:tc>
                <a:tc>
                  <a:txBody>
                    <a:bodyPr/>
                    <a:lstStyle/>
                    <a:p>
                      <a:pPr marL="0" algn="l" defTabSz="457200" rtl="0" eaLnBrk="1" latinLnBrk="0" hangingPunct="1"/>
                      <a:r>
                        <a:rPr lang="en-NZ" sz="1200" b="0" kern="1200" dirty="0">
                          <a:solidFill>
                            <a:schemeClr val="dk1"/>
                          </a:solidFill>
                          <a:latin typeface="Open Sans Light"/>
                          <a:ea typeface="+mn-ea"/>
                          <a:cs typeface="+mn-cs"/>
                        </a:rPr>
                        <a:t>White Paper</a:t>
                      </a:r>
                    </a:p>
                  </a:txBody>
                  <a:tcPr marL="68580" marR="68580" marT="34290" marB="34290">
                    <a:solidFill>
                      <a:srgbClr val="FDEEE7"/>
                    </a:solidFill>
                  </a:tcPr>
                </a:tc>
                <a:tc>
                  <a:txBody>
                    <a:bodyPr/>
                    <a:lstStyle/>
                    <a:p>
                      <a:pPr marL="0" algn="l" defTabSz="457200" rtl="0" eaLnBrk="1" latinLnBrk="0" hangingPunct="1"/>
                      <a:r>
                        <a:rPr lang="en-NZ" sz="1200" b="0" kern="1200" dirty="0">
                          <a:solidFill>
                            <a:schemeClr val="dk1"/>
                          </a:solidFill>
                          <a:latin typeface="Open Sans Light"/>
                          <a:ea typeface="+mn-ea"/>
                          <a:cs typeface="+mn-cs"/>
                        </a:rPr>
                        <a:t>Webmaster Letters</a:t>
                      </a:r>
                    </a:p>
                  </a:txBody>
                  <a:tcPr marL="68580" marR="68580" marT="34290" marB="34290">
                    <a:solidFill>
                      <a:srgbClr val="FDEEE7"/>
                    </a:solidFill>
                  </a:tcPr>
                </a:tc>
                <a:extLst>
                  <a:ext uri="{0D108BD9-81ED-4DB2-BD59-A6C34878D82A}">
                    <a16:rowId xmlns:a16="http://schemas.microsoft.com/office/drawing/2014/main" val="348843521"/>
                  </a:ext>
                </a:extLst>
              </a:tr>
              <a:tr h="377190">
                <a:tc>
                  <a:txBody>
                    <a:bodyPr/>
                    <a:lstStyle/>
                    <a:p>
                      <a:r>
                        <a:rPr lang="en-NZ" sz="1200" dirty="0">
                          <a:latin typeface="Open Sans Light"/>
                        </a:rPr>
                        <a:t>Local Engagement Model</a:t>
                      </a:r>
                    </a:p>
                  </a:txBody>
                  <a:tcPr marL="68580" marR="68580" marT="34290" marB="34290"/>
                </a:tc>
                <a:tc>
                  <a:txBody>
                    <a:bodyPr/>
                    <a:lstStyle/>
                    <a:p>
                      <a:r>
                        <a:rPr lang="en-NZ" sz="1200" dirty="0">
                          <a:latin typeface="Open Sans Light"/>
                        </a:rPr>
                        <a:t>Knowledge Base</a:t>
                      </a:r>
                    </a:p>
                  </a:txBody>
                  <a:tcPr marL="68580" marR="68580" marT="34290" marB="34290"/>
                </a:tc>
                <a:tc>
                  <a:txBody>
                    <a:bodyPr/>
                    <a:lstStyle/>
                    <a:p>
                      <a:r>
                        <a:rPr lang="en-NZ" sz="1200" dirty="0">
                          <a:latin typeface="Open Sans Light"/>
                        </a:rPr>
                        <a:t>Quick Guide to UA in multiple languages</a:t>
                      </a:r>
                    </a:p>
                  </a:txBody>
                  <a:tcPr marL="68580" marR="68580" marT="34290" marB="34290"/>
                </a:tc>
                <a:tc>
                  <a:txBody>
                    <a:bodyPr/>
                    <a:lstStyle/>
                    <a:p>
                      <a:r>
                        <a:rPr lang="en-NZ" sz="1200" dirty="0">
                          <a:latin typeface="Open Sans Light"/>
                        </a:rPr>
                        <a:t>Use Cases</a:t>
                      </a:r>
                    </a:p>
                  </a:txBody>
                  <a:tcPr marL="68580" marR="68580" marT="34290" marB="34290"/>
                </a:tc>
                <a:extLst>
                  <a:ext uri="{0D108BD9-81ED-4DB2-BD59-A6C34878D82A}">
                    <a16:rowId xmlns:a16="http://schemas.microsoft.com/office/drawing/2014/main" val="3171756728"/>
                  </a:ext>
                </a:extLst>
              </a:tr>
              <a:tr h="377190">
                <a:tc>
                  <a:txBody>
                    <a:bodyPr/>
                    <a:lstStyle/>
                    <a:p>
                      <a:r>
                        <a:rPr lang="en-NZ" sz="1200" dirty="0">
                          <a:latin typeface="Open Sans Light"/>
                        </a:rPr>
                        <a:t>Relevant RFCs</a:t>
                      </a:r>
                    </a:p>
                  </a:txBody>
                  <a:tcPr marL="68580" marR="68580" marT="34290" marB="34290"/>
                </a:tc>
                <a:tc>
                  <a:txBody>
                    <a:bodyPr/>
                    <a:lstStyle/>
                    <a:p>
                      <a:r>
                        <a:rPr lang="en-NZ" sz="1200" dirty="0">
                          <a:latin typeface="Open Sans Light"/>
                        </a:rPr>
                        <a:t>Detailed Technical Documentation</a:t>
                      </a:r>
                    </a:p>
                  </a:txBody>
                  <a:tcPr marL="68580" marR="68580" marT="34290" marB="34290"/>
                </a:tc>
                <a:tc>
                  <a:txBody>
                    <a:bodyPr/>
                    <a:lstStyle/>
                    <a:p>
                      <a:r>
                        <a:rPr lang="en-NZ" sz="1200" dirty="0">
                          <a:latin typeface="Open Sans Light"/>
                        </a:rPr>
                        <a:t>Tender &amp; Contract clauses</a:t>
                      </a:r>
                    </a:p>
                  </a:txBody>
                  <a:tcPr marL="68580" marR="68580" marT="34290" marB="34290"/>
                </a:tc>
                <a:tc>
                  <a:txBody>
                    <a:bodyPr/>
                    <a:lstStyle/>
                    <a:p>
                      <a:r>
                        <a:rPr lang="en-NZ" sz="1200" dirty="0">
                          <a:latin typeface="Open Sans Light"/>
                        </a:rPr>
                        <a:t>Quick Guide to Linkification</a:t>
                      </a:r>
                    </a:p>
                  </a:txBody>
                  <a:tcPr marL="68580" marR="68580" marT="34290" marB="34290">
                    <a:solidFill>
                      <a:srgbClr val="FDEEE7"/>
                    </a:solidFill>
                  </a:tcPr>
                </a:tc>
                <a:extLst>
                  <a:ext uri="{0D108BD9-81ED-4DB2-BD59-A6C34878D82A}">
                    <a16:rowId xmlns:a16="http://schemas.microsoft.com/office/drawing/2014/main" val="574136867"/>
                  </a:ext>
                </a:extLst>
              </a:tr>
              <a:tr h="377190">
                <a:tc>
                  <a:txBody>
                    <a:bodyPr/>
                    <a:lstStyle/>
                    <a:p>
                      <a:r>
                        <a:rPr lang="en-NZ" sz="1200" dirty="0">
                          <a:latin typeface="Open Sans Light"/>
                        </a:rPr>
                        <a:t>Blueprint for CIOs</a:t>
                      </a:r>
                    </a:p>
                  </a:txBody>
                  <a:tcPr marL="68580" marR="68580" marT="34290" marB="34290"/>
                </a:tc>
                <a:tc>
                  <a:txBody>
                    <a:bodyPr/>
                    <a:lstStyle/>
                    <a:p>
                      <a:r>
                        <a:rPr lang="en-NZ" sz="1200" dirty="0">
                          <a:latin typeface="Open Sans Light"/>
                        </a:rPr>
                        <a:t>Programming Language Criteria</a:t>
                      </a:r>
                    </a:p>
                  </a:txBody>
                  <a:tcPr marL="68580" marR="68580" marT="34290" marB="34290"/>
                </a:tc>
                <a:tc>
                  <a:txBody>
                    <a:bodyPr/>
                    <a:lstStyle/>
                    <a:p>
                      <a:r>
                        <a:rPr lang="en-NZ" sz="1200" dirty="0">
                          <a:latin typeface="Open Sans Light"/>
                        </a:rPr>
                        <a:t>Browser Evaluation</a:t>
                      </a:r>
                    </a:p>
                  </a:txBody>
                  <a:tcPr marL="68580" marR="68580" marT="34290" marB="34290"/>
                </a:tc>
                <a:tc>
                  <a:txBody>
                    <a:bodyPr/>
                    <a:lstStyle/>
                    <a:p>
                      <a:r>
                        <a:rPr lang="en-NZ" sz="1200" dirty="0">
                          <a:latin typeface="Open Sans Light"/>
                        </a:rPr>
                        <a:t>Website Evaluation</a:t>
                      </a:r>
                    </a:p>
                  </a:txBody>
                  <a:tcPr marL="68580" marR="68580" marT="34290" marB="34290"/>
                </a:tc>
                <a:extLst>
                  <a:ext uri="{0D108BD9-81ED-4DB2-BD59-A6C34878D82A}">
                    <a16:rowId xmlns:a16="http://schemas.microsoft.com/office/drawing/2014/main" val="84667443"/>
                  </a:ext>
                </a:extLst>
              </a:tr>
              <a:tr h="278130">
                <a:tc>
                  <a:txBody>
                    <a:bodyPr/>
                    <a:lstStyle/>
                    <a:p>
                      <a:r>
                        <a:rPr lang="en-NZ" sz="1200" dirty="0">
                          <a:latin typeface="Open Sans Light"/>
                        </a:rPr>
                        <a:t>Slide Deck – UA</a:t>
                      </a:r>
                    </a:p>
                  </a:txBody>
                  <a:tcPr marL="68580" marR="68580" marT="34290" marB="34290"/>
                </a:tc>
                <a:tc>
                  <a:txBody>
                    <a:bodyPr/>
                    <a:lstStyle/>
                    <a:p>
                      <a:r>
                        <a:rPr lang="en-NZ" sz="1200" dirty="0">
                          <a:latin typeface="Open Sans Light"/>
                        </a:rPr>
                        <a:t>EAI Evaluation Study</a:t>
                      </a:r>
                    </a:p>
                  </a:txBody>
                  <a:tcPr marL="68580" marR="68580" marT="34290" marB="34290"/>
                </a:tc>
                <a:tc>
                  <a:txBody>
                    <a:bodyPr/>
                    <a:lstStyle/>
                    <a:p>
                      <a:r>
                        <a:rPr lang="en-NZ" sz="1200" dirty="0">
                          <a:latin typeface="Open Sans Light"/>
                        </a:rPr>
                        <a:t>Case Studies</a:t>
                      </a:r>
                    </a:p>
                  </a:txBody>
                  <a:tcPr marL="68580" marR="68580" marT="34290" marB="34290"/>
                </a:tc>
                <a:tc>
                  <a:txBody>
                    <a:bodyPr/>
                    <a:lstStyle/>
                    <a:p>
                      <a:r>
                        <a:rPr lang="en-NZ" sz="1200" dirty="0">
                          <a:latin typeface="Open Sans Light"/>
                        </a:rPr>
                        <a:t>Blog Posts</a:t>
                      </a:r>
                    </a:p>
                  </a:txBody>
                  <a:tcPr marL="68580" marR="68580" marT="34290" marB="34290"/>
                </a:tc>
                <a:extLst>
                  <a:ext uri="{0D108BD9-81ED-4DB2-BD59-A6C34878D82A}">
                    <a16:rowId xmlns:a16="http://schemas.microsoft.com/office/drawing/2014/main" val="1371464779"/>
                  </a:ext>
                </a:extLst>
              </a:tr>
              <a:tr h="278130">
                <a:tc>
                  <a:txBody>
                    <a:bodyPr/>
                    <a:lstStyle/>
                    <a:p>
                      <a:r>
                        <a:rPr lang="en-NZ" sz="1200" dirty="0">
                          <a:latin typeface="Open Sans Light"/>
                        </a:rPr>
                        <a:t>Generic Presentation Deck</a:t>
                      </a:r>
                    </a:p>
                  </a:txBody>
                  <a:tcPr marL="68580" marR="68580" marT="34290" marB="34290"/>
                </a:tc>
                <a:tc>
                  <a:txBody>
                    <a:bodyPr/>
                    <a:lstStyle/>
                    <a:p>
                      <a:r>
                        <a:rPr lang="en-NZ" sz="1200" dirty="0">
                          <a:latin typeface="Open Sans Light"/>
                        </a:rPr>
                        <a:t>Customisable Blog Posts</a:t>
                      </a:r>
                    </a:p>
                  </a:txBody>
                  <a:tcPr marL="68580" marR="68580" marT="34290" marB="34290"/>
                </a:tc>
                <a:tc>
                  <a:txBody>
                    <a:bodyPr/>
                    <a:lstStyle/>
                    <a:p>
                      <a:r>
                        <a:rPr lang="en-NZ" sz="1200" dirty="0">
                          <a:latin typeface="Open Sans Light"/>
                        </a:rPr>
                        <a:t>Slide Deck - EAI</a:t>
                      </a:r>
                    </a:p>
                  </a:txBody>
                  <a:tcPr marL="68580" marR="68580" marT="34290" marB="34290"/>
                </a:tc>
                <a:tc>
                  <a:txBody>
                    <a:bodyPr/>
                    <a:lstStyle/>
                    <a:p>
                      <a:r>
                        <a:rPr lang="en-NZ" sz="1200" dirty="0">
                          <a:latin typeface="Open Sans Light"/>
                        </a:rPr>
                        <a:t>Videos</a:t>
                      </a:r>
                    </a:p>
                  </a:txBody>
                  <a:tcPr marL="68580" marR="68580" marT="34290" marB="34290">
                    <a:solidFill>
                      <a:srgbClr val="FCDCCC"/>
                    </a:solidFill>
                  </a:tcPr>
                </a:tc>
                <a:extLst>
                  <a:ext uri="{0D108BD9-81ED-4DB2-BD59-A6C34878D82A}">
                    <a16:rowId xmlns:a16="http://schemas.microsoft.com/office/drawing/2014/main" val="2991048511"/>
                  </a:ext>
                </a:extLst>
              </a:tr>
            </a:tbl>
          </a:graphicData>
        </a:graphic>
      </p:graphicFrame>
    </p:spTree>
    <p:extLst>
      <p:ext uri="{BB962C8B-B14F-4D97-AF65-F5344CB8AC3E}">
        <p14:creationId xmlns:p14="http://schemas.microsoft.com/office/powerpoint/2010/main" val="3902021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4669" y="409338"/>
            <a:ext cx="6331127" cy="368660"/>
          </a:xfrm>
        </p:spPr>
        <p:txBody>
          <a:bodyPr/>
          <a:lstStyle/>
          <a:p>
            <a:r>
              <a:rPr lang="en-US" dirty="0"/>
              <a:t>UA in a Nutshell</a:t>
            </a:r>
          </a:p>
        </p:txBody>
      </p:sp>
      <p:sp>
        <p:nvSpPr>
          <p:cNvPr id="4" name="TextBox 3"/>
          <p:cNvSpPr txBox="1"/>
          <p:nvPr/>
        </p:nvSpPr>
        <p:spPr>
          <a:xfrm>
            <a:off x="284668" y="1738647"/>
            <a:ext cx="6331127" cy="1546577"/>
          </a:xfrm>
          <a:prstGeom prst="rect">
            <a:avLst/>
          </a:prstGeom>
          <a:noFill/>
        </p:spPr>
        <p:txBody>
          <a:bodyPr wrap="square" rtlCol="0">
            <a:spAutoFit/>
          </a:bodyPr>
          <a:lstStyle/>
          <a:p>
            <a:pPr algn="ctr">
              <a:lnSpc>
                <a:spcPct val="140000"/>
              </a:lnSpc>
            </a:pPr>
            <a:r>
              <a:rPr lang="en-NZ" sz="1600" dirty="0">
                <a:latin typeface="Open Sans" charset="0"/>
                <a:ea typeface="Open Sans" charset="0"/>
                <a:cs typeface="Open Sans" charset="0"/>
              </a:rPr>
              <a:t>People from around the world can effectively use any domain name and any email address in any application for their personal and business use</a:t>
            </a:r>
            <a:r>
              <a:rPr lang="en-NZ" sz="1400" dirty="0">
                <a:latin typeface="Open Sans" charset="0"/>
                <a:ea typeface="Open Sans" charset="0"/>
                <a:cs typeface="Open Sans" charset="0"/>
              </a:rPr>
              <a:t>.</a:t>
            </a:r>
            <a:br>
              <a:rPr lang="en-NZ" sz="2100" dirty="0"/>
            </a:br>
            <a:endParaRPr lang="en-US" sz="1950" dirty="0">
              <a:latin typeface="Helvetica" pitchFamily="2" charset="0"/>
              <a:cs typeface="Open Sans Light"/>
            </a:endParaRPr>
          </a:p>
        </p:txBody>
      </p:sp>
    </p:spTree>
    <p:extLst>
      <p:ext uri="{BB962C8B-B14F-4D97-AF65-F5344CB8AC3E}">
        <p14:creationId xmlns:p14="http://schemas.microsoft.com/office/powerpoint/2010/main" val="1874592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120B6-06FB-46CC-BF6C-D1FFD1B8F477}"/>
              </a:ext>
            </a:extLst>
          </p:cNvPr>
          <p:cNvSpPr>
            <a:spLocks noGrp="1"/>
          </p:cNvSpPr>
          <p:nvPr>
            <p:ph type="title"/>
          </p:nvPr>
        </p:nvSpPr>
        <p:spPr>
          <a:xfrm>
            <a:off x="284669" y="409338"/>
            <a:ext cx="6338536" cy="857250"/>
          </a:xfrm>
        </p:spPr>
        <p:txBody>
          <a:bodyPr/>
          <a:lstStyle/>
          <a:p>
            <a:r>
              <a:rPr lang="en-NZ" dirty="0"/>
              <a:t>Moving forward</a:t>
            </a:r>
          </a:p>
        </p:txBody>
      </p:sp>
      <p:sp>
        <p:nvSpPr>
          <p:cNvPr id="3" name="Content Placeholder 2">
            <a:extLst>
              <a:ext uri="{FF2B5EF4-FFF2-40B4-BE49-F238E27FC236}">
                <a16:creationId xmlns:a16="http://schemas.microsoft.com/office/drawing/2014/main" id="{77AD01D3-E277-41F2-BEC9-9FE67E355F64}"/>
              </a:ext>
            </a:extLst>
          </p:cNvPr>
          <p:cNvSpPr>
            <a:spLocks noGrp="1"/>
          </p:cNvSpPr>
          <p:nvPr>
            <p:ph sz="quarter" idx="10"/>
          </p:nvPr>
        </p:nvSpPr>
        <p:spPr>
          <a:xfrm>
            <a:off x="240030" y="1063625"/>
            <a:ext cx="6229567" cy="3065339"/>
          </a:xfrm>
        </p:spPr>
        <p:txBody>
          <a:bodyPr/>
          <a:lstStyle/>
          <a:p>
            <a:r>
              <a:rPr lang="en-NZ" sz="1400" dirty="0">
                <a:hlinkClick r:id="rId3"/>
              </a:rPr>
              <a:t>Test</a:t>
            </a:r>
            <a:r>
              <a:rPr lang="en-NZ" sz="1400" dirty="0"/>
              <a:t> your own email address</a:t>
            </a:r>
          </a:p>
          <a:p>
            <a:r>
              <a:rPr lang="en-NZ" sz="1400" dirty="0"/>
              <a:t>Secure an EAI address</a:t>
            </a:r>
          </a:p>
          <a:p>
            <a:pPr lvl="1"/>
            <a:r>
              <a:rPr lang="en-NZ" sz="1400" dirty="0"/>
              <a:t>Use </a:t>
            </a:r>
            <a:r>
              <a:rPr lang="en-NZ" sz="1400" dirty="0">
                <a:hlinkClick r:id="rId4"/>
              </a:rPr>
              <a:t>DataMail</a:t>
            </a:r>
            <a:r>
              <a:rPr lang="en-NZ" sz="1400" dirty="0"/>
              <a:t> or Install DataMail App</a:t>
            </a:r>
          </a:p>
          <a:p>
            <a:pPr lvl="1"/>
            <a:r>
              <a:rPr lang="en-NZ" sz="1400" dirty="0"/>
              <a:t>Use </a:t>
            </a:r>
            <a:r>
              <a:rPr lang="en-NZ" sz="1400" dirty="0">
                <a:hlinkClick r:id="rId5"/>
              </a:rPr>
              <a:t>CoreMail</a:t>
            </a:r>
            <a:endParaRPr lang="en-NZ" sz="1400" dirty="0"/>
          </a:p>
          <a:p>
            <a:r>
              <a:rPr lang="en-NZ" sz="1400" dirty="0"/>
              <a:t>Get your own systems evaluated and fixed</a:t>
            </a:r>
          </a:p>
          <a:p>
            <a:pPr lvl="1"/>
            <a:r>
              <a:rPr lang="en-NZ" sz="1400" dirty="0"/>
              <a:t>Use UASG </a:t>
            </a:r>
            <a:r>
              <a:rPr lang="en-NZ" sz="1400" dirty="0">
                <a:hlinkClick r:id="rId6"/>
              </a:rPr>
              <a:t>Blueprint</a:t>
            </a:r>
            <a:r>
              <a:rPr lang="en-NZ" sz="1400" dirty="0"/>
              <a:t> for CIOs as a guide</a:t>
            </a:r>
          </a:p>
          <a:p>
            <a:r>
              <a:rPr lang="en-NZ" sz="1400" dirty="0"/>
              <a:t>Get your tendering and contracts to include UA Readiness Clauses</a:t>
            </a:r>
          </a:p>
          <a:p>
            <a:pPr lvl="1"/>
            <a:r>
              <a:rPr lang="en-NZ" sz="1400" dirty="0"/>
              <a:t>Use UASG </a:t>
            </a:r>
            <a:r>
              <a:rPr lang="en-NZ" sz="1400" dirty="0">
                <a:hlinkClick r:id="rId7"/>
              </a:rPr>
              <a:t>Quick Guide to Tendering</a:t>
            </a:r>
            <a:r>
              <a:rPr lang="en-NZ" sz="1400" dirty="0"/>
              <a:t> clauses</a:t>
            </a:r>
          </a:p>
          <a:p>
            <a:r>
              <a:rPr lang="en-NZ" sz="1400" dirty="0"/>
              <a:t>Report UA problems with other applications </a:t>
            </a:r>
          </a:p>
          <a:p>
            <a:pPr lvl="1"/>
            <a:r>
              <a:rPr lang="en-NZ" sz="1400" dirty="0"/>
              <a:t>UASG </a:t>
            </a:r>
            <a:r>
              <a:rPr lang="en-NZ" sz="1400" dirty="0">
                <a:hlinkClick r:id="rId8"/>
              </a:rPr>
              <a:t>Issue Logging</a:t>
            </a:r>
            <a:endParaRPr lang="en-NZ" sz="1400" dirty="0"/>
          </a:p>
          <a:p>
            <a:r>
              <a:rPr lang="en-NZ" sz="1400" dirty="0"/>
              <a:t>Participate in the UASG Discussions</a:t>
            </a:r>
          </a:p>
          <a:p>
            <a:pPr lvl="1"/>
            <a:r>
              <a:rPr lang="en-NZ" sz="1400" dirty="0"/>
              <a:t>Join the </a:t>
            </a:r>
            <a:r>
              <a:rPr lang="en-NZ" sz="1400" dirty="0">
                <a:hlinkClick r:id="rId9"/>
              </a:rPr>
              <a:t>UA Discuss Mailing List</a:t>
            </a:r>
            <a:endParaRPr lang="en-NZ" sz="1400" dirty="0"/>
          </a:p>
        </p:txBody>
      </p:sp>
    </p:spTree>
    <p:extLst>
      <p:ext uri="{BB962C8B-B14F-4D97-AF65-F5344CB8AC3E}">
        <p14:creationId xmlns:p14="http://schemas.microsoft.com/office/powerpoint/2010/main" val="4261826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 of </a:t>
            </a:r>
            <a:br>
              <a:rPr lang="en-US" dirty="0"/>
            </a:br>
            <a:r>
              <a:rPr lang="en-US" dirty="0"/>
              <a:t>Universal Acceptance</a:t>
            </a:r>
          </a:p>
        </p:txBody>
      </p:sp>
    </p:spTree>
    <p:extLst>
      <p:ext uri="{BB962C8B-B14F-4D97-AF65-F5344CB8AC3E}">
        <p14:creationId xmlns:p14="http://schemas.microsoft.com/office/powerpoint/2010/main" val="3398850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Accept</a:t>
            </a:r>
          </a:p>
        </p:txBody>
      </p:sp>
      <p:pic>
        <p:nvPicPr>
          <p:cNvPr id="3" name="Picture 2" descr="ua-capability-icons_wht_Accep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255" y="344208"/>
            <a:ext cx="664277" cy="664277"/>
          </a:xfrm>
          <a:prstGeom prst="rect">
            <a:avLst/>
          </a:prstGeom>
        </p:spPr>
      </p:pic>
      <p:sp>
        <p:nvSpPr>
          <p:cNvPr id="2" name="Rectangle 1"/>
          <p:cNvSpPr/>
          <p:nvPr/>
        </p:nvSpPr>
        <p:spPr>
          <a:xfrm>
            <a:off x="274905" y="2142400"/>
            <a:ext cx="2585254" cy="1600438"/>
          </a:xfrm>
          <a:prstGeom prst="rect">
            <a:avLst/>
          </a:prstGeom>
        </p:spPr>
        <p:txBody>
          <a:bodyPr wrap="square">
            <a:spAutoFit/>
          </a:bodyPr>
          <a:lstStyle/>
          <a:p>
            <a:r>
              <a:rPr lang="en-US" sz="1400" dirty="0">
                <a:solidFill>
                  <a:srgbClr val="5D686E"/>
                </a:solidFill>
                <a:latin typeface="Open Sans" charset="0"/>
              </a:rPr>
              <a:t>Process by which a domain name or an email address is received from a user interface, file, or API (application program interface) to be used by a software application or online service.</a:t>
            </a:r>
          </a:p>
        </p:txBody>
      </p:sp>
      <p:sp>
        <p:nvSpPr>
          <p:cNvPr id="8" name="Rectangle 7"/>
          <p:cNvSpPr/>
          <p:nvPr/>
        </p:nvSpPr>
        <p:spPr>
          <a:xfrm>
            <a:off x="2732708" y="972450"/>
            <a:ext cx="3690109" cy="3093154"/>
          </a:xfrm>
          <a:prstGeom prst="rect">
            <a:avLst/>
          </a:prstGeom>
        </p:spPr>
        <p:txBody>
          <a:bodyPr wrap="square">
            <a:spAutoFit/>
          </a:bodyPr>
          <a:lstStyle/>
          <a:p>
            <a:pPr>
              <a:spcBef>
                <a:spcPts val="900"/>
              </a:spcBef>
              <a:spcAft>
                <a:spcPts val="600"/>
              </a:spcAft>
              <a:buClr>
                <a:schemeClr val="accent4"/>
              </a:buClr>
              <a:defRPr/>
            </a:pPr>
            <a:r>
              <a:rPr lang="en-US" sz="1600" dirty="0">
                <a:solidFill>
                  <a:sysClr val="windowText" lastClr="000000"/>
                </a:solidFill>
                <a:latin typeface="Open Sans"/>
                <a:cs typeface="Open Sans"/>
              </a:rPr>
              <a:t>UASG Recommendations </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Input fields should be large enough to accept any valid input.</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Applications and services should accept UTF-8 encoded domain names and email addresses. </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Software should accept both A-labels and U-labels but convert A-labels to U-labels for display and for any processing that does not require A-labels.</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In almost all cases an entered domain name or email address should be converted into Unicode Normalization Form C (NFC) before further processing.</a:t>
            </a:r>
          </a:p>
        </p:txBody>
      </p:sp>
    </p:spTree>
    <p:extLst>
      <p:ext uri="{BB962C8B-B14F-4D97-AF65-F5344CB8AC3E}">
        <p14:creationId xmlns:p14="http://schemas.microsoft.com/office/powerpoint/2010/main" val="3059402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Validate</a:t>
            </a:r>
          </a:p>
        </p:txBody>
      </p:sp>
      <p:pic>
        <p:nvPicPr>
          <p:cNvPr id="4" name="Picture 3" descr="ua-capability-icons_wht_Valida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5893" y="344208"/>
            <a:ext cx="809783" cy="668558"/>
          </a:xfrm>
          <a:prstGeom prst="rect">
            <a:avLst/>
          </a:prstGeom>
        </p:spPr>
      </p:pic>
      <p:sp>
        <p:nvSpPr>
          <p:cNvPr id="2" name="Rectangle 1"/>
          <p:cNvSpPr/>
          <p:nvPr/>
        </p:nvSpPr>
        <p:spPr>
          <a:xfrm>
            <a:off x="274906" y="2145246"/>
            <a:ext cx="2337197" cy="2462213"/>
          </a:xfrm>
          <a:prstGeom prst="rect">
            <a:avLst/>
          </a:prstGeom>
        </p:spPr>
        <p:txBody>
          <a:bodyPr wrap="square">
            <a:spAutoFit/>
          </a:bodyPr>
          <a:lstStyle/>
          <a:p>
            <a:r>
              <a:rPr lang="en-US" sz="1400" dirty="0">
                <a:solidFill>
                  <a:srgbClr val="5D686E"/>
                </a:solidFill>
                <a:latin typeface="Open Sans" charset="0"/>
                <a:ea typeface="Open Sans" charset="0"/>
                <a:cs typeface="Open Sans" charset="0"/>
              </a:rPr>
              <a:t>Process to check an email address or domain name for correct syntax and, when appropriate, that a name that is expected to exist in the DNS actually does. Validation techniques may need updating to work with modern domain names and email addresses.</a:t>
            </a:r>
          </a:p>
        </p:txBody>
      </p:sp>
      <p:sp>
        <p:nvSpPr>
          <p:cNvPr id="7" name="Rectangle 6"/>
          <p:cNvSpPr/>
          <p:nvPr/>
        </p:nvSpPr>
        <p:spPr>
          <a:xfrm>
            <a:off x="2732709" y="972450"/>
            <a:ext cx="3684112" cy="3825122"/>
          </a:xfrm>
          <a:prstGeom prst="rect">
            <a:avLst/>
          </a:prstGeom>
        </p:spPr>
        <p:txBody>
          <a:bodyPr wrap="square">
            <a:noAutofit/>
          </a:bodyPr>
          <a:lstStyle/>
          <a:p>
            <a:pPr>
              <a:spcBef>
                <a:spcPts val="900"/>
              </a:spcBef>
              <a:spcAft>
                <a:spcPts val="600"/>
              </a:spcAft>
              <a:buClr>
                <a:schemeClr val="accent4"/>
              </a:buClr>
              <a:defRPr/>
            </a:pPr>
            <a:r>
              <a:rPr lang="en-US" sz="1600" dirty="0">
                <a:solidFill>
                  <a:sysClr val="windowText" lastClr="000000"/>
                </a:solidFill>
                <a:latin typeface="Open Sans"/>
                <a:cs typeface="Open Sans"/>
              </a:rPr>
              <a:t>UASG Recommendations </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All domain names should be validated against the Internationalized Domain Names in Applications standard, currently IDNA2008.</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If an input string is expected to be an existing entry in the DNS, validate it with a DNS lookup.</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Because the local part of an email address is defined only by the mail system that receives mail, it is generally not possible to validate it. Asking the user to enter the email address twice may detect typing errors.</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In most cases, all of the components of a domain name or email address (except the TLD name if it is not an IDN) should be in a single script or closely related scripts.</a:t>
            </a:r>
          </a:p>
        </p:txBody>
      </p:sp>
    </p:spTree>
    <p:extLst>
      <p:ext uri="{BB962C8B-B14F-4D97-AF65-F5344CB8AC3E}">
        <p14:creationId xmlns:p14="http://schemas.microsoft.com/office/powerpoint/2010/main" val="909309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Store</a:t>
            </a:r>
          </a:p>
        </p:txBody>
      </p:sp>
      <p:pic>
        <p:nvPicPr>
          <p:cNvPr id="6" name="Picture 5" descr="ua-capability-icons_wht_Stor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40" y="344208"/>
            <a:ext cx="620164" cy="620164"/>
          </a:xfrm>
          <a:prstGeom prst="rect">
            <a:avLst/>
          </a:prstGeom>
        </p:spPr>
      </p:pic>
      <p:sp>
        <p:nvSpPr>
          <p:cNvPr id="2" name="Rectangle 1"/>
          <p:cNvSpPr/>
          <p:nvPr/>
        </p:nvSpPr>
        <p:spPr>
          <a:xfrm>
            <a:off x="274906" y="2151464"/>
            <a:ext cx="2337197" cy="2377574"/>
          </a:xfrm>
          <a:prstGeom prst="rect">
            <a:avLst/>
          </a:prstGeom>
        </p:spPr>
        <p:txBody>
          <a:bodyPr wrap="square">
            <a:spAutoFit/>
          </a:bodyPr>
          <a:lstStyle/>
          <a:p>
            <a:r>
              <a:rPr lang="en-US" sz="1400" dirty="0">
                <a:solidFill>
                  <a:srgbClr val="5D686E"/>
                </a:solidFill>
                <a:latin typeface="Open Sans" charset="0"/>
              </a:rPr>
              <a:t>The temporary or long-term storage of domain names and email addresses, which should be stored in well-defined formats regardless of the expected duration of the storage.</a:t>
            </a:r>
          </a:p>
        </p:txBody>
      </p:sp>
      <p:sp>
        <p:nvSpPr>
          <p:cNvPr id="8" name="Rectangle 7"/>
          <p:cNvSpPr/>
          <p:nvPr/>
        </p:nvSpPr>
        <p:spPr>
          <a:xfrm>
            <a:off x="2732708" y="969868"/>
            <a:ext cx="3684112" cy="3462486"/>
          </a:xfrm>
          <a:prstGeom prst="rect">
            <a:avLst/>
          </a:prstGeom>
        </p:spPr>
        <p:txBody>
          <a:bodyPr wrap="square">
            <a:spAutoFit/>
          </a:bodyPr>
          <a:lstStyle/>
          <a:p>
            <a:pPr>
              <a:spcBef>
                <a:spcPts val="900"/>
              </a:spcBef>
              <a:spcAft>
                <a:spcPts val="600"/>
              </a:spcAft>
              <a:buClr>
                <a:schemeClr val="accent4"/>
              </a:buClr>
              <a:defRPr/>
            </a:pPr>
            <a:r>
              <a:rPr lang="en-US" sz="1600" dirty="0">
                <a:solidFill>
                  <a:sysClr val="windowText" lastClr="000000"/>
                </a:solidFill>
                <a:latin typeface="Open Sans"/>
                <a:cs typeface="Open Sans"/>
              </a:rPr>
              <a:t>UASG Recommendations </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Typically, domain names and email addresses should be normalized according to Unicode Normalization Form C (NFC) before storing.</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In most applications, domain names and email addresses should be stored in files and databases encoded as UTF-8, the most common and best-supported Unicode encoding.</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Within application code, the most appropriate representation of Unicode depends on the programming environment.</a:t>
            </a:r>
          </a:p>
          <a:p>
            <a:pPr marL="394335" lvl="1" indent="-257175">
              <a:buClr>
                <a:schemeClr val="accent2"/>
              </a:buClr>
              <a:buSzPct val="85000"/>
              <a:buFont typeface="Lucida Grande"/>
              <a:buChar char="*"/>
              <a:defRPr/>
            </a:pPr>
            <a:r>
              <a:rPr lang="en-US" sz="1200" dirty="0">
                <a:solidFill>
                  <a:sysClr val="windowText" lastClr="000000"/>
                </a:solidFill>
                <a:latin typeface="Open Sans Light"/>
                <a:cs typeface="Open Sans Light"/>
              </a:rPr>
              <a:t>Applications should choose a consistent internal representation—either U-labels or A-labels—for IDNs.</a:t>
            </a:r>
          </a:p>
        </p:txBody>
      </p:sp>
    </p:spTree>
    <p:extLst>
      <p:ext uri="{BB962C8B-B14F-4D97-AF65-F5344CB8AC3E}">
        <p14:creationId xmlns:p14="http://schemas.microsoft.com/office/powerpoint/2010/main" val="1642007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Process</a:t>
            </a:r>
          </a:p>
        </p:txBody>
      </p:sp>
      <p:sp>
        <p:nvSpPr>
          <p:cNvPr id="2" name="Rectangle 1"/>
          <p:cNvSpPr/>
          <p:nvPr/>
        </p:nvSpPr>
        <p:spPr>
          <a:xfrm>
            <a:off x="274905" y="2147668"/>
            <a:ext cx="2336740" cy="2031325"/>
          </a:xfrm>
          <a:prstGeom prst="rect">
            <a:avLst/>
          </a:prstGeom>
        </p:spPr>
        <p:txBody>
          <a:bodyPr wrap="square">
            <a:spAutoFit/>
          </a:bodyPr>
          <a:lstStyle/>
          <a:p>
            <a:r>
              <a:rPr lang="en-US" sz="1400" dirty="0">
                <a:solidFill>
                  <a:srgbClr val="5D686E"/>
                </a:solidFill>
                <a:latin typeface="Open Sans" charset="0"/>
              </a:rPr>
              <a:t>Occurs whenever</a:t>
            </a:r>
          </a:p>
          <a:p>
            <a:r>
              <a:rPr lang="en-US" sz="1400" dirty="0">
                <a:solidFill>
                  <a:srgbClr val="5D686E"/>
                </a:solidFill>
                <a:latin typeface="Open Sans" charset="0"/>
              </a:rPr>
              <a:t>an email address or domain name is used by an application or service to perform an activity or changed into an alternative format. Additional validation may occur during processing.</a:t>
            </a:r>
          </a:p>
        </p:txBody>
      </p:sp>
      <p:sp>
        <p:nvSpPr>
          <p:cNvPr id="7" name="Rectangle 6"/>
          <p:cNvSpPr/>
          <p:nvPr/>
        </p:nvSpPr>
        <p:spPr>
          <a:xfrm>
            <a:off x="2732708" y="977497"/>
            <a:ext cx="3684112" cy="3462486"/>
          </a:xfrm>
          <a:prstGeom prst="rect">
            <a:avLst/>
          </a:prstGeom>
        </p:spPr>
        <p:txBody>
          <a:bodyPr wrap="square">
            <a:spAutoFit/>
          </a:bodyPr>
          <a:lstStyle/>
          <a:p>
            <a:pPr>
              <a:spcBef>
                <a:spcPts val="900"/>
              </a:spcBef>
              <a:spcAft>
                <a:spcPts val="600"/>
              </a:spcAft>
              <a:buClr>
                <a:schemeClr val="accent4"/>
              </a:buClr>
              <a:defRPr/>
            </a:pPr>
            <a:r>
              <a:rPr lang="en-US" sz="1600" dirty="0">
                <a:solidFill>
                  <a:sysClr val="windowText" lastClr="000000"/>
                </a:solidFill>
                <a:latin typeface="Open Sans"/>
                <a:cs typeface="Open Sans"/>
              </a:rPr>
              <a:t>UASG Recommendations </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As Unicode evolves, upgrade software when practical to use the most recent version of the standard and any available graphics and fonts.</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Use APIs that support UTF-8 input or output whenever available. Use standard well-debugged libraries to process and validate IDNs.</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Give special consideration for scripts written right-to-left that are used in domain names and email addresses.</a:t>
            </a:r>
          </a:p>
          <a:p>
            <a:pPr marL="394335" lvl="1" indent="-257175">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When creating registries or other data structures that include script or language information, allow for as many as possible, ideally all that the Unicode Standard supports.</a:t>
            </a:r>
            <a:endParaRPr lang="en-US" sz="1400" dirty="0">
              <a:solidFill>
                <a:sysClr val="windowText" lastClr="000000"/>
              </a:solidFill>
              <a:latin typeface="Open Sans Light"/>
              <a:cs typeface="Open Sans Light"/>
            </a:endParaRPr>
          </a:p>
        </p:txBody>
      </p:sp>
      <p:pic>
        <p:nvPicPr>
          <p:cNvPr id="8" name="Picture 7" descr="ua-capability-icons_wht_Proces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501" y="347287"/>
            <a:ext cx="1001981" cy="617220"/>
          </a:xfrm>
          <a:prstGeom prst="rect">
            <a:avLst/>
          </a:prstGeom>
        </p:spPr>
      </p:pic>
    </p:spTree>
    <p:extLst>
      <p:ext uri="{BB962C8B-B14F-4D97-AF65-F5344CB8AC3E}">
        <p14:creationId xmlns:p14="http://schemas.microsoft.com/office/powerpoint/2010/main" val="3014771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Display</a:t>
            </a:r>
          </a:p>
        </p:txBody>
      </p:sp>
      <p:sp>
        <p:nvSpPr>
          <p:cNvPr id="8" name="Rectangle 7"/>
          <p:cNvSpPr/>
          <p:nvPr/>
        </p:nvSpPr>
        <p:spPr>
          <a:xfrm>
            <a:off x="2732708" y="972450"/>
            <a:ext cx="3684112" cy="3677930"/>
          </a:xfrm>
          <a:prstGeom prst="rect">
            <a:avLst/>
          </a:prstGeom>
        </p:spPr>
        <p:txBody>
          <a:bodyPr wrap="square">
            <a:spAutoFit/>
          </a:bodyPr>
          <a:lstStyle/>
          <a:p>
            <a:pPr>
              <a:spcBef>
                <a:spcPts val="900"/>
              </a:spcBef>
              <a:spcAft>
                <a:spcPts val="600"/>
              </a:spcAft>
              <a:buClr>
                <a:schemeClr val="accent4"/>
              </a:buClr>
              <a:defRPr/>
            </a:pPr>
            <a:r>
              <a:rPr lang="en-US" sz="1600" dirty="0">
                <a:solidFill>
                  <a:sysClr val="windowText" lastClr="000000"/>
                </a:solidFill>
                <a:latin typeface="Open Sans"/>
                <a:cs typeface="Open Sans"/>
              </a:rPr>
              <a:t>UASG Recommendations </a:t>
            </a:r>
          </a:p>
          <a:p>
            <a:pPr marL="274320" lvl="1" indent="-205740">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Consider that although modern software and devices can display nearly all Unicode code points, older systems may have limited support, and require that applications manage some of their old fonts.</a:t>
            </a:r>
          </a:p>
          <a:p>
            <a:pPr marL="274320" lvl="1" indent="-205740">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Display IDNs in their native character form unless there is a specific requirement to display them as A-labels.</a:t>
            </a:r>
          </a:p>
          <a:p>
            <a:pPr marL="274320" lvl="1" indent="-205740">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Some mixed left-to-right (LTR) or right-to-left (RTL) text makes sense to users, and some does not. Use the Unicode restriction levels criteria to flag potentially misleading strings.</a:t>
            </a:r>
          </a:p>
          <a:p>
            <a:pPr marL="274320" lvl="1" indent="-205740">
              <a:spcAft>
                <a:spcPts val="1200"/>
              </a:spcAft>
              <a:buClr>
                <a:schemeClr val="accent2"/>
              </a:buClr>
              <a:buSzPct val="85000"/>
              <a:buFont typeface="Lucida Grande"/>
              <a:buChar char="*"/>
              <a:defRPr/>
            </a:pPr>
            <a:r>
              <a:rPr lang="en-US" sz="1200" dirty="0">
                <a:solidFill>
                  <a:sysClr val="windowText" lastClr="000000"/>
                </a:solidFill>
                <a:latin typeface="Open Sans Light"/>
                <a:cs typeface="Open Sans Light"/>
              </a:rPr>
              <a:t>In some cases it may be necessary to design applications separately for different languages or language groups.</a:t>
            </a:r>
          </a:p>
        </p:txBody>
      </p:sp>
      <p:pic>
        <p:nvPicPr>
          <p:cNvPr id="9" name="Picture 8" descr="ua-capability-icons_wht_Display.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4783" y="329512"/>
            <a:ext cx="496862" cy="642938"/>
          </a:xfrm>
          <a:prstGeom prst="rect">
            <a:avLst/>
          </a:prstGeom>
        </p:spPr>
      </p:pic>
      <p:sp>
        <p:nvSpPr>
          <p:cNvPr id="10" name="Rectangle 9"/>
          <p:cNvSpPr/>
          <p:nvPr/>
        </p:nvSpPr>
        <p:spPr>
          <a:xfrm>
            <a:off x="273522" y="2143712"/>
            <a:ext cx="2337197" cy="954107"/>
          </a:xfrm>
          <a:prstGeom prst="rect">
            <a:avLst/>
          </a:prstGeom>
        </p:spPr>
        <p:txBody>
          <a:bodyPr wrap="square">
            <a:spAutoFit/>
          </a:bodyPr>
          <a:lstStyle/>
          <a:p>
            <a:r>
              <a:rPr lang="en-US" sz="1400" dirty="0">
                <a:solidFill>
                  <a:srgbClr val="5D686E"/>
                </a:solidFill>
                <a:latin typeface="Open Sans" charset="0"/>
              </a:rPr>
              <a:t>Occurs whenever an</a:t>
            </a:r>
          </a:p>
          <a:p>
            <a:r>
              <a:rPr lang="en-US" sz="1400" dirty="0">
                <a:solidFill>
                  <a:srgbClr val="5D686E"/>
                </a:solidFill>
                <a:latin typeface="Open Sans" charset="0"/>
              </a:rPr>
              <a:t>email address or domain name is rendered visually by a user interface.</a:t>
            </a:r>
          </a:p>
        </p:txBody>
      </p:sp>
    </p:spTree>
    <p:extLst>
      <p:ext uri="{BB962C8B-B14F-4D97-AF65-F5344CB8AC3E}">
        <p14:creationId xmlns:p14="http://schemas.microsoft.com/office/powerpoint/2010/main" val="1523696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Tools &amp; Resources for Developers </a:t>
            </a:r>
          </a:p>
        </p:txBody>
      </p:sp>
      <p:sp>
        <p:nvSpPr>
          <p:cNvPr id="4" name="Text Placeholder 2"/>
          <p:cNvSpPr txBox="1">
            <a:spLocks/>
          </p:cNvSpPr>
          <p:nvPr/>
        </p:nvSpPr>
        <p:spPr>
          <a:xfrm>
            <a:off x="240030" y="635000"/>
            <a:ext cx="5814726" cy="4267200"/>
          </a:xfrm>
          <a:prstGeom prst="rect">
            <a:avLst/>
          </a:prstGeom>
        </p:spPr>
        <p:txBody>
          <a:bodyPr vert="horz" lIns="68580" tIns="34290" rIns="68580" bIns="3429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900"/>
              </a:spcBef>
              <a:spcAft>
                <a:spcPts val="450"/>
              </a:spcAft>
              <a:buClr>
                <a:schemeClr val="accent4"/>
              </a:buClr>
              <a:buNone/>
              <a:defRPr/>
            </a:pPr>
            <a:r>
              <a:rPr lang="en-US" sz="1100" dirty="0">
                <a:solidFill>
                  <a:sysClr val="windowText" lastClr="000000"/>
                </a:solidFill>
                <a:latin typeface="Open Sans"/>
                <a:cs typeface="Open Sans"/>
              </a:rPr>
              <a:t>Authoritative Tables:</a:t>
            </a:r>
          </a:p>
          <a:p>
            <a:pPr marL="394335" lvl="1" indent="-257175">
              <a:spcBef>
                <a:spcPts val="0"/>
              </a:spcBef>
              <a:spcAft>
                <a:spcPts val="300"/>
              </a:spcAft>
              <a:buClr>
                <a:schemeClr val="accent2"/>
              </a:buClr>
              <a:buSzPct val="85000"/>
              <a:buFont typeface="Lucida Grande"/>
              <a:buChar char="*"/>
              <a:defRPr/>
            </a:pPr>
            <a:r>
              <a:rPr lang="en-US" sz="1100" dirty="0">
                <a:solidFill>
                  <a:srgbClr val="D27928"/>
                </a:solidFill>
                <a:latin typeface="Open Sans Light"/>
                <a:cs typeface="Open Sans Light"/>
                <a:hlinkClick r:id="rId3"/>
              </a:rPr>
              <a:t>http://www.internic.net/domain/root.zone</a:t>
            </a:r>
            <a:r>
              <a:rPr lang="en-US" sz="1100" dirty="0">
                <a:solidFill>
                  <a:srgbClr val="D27928"/>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rgbClr val="D27928"/>
                </a:solidFill>
                <a:latin typeface="Open Sans Light"/>
                <a:cs typeface="Open Sans Light"/>
                <a:hlinkClick r:id="rId4"/>
              </a:rPr>
              <a:t>http://www.dns.icann.org/services/authoritative-dns/index.html</a:t>
            </a:r>
            <a:r>
              <a:rPr lang="en-US" sz="1100" dirty="0">
                <a:solidFill>
                  <a:srgbClr val="D27928"/>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rgbClr val="D27928"/>
                </a:solidFill>
                <a:latin typeface="Open Sans Light"/>
                <a:cs typeface="Open Sans Light"/>
                <a:hlinkClick r:id="rId5"/>
              </a:rPr>
              <a:t>http://data.iana.org/TLD/tlds-alpha-by-domain.txt</a:t>
            </a:r>
            <a:r>
              <a:rPr lang="en-US" sz="1100" dirty="0">
                <a:solidFill>
                  <a:srgbClr val="D27928"/>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ysClr val="windowText" lastClr="000000"/>
                </a:solidFill>
                <a:latin typeface="Open Sans Light"/>
                <a:cs typeface="Open Sans Light"/>
              </a:rPr>
              <a:t>See also SAC070: </a:t>
            </a:r>
            <a:r>
              <a:rPr lang="en-US" sz="1100" dirty="0">
                <a:solidFill>
                  <a:srgbClr val="D27928"/>
                </a:solidFill>
                <a:latin typeface="Open Sans Light"/>
                <a:cs typeface="Open Sans Light"/>
                <a:hlinkClick r:id="rId6"/>
              </a:rPr>
              <a:t>https://tinyurl.com/sac070</a:t>
            </a:r>
            <a:r>
              <a:rPr lang="en-US" sz="1100" dirty="0">
                <a:solidFill>
                  <a:srgbClr val="D27928"/>
                </a:solidFill>
                <a:latin typeface="Open Sans Light"/>
                <a:cs typeface="Open Sans Light"/>
              </a:rPr>
              <a:t> </a:t>
            </a:r>
          </a:p>
          <a:p>
            <a:pPr marL="0" indent="0">
              <a:spcBef>
                <a:spcPts val="900"/>
              </a:spcBef>
              <a:spcAft>
                <a:spcPts val="450"/>
              </a:spcAft>
              <a:buClr>
                <a:schemeClr val="accent4"/>
              </a:buClr>
              <a:buNone/>
              <a:defRPr/>
            </a:pPr>
            <a:r>
              <a:rPr lang="en-US" sz="1100" dirty="0">
                <a:solidFill>
                  <a:sysClr val="windowText" lastClr="000000"/>
                </a:solidFill>
                <a:latin typeface="Open Sans"/>
                <a:cs typeface="Open Sans"/>
              </a:rPr>
              <a:t>Internationalized Domain Names for Applications:</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cs typeface="Open Sans Light"/>
              </a:rPr>
              <a:t>Framework: </a:t>
            </a:r>
            <a:r>
              <a:rPr lang="en-US" sz="1100" dirty="0">
                <a:solidFill>
                  <a:schemeClr val="accent2"/>
                </a:solidFill>
                <a:latin typeface="Open Sans Light"/>
                <a:cs typeface="Open Sans Light"/>
                <a:hlinkClick r:id="rId7"/>
              </a:rPr>
              <a:t>https://tools.ietf.org/html/rfc5890</a:t>
            </a:r>
            <a:r>
              <a:rPr lang="en-US" sz="1100" dirty="0">
                <a:solidFill>
                  <a:schemeClr val="accent2"/>
                </a:solidFill>
                <a:latin typeface="Open Sans Light"/>
                <a:cs typeface="Open Sans Light"/>
              </a:rPr>
              <a:t> </a:t>
            </a:r>
            <a:endParaRPr lang="en-US" sz="1100" dirty="0">
              <a:solidFill>
                <a:schemeClr val="tx2"/>
              </a:solidFill>
              <a:latin typeface="Open Sans Light"/>
              <a:cs typeface="Open Sans Light"/>
            </a:endParaRPr>
          </a:p>
          <a:p>
            <a:pPr marL="394335" lvl="1" indent="-257175">
              <a:spcBef>
                <a:spcPts val="0"/>
              </a:spcBef>
              <a:spcAft>
                <a:spcPts val="300"/>
              </a:spcAft>
              <a:buClr>
                <a:schemeClr val="accent2"/>
              </a:buClr>
              <a:buSzPct val="85000"/>
              <a:buFont typeface="Lucida Grande"/>
              <a:buChar char="*"/>
              <a:defRPr/>
            </a:pPr>
            <a:r>
              <a:rPr lang="en-US" sz="1100" dirty="0">
                <a:solidFill>
                  <a:srgbClr val="000000"/>
                </a:solidFill>
                <a:latin typeface="Open Sans Light"/>
                <a:cs typeface="Open Sans Light"/>
              </a:rPr>
              <a:t>Protocol: </a:t>
            </a:r>
            <a:r>
              <a:rPr lang="en-US" sz="1100" dirty="0">
                <a:solidFill>
                  <a:schemeClr val="accent2"/>
                </a:solidFill>
                <a:latin typeface="Open Sans Light"/>
                <a:cs typeface="Open Sans Light"/>
                <a:hlinkClick r:id="rId8"/>
              </a:rPr>
              <a:t>https://tools.ietf.org/html/rfc5891</a:t>
            </a:r>
            <a:r>
              <a:rPr lang="en-US" sz="1100" dirty="0">
                <a:solidFill>
                  <a:schemeClr val="accent2"/>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cs typeface="Open Sans Light"/>
              </a:rPr>
              <a:t>Tables: </a:t>
            </a:r>
            <a:r>
              <a:rPr lang="en-US" sz="1100" dirty="0">
                <a:solidFill>
                  <a:schemeClr val="accent2"/>
                </a:solidFill>
                <a:latin typeface="Open Sans Light"/>
                <a:cs typeface="Open Sans Light"/>
                <a:hlinkClick r:id="rId9"/>
              </a:rPr>
              <a:t>https://tools.ietf.org/html/rfc5892</a:t>
            </a:r>
            <a:r>
              <a:rPr lang="en-US" sz="1100" dirty="0">
                <a:solidFill>
                  <a:schemeClr val="accent2"/>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rgbClr val="000000"/>
                </a:solidFill>
                <a:latin typeface="Open Sans Light"/>
                <a:cs typeface="Open Sans Light"/>
              </a:rPr>
              <a:t>Right-to-Left Scripts: </a:t>
            </a:r>
            <a:r>
              <a:rPr lang="en-US" sz="1100" dirty="0">
                <a:solidFill>
                  <a:srgbClr val="000000"/>
                </a:solidFill>
                <a:latin typeface="Open Sans Light"/>
                <a:cs typeface="Open Sans Light"/>
                <a:hlinkClick r:id="rId10"/>
              </a:rPr>
              <a:t>https://tools.ietf.org/html/rfc5893</a:t>
            </a:r>
            <a:r>
              <a:rPr lang="en-US" sz="1100" dirty="0">
                <a:solidFill>
                  <a:srgbClr val="000000"/>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rgbClr val="000000"/>
                </a:solidFill>
                <a:latin typeface="Open Sans Light"/>
                <a:cs typeface="Open Sans Light"/>
              </a:rPr>
              <a:t>Rationale: </a:t>
            </a:r>
            <a:r>
              <a:rPr lang="en-US" sz="1100" dirty="0">
                <a:solidFill>
                  <a:schemeClr val="accent2"/>
                </a:solidFill>
                <a:latin typeface="Open Sans Light"/>
                <a:cs typeface="Open Sans Light"/>
                <a:hlinkClick r:id="rId11"/>
              </a:rPr>
              <a:t>https://tools.ietf.org/html/rfc5894</a:t>
            </a:r>
            <a:r>
              <a:rPr lang="en-US" sz="1100" dirty="0">
                <a:solidFill>
                  <a:schemeClr val="accent2"/>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rgbClr val="000000"/>
                </a:solidFill>
                <a:latin typeface="Open Sans Light"/>
              </a:rPr>
              <a:t>Internet Standard RFC 20: </a:t>
            </a:r>
            <a:r>
              <a:rPr lang="en-US" sz="1100" dirty="0">
                <a:solidFill>
                  <a:srgbClr val="000000"/>
                </a:solidFill>
                <a:latin typeface="Open Sans Light"/>
                <a:hlinkClick r:id="rId12"/>
              </a:rPr>
              <a:t>https://tools.ietf.org/html/rfc20</a:t>
            </a:r>
            <a:endParaRPr lang="en-US" sz="1100" dirty="0">
              <a:solidFill>
                <a:srgbClr val="000000"/>
              </a:solidFill>
              <a:latin typeface="Open Sans Light"/>
            </a:endParaRPr>
          </a:p>
          <a:p>
            <a:pPr marL="394335" lvl="1" indent="-257175">
              <a:spcBef>
                <a:spcPts val="0"/>
              </a:spcBef>
              <a:spcAft>
                <a:spcPts val="300"/>
              </a:spcAft>
              <a:buClr>
                <a:schemeClr val="accent2"/>
              </a:buClr>
              <a:buSzPct val="85000"/>
              <a:buFont typeface="Lucida Grande"/>
              <a:buChar char="*"/>
              <a:defRPr/>
            </a:pPr>
            <a:r>
              <a:rPr lang="en-US" sz="1100" dirty="0">
                <a:solidFill>
                  <a:srgbClr val="000000"/>
                </a:solidFill>
                <a:latin typeface="Open Sans Light"/>
              </a:rPr>
              <a:t>GNU Libidn2 Library: </a:t>
            </a:r>
            <a:r>
              <a:rPr lang="en-US" sz="1100" dirty="0">
                <a:solidFill>
                  <a:srgbClr val="000000"/>
                </a:solidFill>
                <a:latin typeface="Open Sans Light"/>
                <a:hlinkClick r:id="rId13"/>
              </a:rPr>
              <a:t>https://www.gnu.org/software/libidn/#libidn2</a:t>
            </a:r>
            <a:r>
              <a:rPr lang="en-US" sz="1100" dirty="0">
                <a:solidFill>
                  <a:srgbClr val="000000"/>
                </a:solidFill>
                <a:latin typeface="Open Sans Light"/>
              </a:rPr>
              <a:t>  </a:t>
            </a:r>
          </a:p>
          <a:p>
            <a:pPr marL="0" indent="0">
              <a:spcBef>
                <a:spcPts val="900"/>
              </a:spcBef>
              <a:spcAft>
                <a:spcPts val="450"/>
              </a:spcAft>
              <a:buClr>
                <a:schemeClr val="accent4"/>
              </a:buClr>
              <a:buNone/>
              <a:defRPr/>
            </a:pPr>
            <a:r>
              <a:rPr lang="en-US" sz="1100" dirty="0">
                <a:solidFill>
                  <a:sysClr val="windowText" lastClr="000000"/>
                </a:solidFill>
                <a:latin typeface="Open Sans"/>
                <a:cs typeface="Open Sans"/>
              </a:rPr>
              <a:t>Unicode:</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cs typeface="Open Sans Light"/>
              </a:rPr>
              <a:t>Security Considerations: </a:t>
            </a:r>
            <a:r>
              <a:rPr lang="en-US" sz="1100" dirty="0">
                <a:solidFill>
                  <a:srgbClr val="D27928"/>
                </a:solidFill>
                <a:latin typeface="Open Sans Light"/>
                <a:cs typeface="Open Sans Light"/>
                <a:hlinkClick r:id="rId14"/>
              </a:rPr>
              <a:t>http://unicode.org/reports/tr36/</a:t>
            </a:r>
            <a:r>
              <a:rPr lang="en-US" sz="1100" dirty="0">
                <a:solidFill>
                  <a:srgbClr val="D27928"/>
                </a:solidFill>
                <a:latin typeface="Open Sans Light"/>
                <a:cs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rPr>
              <a:t>Security Mechanisms: </a:t>
            </a:r>
            <a:r>
              <a:rPr lang="en-US" sz="1100" dirty="0">
                <a:solidFill>
                  <a:schemeClr val="tx2"/>
                </a:solidFill>
                <a:latin typeface="Open Sans Light"/>
                <a:hlinkClick r:id="rId15"/>
              </a:rPr>
              <a:t>https://unicode.org/reports/tr39/</a:t>
            </a:r>
            <a:r>
              <a:rPr lang="en-US" sz="1100" dirty="0">
                <a:solidFill>
                  <a:schemeClr val="tx2"/>
                </a:solidFill>
                <a:latin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rPr>
              <a:t>Bidirectional Algorithm: </a:t>
            </a:r>
            <a:r>
              <a:rPr lang="en-US" sz="1100" dirty="0">
                <a:solidFill>
                  <a:schemeClr val="tx2"/>
                </a:solidFill>
                <a:latin typeface="Open Sans Light"/>
                <a:hlinkClick r:id="rId16"/>
              </a:rPr>
              <a:t>http://unicode.org/reports/tr9</a:t>
            </a:r>
            <a:r>
              <a:rPr lang="en-US" sz="1100" dirty="0">
                <a:solidFill>
                  <a:schemeClr val="tx2"/>
                </a:solidFill>
                <a:latin typeface="Open Sans Light"/>
              </a:rPr>
              <a:t> </a:t>
            </a: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rPr>
              <a:t>Normalization Forms: </a:t>
            </a:r>
            <a:r>
              <a:rPr lang="en-US" sz="1100" dirty="0">
                <a:solidFill>
                  <a:schemeClr val="tx2"/>
                </a:solidFill>
                <a:latin typeface="Open Sans Light"/>
                <a:hlinkClick r:id="rId17"/>
              </a:rPr>
              <a:t>https://www.unicode.org/reports/tr15/tr15-47.html</a:t>
            </a:r>
            <a:endParaRPr lang="en-US" sz="1100" dirty="0">
              <a:solidFill>
                <a:schemeClr val="tx2"/>
              </a:solidFill>
              <a:latin typeface="Open Sans Light"/>
            </a:endParaRPr>
          </a:p>
          <a:p>
            <a:pPr marL="394335" lvl="1" indent="-257175">
              <a:spcBef>
                <a:spcPts val="0"/>
              </a:spcBef>
              <a:spcAft>
                <a:spcPts val="300"/>
              </a:spcAft>
              <a:buClr>
                <a:schemeClr val="accent2"/>
              </a:buClr>
              <a:buSzPct val="85000"/>
              <a:buFont typeface="Lucida Grande"/>
              <a:buChar char="*"/>
              <a:defRPr/>
            </a:pPr>
            <a:r>
              <a:rPr lang="en-US" sz="1100" dirty="0">
                <a:solidFill>
                  <a:schemeClr val="tx2"/>
                </a:solidFill>
                <a:latin typeface="Open Sans Light"/>
              </a:rPr>
              <a:t>Supported Scripts: </a:t>
            </a:r>
            <a:r>
              <a:rPr lang="en-US" sz="1100" dirty="0">
                <a:solidFill>
                  <a:schemeClr val="tx2"/>
                </a:solidFill>
                <a:latin typeface="Open Sans Light"/>
                <a:hlinkClick r:id="rId18"/>
              </a:rPr>
              <a:t>http://unicode.org/standard/supported.html</a:t>
            </a:r>
            <a:r>
              <a:rPr lang="en-US" sz="1100" dirty="0">
                <a:solidFill>
                  <a:schemeClr val="tx2"/>
                </a:solidFill>
                <a:latin typeface="Open Sans Light"/>
              </a:rPr>
              <a:t> </a:t>
            </a:r>
          </a:p>
        </p:txBody>
      </p:sp>
      <p:sp>
        <p:nvSpPr>
          <p:cNvPr id="2" name="Rectangle 1"/>
          <p:cNvSpPr/>
          <p:nvPr/>
        </p:nvSpPr>
        <p:spPr>
          <a:xfrm>
            <a:off x="4890655" y="1531144"/>
            <a:ext cx="1967346" cy="164690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205740" rIns="205740" rtlCol="0" anchor="ctr"/>
          <a:lstStyle/>
          <a:p>
            <a:pPr lvl="0">
              <a:buClr>
                <a:schemeClr val="accent4"/>
              </a:buClr>
            </a:pPr>
            <a:r>
              <a:rPr lang="en-US" sz="1350" dirty="0">
                <a:solidFill>
                  <a:schemeClr val="accent4">
                    <a:lumMod val="50000"/>
                  </a:schemeClr>
                </a:solidFill>
                <a:latin typeface="Open Sans Light"/>
                <a:cs typeface="Open Sans Light"/>
              </a:rPr>
              <a:t>Universal Acceptance Steering Group info &amp; recent developments: </a:t>
            </a:r>
            <a:r>
              <a:rPr lang="en-US" sz="1350" dirty="0">
                <a:solidFill>
                  <a:schemeClr val="accent6"/>
                </a:solidFill>
                <a:latin typeface="Open Sans"/>
                <a:cs typeface="Open Sans"/>
              </a:rPr>
              <a:t>www.uasg.tech </a:t>
            </a:r>
          </a:p>
        </p:txBody>
      </p:sp>
    </p:spTree>
    <p:extLst>
      <p:ext uri="{BB962C8B-B14F-4D97-AF65-F5344CB8AC3E}">
        <p14:creationId xmlns:p14="http://schemas.microsoft.com/office/powerpoint/2010/main" val="5083337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Featured Case Studies</a:t>
            </a:r>
          </a:p>
        </p:txBody>
      </p:sp>
      <p:sp>
        <p:nvSpPr>
          <p:cNvPr id="2" name="Rectangle 1"/>
          <p:cNvSpPr/>
          <p:nvPr/>
        </p:nvSpPr>
        <p:spPr>
          <a:xfrm>
            <a:off x="4890655" y="1531144"/>
            <a:ext cx="1967346" cy="164690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205740" rIns="205740" rtlCol="0" anchor="ctr"/>
          <a:lstStyle/>
          <a:p>
            <a:pPr lvl="0">
              <a:buClr>
                <a:schemeClr val="accent4"/>
              </a:buClr>
            </a:pPr>
            <a:endParaRPr lang="en-US" sz="1350" dirty="0">
              <a:solidFill>
                <a:schemeClr val="accent6"/>
              </a:solidFill>
              <a:latin typeface="Open Sans"/>
              <a:cs typeface="Open Sans"/>
            </a:endParaRPr>
          </a:p>
        </p:txBody>
      </p:sp>
      <p:sp>
        <p:nvSpPr>
          <p:cNvPr id="5" name="Text Placeholder 2">
            <a:extLst>
              <a:ext uri="{FF2B5EF4-FFF2-40B4-BE49-F238E27FC236}">
                <a16:creationId xmlns:a16="http://schemas.microsoft.com/office/drawing/2014/main" id="{16BD6427-BD11-43ED-A01F-8E6DEC62A312}"/>
              </a:ext>
            </a:extLst>
          </p:cNvPr>
          <p:cNvSpPr txBox="1">
            <a:spLocks/>
          </p:cNvSpPr>
          <p:nvPr/>
        </p:nvSpPr>
        <p:spPr>
          <a:xfrm>
            <a:off x="226236" y="770688"/>
            <a:ext cx="4611221" cy="408775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spcAft>
                <a:spcPts val="400"/>
              </a:spcAft>
              <a:buClr>
                <a:schemeClr val="accent2"/>
              </a:buClr>
              <a:buSzPct val="85000"/>
              <a:buNone/>
              <a:defRPr/>
            </a:pPr>
            <a:r>
              <a:rPr lang="en-US" sz="1200" b="1" dirty="0">
                <a:solidFill>
                  <a:srgbClr val="000000"/>
                </a:solidFill>
                <a:latin typeface="Open Sans Light"/>
              </a:rPr>
              <a:t>The Government of the State of Rajasthan</a:t>
            </a:r>
            <a:r>
              <a:rPr lang="en-US" sz="1200" dirty="0">
                <a:solidFill>
                  <a:srgbClr val="000000"/>
                </a:solidFill>
                <a:latin typeface="Open Sans Light"/>
              </a:rPr>
              <a:t>,</a:t>
            </a:r>
            <a:r>
              <a:rPr lang="en-US" sz="1200" b="1" dirty="0">
                <a:solidFill>
                  <a:srgbClr val="000000"/>
                </a:solidFill>
                <a:latin typeface="Open Sans Light"/>
              </a:rPr>
              <a:t> </a:t>
            </a:r>
            <a:r>
              <a:rPr lang="en-US" sz="1200" dirty="0">
                <a:solidFill>
                  <a:srgbClr val="000000"/>
                </a:solidFill>
                <a:latin typeface="Open Sans Light"/>
              </a:rPr>
              <a:t>through India’s RajMail project, has provided all its citizens with a free email address in either Hindi or English, using its own secure email platform provided by local company XgenPlus. This is an important step in the state’s eGovernance project. </a:t>
            </a:r>
          </a:p>
          <a:p>
            <a:pPr marL="630238" lvl="1" indent="-284163">
              <a:spcBef>
                <a:spcPts val="0"/>
              </a:spcBef>
              <a:spcAft>
                <a:spcPts val="400"/>
              </a:spcAft>
              <a:buClr>
                <a:schemeClr val="accent2"/>
              </a:buClr>
              <a:buSzPct val="85000"/>
              <a:buFont typeface="Lucida Grande"/>
              <a:buChar char="*"/>
              <a:defRPr/>
            </a:pPr>
            <a:r>
              <a:rPr lang="en-US" sz="1200" dirty="0">
                <a:solidFill>
                  <a:srgbClr val="000000"/>
                </a:solidFill>
                <a:latin typeface="Open Sans Light"/>
              </a:rPr>
              <a:t>RajMail: </a:t>
            </a:r>
            <a:r>
              <a:rPr lang="en-US" sz="1200" dirty="0">
                <a:solidFill>
                  <a:srgbClr val="000000"/>
                </a:solidFill>
                <a:latin typeface="Open Sans Light"/>
                <a:hlinkClick r:id="rId2"/>
              </a:rPr>
              <a:t>https://uasg.tech/wp-content/uploads/2019/02/UASG013E-en-case-study-rajmail-government-of-rajasthan.pdf</a:t>
            </a:r>
            <a:r>
              <a:rPr lang="en-US" sz="1200" dirty="0">
                <a:solidFill>
                  <a:srgbClr val="000000"/>
                </a:solidFill>
                <a:latin typeface="Open Sans Light"/>
              </a:rPr>
              <a:t> </a:t>
            </a:r>
          </a:p>
          <a:p>
            <a:pPr marL="0" indent="0">
              <a:spcBef>
                <a:spcPts val="0"/>
              </a:spcBef>
              <a:spcAft>
                <a:spcPts val="400"/>
              </a:spcAft>
              <a:buClr>
                <a:schemeClr val="accent2"/>
              </a:buClr>
              <a:buSzPct val="85000"/>
              <a:buNone/>
              <a:defRPr/>
            </a:pPr>
            <a:endParaRPr lang="en-US" sz="1200" b="1" dirty="0">
              <a:solidFill>
                <a:srgbClr val="000000"/>
              </a:solidFill>
              <a:latin typeface="Open Sans Light"/>
            </a:endParaRPr>
          </a:p>
          <a:p>
            <a:pPr marL="0" indent="0">
              <a:spcBef>
                <a:spcPts val="0"/>
              </a:spcBef>
              <a:spcAft>
                <a:spcPts val="400"/>
              </a:spcAft>
              <a:buClr>
                <a:schemeClr val="accent2"/>
              </a:buClr>
              <a:buSzPct val="85000"/>
              <a:buNone/>
              <a:defRPr/>
            </a:pPr>
            <a:r>
              <a:rPr lang="en-US" sz="1200" b="1" dirty="0">
                <a:solidFill>
                  <a:srgbClr val="000000"/>
                </a:solidFill>
                <a:latin typeface="Open Sans Light"/>
              </a:rPr>
              <a:t>The Thai Network Information Center Foundation (</a:t>
            </a:r>
            <a:r>
              <a:rPr lang="en-US" sz="1200" b="1" dirty="0" err="1">
                <a:solidFill>
                  <a:srgbClr val="000000"/>
                </a:solidFill>
                <a:latin typeface="Open Sans Light"/>
              </a:rPr>
              <a:t>THNIC</a:t>
            </a:r>
            <a:r>
              <a:rPr lang="en-US" sz="1200" dirty="0">
                <a:solidFill>
                  <a:srgbClr val="000000"/>
                </a:solidFill>
                <a:latin typeface="Open Sans Light"/>
              </a:rPr>
              <a:t>) and the Thai government support the .Thai Internationalized Domain Name (.</a:t>
            </a:r>
            <a:r>
              <a:rPr lang="th-TH" sz="1200" dirty="0">
                <a:solidFill>
                  <a:srgbClr val="000000"/>
                </a:solidFill>
                <a:latin typeface="Open Sans Light"/>
              </a:rPr>
              <a:t>ไทย</a:t>
            </a:r>
            <a:r>
              <a:rPr lang="en-US" sz="1200" dirty="0">
                <a:solidFill>
                  <a:srgbClr val="000000"/>
                </a:solidFill>
                <a:latin typeface="Open Sans Light"/>
              </a:rPr>
              <a:t>)</a:t>
            </a:r>
            <a:r>
              <a:rPr lang="th-TH" sz="1200" dirty="0">
                <a:solidFill>
                  <a:srgbClr val="000000"/>
                </a:solidFill>
                <a:latin typeface="Open Sans Light"/>
              </a:rPr>
              <a:t> </a:t>
            </a:r>
            <a:r>
              <a:rPr lang="en-US" sz="1200" dirty="0">
                <a:solidFill>
                  <a:srgbClr val="000000"/>
                </a:solidFill>
                <a:latin typeface="Open Sans Light"/>
              </a:rPr>
              <a:t>and Email Address Internationalization (EAI) initiatives, which facilitate the use of email addresses using the .</a:t>
            </a:r>
            <a:r>
              <a:rPr lang="th-TH" sz="1200" dirty="0">
                <a:solidFill>
                  <a:srgbClr val="000000"/>
                </a:solidFill>
                <a:latin typeface="Open Sans Light"/>
              </a:rPr>
              <a:t>ไทย </a:t>
            </a:r>
            <a:r>
              <a:rPr lang="en-US" sz="1200" dirty="0" err="1">
                <a:solidFill>
                  <a:srgbClr val="000000"/>
                </a:solidFill>
                <a:latin typeface="Open Sans Light"/>
              </a:rPr>
              <a:t>IDN</a:t>
            </a:r>
            <a:r>
              <a:rPr lang="en-US" sz="1200" dirty="0">
                <a:solidFill>
                  <a:srgbClr val="000000"/>
                </a:solidFill>
                <a:latin typeface="Open Sans Light"/>
              </a:rPr>
              <a:t>. This is an important step in increasing Thailand’s Internet penetration.</a:t>
            </a:r>
          </a:p>
          <a:p>
            <a:pPr marL="630238" lvl="1" indent="-284163">
              <a:spcBef>
                <a:spcPts val="0"/>
              </a:spcBef>
              <a:spcAft>
                <a:spcPts val="400"/>
              </a:spcAft>
              <a:buClr>
                <a:schemeClr val="accent2"/>
              </a:buClr>
              <a:buSzPct val="85000"/>
              <a:buFont typeface="Lucida Grande"/>
              <a:buChar char="*"/>
              <a:defRPr/>
            </a:pPr>
            <a:r>
              <a:rPr lang="en-US" sz="1200" dirty="0" err="1">
                <a:solidFill>
                  <a:srgbClr val="000000"/>
                </a:solidFill>
                <a:latin typeface="Open Sans Light"/>
              </a:rPr>
              <a:t>THNIC</a:t>
            </a:r>
            <a:r>
              <a:rPr lang="en-US" sz="1200" dirty="0">
                <a:solidFill>
                  <a:srgbClr val="000000"/>
                </a:solidFill>
                <a:latin typeface="Open Sans Light"/>
              </a:rPr>
              <a:t>: </a:t>
            </a:r>
            <a:r>
              <a:rPr lang="en-US" sz="1200" dirty="0">
                <a:latin typeface="Open Sans Light"/>
                <a:hlinkClick r:id="rId3"/>
              </a:rPr>
              <a:t>https://uasg.tech/wp-content/uploads/2016/11/UASG013A-161031-en-case-study-thnic-digital.pdf</a:t>
            </a:r>
            <a:r>
              <a:rPr lang="en-US" sz="1200" dirty="0">
                <a:latin typeface="Open Sans Light"/>
              </a:rPr>
              <a:t>  </a:t>
            </a:r>
            <a:endParaRPr lang="en-US" sz="1200" dirty="0">
              <a:solidFill>
                <a:srgbClr val="000000"/>
              </a:solidFill>
              <a:latin typeface="Open Sans Light"/>
            </a:endParaRPr>
          </a:p>
          <a:p>
            <a:pPr marL="0" indent="-53975">
              <a:spcBef>
                <a:spcPts val="0"/>
              </a:spcBef>
              <a:spcAft>
                <a:spcPts val="400"/>
              </a:spcAft>
              <a:buClr>
                <a:schemeClr val="accent2"/>
              </a:buClr>
              <a:buSzPct val="85000"/>
              <a:buNone/>
              <a:defRPr/>
            </a:pPr>
            <a:endParaRPr lang="en-US" sz="1200" dirty="0">
              <a:solidFill>
                <a:srgbClr val="000000"/>
              </a:solidFill>
              <a:latin typeface="Open Sans Light"/>
            </a:endParaRPr>
          </a:p>
          <a:p>
            <a:pPr marL="0" indent="-53975">
              <a:spcBef>
                <a:spcPts val="0"/>
              </a:spcBef>
              <a:spcAft>
                <a:spcPts val="400"/>
              </a:spcAft>
              <a:buClr>
                <a:schemeClr val="accent2"/>
              </a:buClr>
              <a:buSzPct val="85000"/>
              <a:buNone/>
              <a:defRPr/>
            </a:pPr>
            <a:r>
              <a:rPr lang="en-US" sz="1200" dirty="0">
                <a:solidFill>
                  <a:srgbClr val="000000"/>
                </a:solidFill>
                <a:latin typeface="Open Sans Light"/>
              </a:rPr>
              <a:t>See all case studies: </a:t>
            </a:r>
            <a:r>
              <a:rPr lang="en-US" sz="1200" dirty="0">
                <a:solidFill>
                  <a:srgbClr val="000000"/>
                </a:solidFill>
                <a:latin typeface="Open Sans Light"/>
                <a:hlinkClick r:id="rId4"/>
              </a:rPr>
              <a:t>https://uasg.tech/case-studies/</a:t>
            </a:r>
            <a:r>
              <a:rPr lang="en-US" sz="1200" dirty="0">
                <a:solidFill>
                  <a:srgbClr val="000000"/>
                </a:solidFill>
                <a:latin typeface="Open Sans Light"/>
              </a:rPr>
              <a:t> </a:t>
            </a:r>
          </a:p>
          <a:p>
            <a:pPr marL="0" indent="0">
              <a:spcBef>
                <a:spcPts val="1200"/>
              </a:spcBef>
              <a:spcAft>
                <a:spcPts val="600"/>
              </a:spcAft>
              <a:buClr>
                <a:schemeClr val="accent4"/>
              </a:buClr>
              <a:buSzPct val="85000"/>
              <a:buNone/>
              <a:defRPr/>
            </a:pPr>
            <a:endParaRPr lang="en-US" sz="1200" dirty="0">
              <a:solidFill>
                <a:schemeClr val="tx2"/>
              </a:solidFill>
              <a:latin typeface="Open Sans Light"/>
            </a:endParaRPr>
          </a:p>
        </p:txBody>
      </p:sp>
      <p:pic>
        <p:nvPicPr>
          <p:cNvPr id="7" name="Picture 6">
            <a:extLst>
              <a:ext uri="{FF2B5EF4-FFF2-40B4-BE49-F238E27FC236}">
                <a16:creationId xmlns:a16="http://schemas.microsoft.com/office/drawing/2014/main" id="{2C1DBA9A-BA43-496A-8AB3-0219FD0F5F5B}"/>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5556" b="92063" l="7669" r="90798">
                        <a14:foregroundMark x1="52761" y1="7937" x2="52761" y2="7937"/>
                        <a14:foregroundMark x1="52147" y1="5556" x2="52147" y2="5556"/>
                        <a14:foregroundMark x1="90798" y1="37037" x2="90798" y2="37037"/>
                        <a14:foregroundMark x1="7975" y1="30159" x2="7975" y2="30159"/>
                        <a14:foregroundMark x1="66564" y1="62698" x2="66564" y2="62698"/>
                        <a14:foregroundMark x1="55215" y1="78042" x2="55215" y2="78042"/>
                        <a14:foregroundMark x1="25767" y1="74603" x2="25767" y2="74603"/>
                        <a14:foregroundMark x1="38650" y1="89683" x2="38650" y2="89683"/>
                        <a14:foregroundMark x1="32209" y1="75926" x2="32209" y2="75926"/>
                        <a14:foregroundMark x1="36196" y1="74603" x2="36196" y2="74603"/>
                        <a14:foregroundMark x1="31902" y1="92063" x2="31902" y2="92063"/>
                        <a14:foregroundMark x1="66258" y1="63228" x2="66258" y2="63228"/>
                        <a14:backgroundMark x1="66258" y1="62169" x2="66258" y2="62169"/>
                        <a14:backgroundMark x1="66258" y1="62698" x2="66258" y2="62698"/>
                      </a14:backgroundRemoval>
                    </a14:imgEffect>
                  </a14:imgLayer>
                </a14:imgProps>
              </a:ext>
            </a:extLst>
          </a:blip>
          <a:stretch>
            <a:fillRect/>
          </a:stretch>
        </p:blipFill>
        <p:spPr>
          <a:xfrm>
            <a:off x="5116892" y="1522999"/>
            <a:ext cx="1514872" cy="1756508"/>
          </a:xfrm>
          <a:prstGeom prst="rect">
            <a:avLst/>
          </a:prstGeom>
        </p:spPr>
      </p:pic>
    </p:spTree>
    <p:extLst>
      <p:ext uri="{BB962C8B-B14F-4D97-AF65-F5344CB8AC3E}">
        <p14:creationId xmlns:p14="http://schemas.microsoft.com/office/powerpoint/2010/main" val="499515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r>
              <a:rPr lang="is-IS" dirty="0"/>
              <a:t>…</a:t>
            </a:r>
            <a:endParaRPr lang="en-US" dirty="0"/>
          </a:p>
        </p:txBody>
      </p:sp>
      <p:sp>
        <p:nvSpPr>
          <p:cNvPr id="3" name="Content Placeholder 2"/>
          <p:cNvSpPr>
            <a:spLocks noGrp="1"/>
          </p:cNvSpPr>
          <p:nvPr>
            <p:ph sz="quarter" idx="10"/>
          </p:nvPr>
        </p:nvSpPr>
        <p:spPr>
          <a:xfrm>
            <a:off x="240506" y="925080"/>
            <a:ext cx="6338060" cy="3065339"/>
          </a:xfrm>
        </p:spPr>
        <p:txBody>
          <a:bodyPr/>
          <a:lstStyle/>
          <a:p>
            <a:r>
              <a:rPr lang="en-US" sz="1600" dirty="0"/>
              <a:t>Read the documents at </a:t>
            </a:r>
            <a:r>
              <a:rPr lang="en-US" sz="1600" dirty="0">
                <a:hlinkClick r:id="rId2"/>
              </a:rPr>
              <a:t>https://uasg.tech/information/</a:t>
            </a:r>
            <a:endParaRPr lang="en-US" sz="1600" dirty="0"/>
          </a:p>
          <a:p>
            <a:pPr lvl="1">
              <a:buFont typeface="Wingdings" charset="2"/>
              <a:buChar char="Ø"/>
            </a:pPr>
            <a:r>
              <a:rPr lang="en-US" sz="1400" dirty="0"/>
              <a:t>UASG003 – Fact Sheet</a:t>
            </a:r>
          </a:p>
          <a:p>
            <a:pPr lvl="1">
              <a:buFont typeface="Wingdings" charset="2"/>
              <a:buChar char="Ø"/>
            </a:pPr>
            <a:r>
              <a:rPr lang="en-US" sz="1400" dirty="0"/>
              <a:t>UASG005 – Quick Guide</a:t>
            </a:r>
          </a:p>
          <a:p>
            <a:pPr lvl="1">
              <a:buFont typeface="Wingdings" charset="2"/>
              <a:buChar char="Ø"/>
            </a:pPr>
            <a:r>
              <a:rPr lang="en-US" sz="1400" dirty="0"/>
              <a:t>UASG007 – Introduction to Universal Acceptance</a:t>
            </a:r>
          </a:p>
          <a:p>
            <a:pPr lvl="1">
              <a:buFont typeface="Wingdings" charset="2"/>
              <a:buChar char="Ø"/>
            </a:pPr>
            <a:r>
              <a:rPr lang="en-US" sz="1400" dirty="0"/>
              <a:t>UASG011 – FAQs</a:t>
            </a:r>
          </a:p>
          <a:p>
            <a:pPr lvl="1">
              <a:buFont typeface="Wingdings" charset="2"/>
              <a:buChar char="Ø"/>
            </a:pPr>
            <a:endParaRPr lang="en-US" sz="1400" dirty="0"/>
          </a:p>
          <a:p>
            <a:r>
              <a:rPr lang="en-US" sz="1600" dirty="0"/>
              <a:t>Subscribe to the UASG Discussion list </a:t>
            </a:r>
            <a:r>
              <a:rPr lang="en-US" sz="1600" dirty="0">
                <a:hlinkClick r:id="rId3"/>
              </a:rPr>
              <a:t>www.uasg.tech/subscribe</a:t>
            </a:r>
            <a:endParaRPr lang="en-US" sz="1600" dirty="0"/>
          </a:p>
          <a:p>
            <a:pPr lvl="1">
              <a:buFont typeface="Wingdings" charset="2"/>
              <a:buChar char="Ø"/>
            </a:pPr>
            <a:r>
              <a:rPr lang="en-US" sz="1400" dirty="0"/>
              <a:t>Get your own systems UA Ready</a:t>
            </a:r>
          </a:p>
          <a:p>
            <a:pPr lvl="1">
              <a:buFont typeface="Wingdings" charset="2"/>
              <a:buChar char="Ø"/>
            </a:pPr>
            <a:r>
              <a:rPr lang="en-US" sz="1400" dirty="0"/>
              <a:t>Spread the word</a:t>
            </a:r>
            <a:r>
              <a:rPr lang="is-IS" sz="1400" dirty="0"/>
              <a:t>…</a:t>
            </a:r>
            <a:endParaRPr lang="en-US" sz="1400" dirty="0"/>
          </a:p>
          <a:p>
            <a:endParaRPr lang="en-US" dirty="0"/>
          </a:p>
        </p:txBody>
      </p:sp>
    </p:spTree>
    <p:extLst>
      <p:ext uri="{BB962C8B-B14F-4D97-AF65-F5344CB8AC3E}">
        <p14:creationId xmlns:p14="http://schemas.microsoft.com/office/powerpoint/2010/main" val="4239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Chevron 42"/>
          <p:cNvSpPr/>
          <p:nvPr/>
        </p:nvSpPr>
        <p:spPr>
          <a:xfrm>
            <a:off x="2969058" y="1337992"/>
            <a:ext cx="3609508" cy="282935"/>
          </a:xfrm>
          <a:prstGeom prst="chevron">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2" name="Pentagon 41"/>
          <p:cNvSpPr/>
          <p:nvPr/>
        </p:nvSpPr>
        <p:spPr>
          <a:xfrm>
            <a:off x="245678" y="1337992"/>
            <a:ext cx="2816529" cy="282935"/>
          </a:xfrm>
          <a:prstGeom prst="homePlate">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245679" y="413390"/>
            <a:ext cx="6334298" cy="430908"/>
          </a:xfrm>
        </p:spPr>
        <p:txBody>
          <a:bodyPr/>
          <a:lstStyle/>
          <a:p>
            <a:r>
              <a:rPr lang="en-US" dirty="0"/>
              <a:t>The Internet Has Evolved </a:t>
            </a:r>
          </a:p>
        </p:txBody>
      </p:sp>
      <p:sp>
        <p:nvSpPr>
          <p:cNvPr id="5" name="TextBox 4"/>
          <p:cNvSpPr txBox="1"/>
          <p:nvPr/>
        </p:nvSpPr>
        <p:spPr>
          <a:xfrm>
            <a:off x="245679" y="1312423"/>
            <a:ext cx="686156" cy="346249"/>
          </a:xfrm>
          <a:prstGeom prst="rect">
            <a:avLst/>
          </a:prstGeom>
          <a:noFill/>
        </p:spPr>
        <p:txBody>
          <a:bodyPr wrap="square" lIns="68580" rtlCol="0">
            <a:spAutoFit/>
          </a:bodyPr>
          <a:lstStyle/>
          <a:p>
            <a:r>
              <a:rPr lang="en-US" sz="1650" dirty="0">
                <a:solidFill>
                  <a:schemeClr val="bg1"/>
                </a:solidFill>
                <a:latin typeface="Open Sans Light"/>
                <a:cs typeface="Open Sans Light"/>
              </a:rPr>
              <a:t>2006</a:t>
            </a:r>
          </a:p>
        </p:txBody>
      </p:sp>
      <p:sp>
        <p:nvSpPr>
          <p:cNvPr id="6" name="TextBox 5"/>
          <p:cNvSpPr txBox="1"/>
          <p:nvPr/>
        </p:nvSpPr>
        <p:spPr>
          <a:xfrm>
            <a:off x="245677" y="1682820"/>
            <a:ext cx="1224694" cy="497444"/>
          </a:xfrm>
          <a:prstGeom prst="rect">
            <a:avLst/>
          </a:prstGeom>
          <a:noFill/>
        </p:spPr>
        <p:txBody>
          <a:bodyPr wrap="square" lIns="0" rtlCol="0">
            <a:spAutoFit/>
          </a:bodyPr>
          <a:lstStyle/>
          <a:p>
            <a:pPr>
              <a:lnSpc>
                <a:spcPct val="130000"/>
              </a:lnSpc>
            </a:pPr>
            <a:r>
              <a:rPr lang="en-US" sz="1200" dirty="0">
                <a:latin typeface="Open Sans Light"/>
                <a:cs typeface="Open Sans Light"/>
              </a:rPr>
              <a:t>Generic </a:t>
            </a:r>
          </a:p>
          <a:p>
            <a:pPr>
              <a:lnSpc>
                <a:spcPct val="130000"/>
              </a:lnSpc>
            </a:pPr>
            <a:r>
              <a:rPr lang="en-US" sz="825" dirty="0">
                <a:latin typeface="Open Sans Light"/>
                <a:cs typeface="Open Sans Light"/>
              </a:rPr>
              <a:t>(</a:t>
            </a:r>
            <a:r>
              <a:rPr lang="en-US" sz="825" b="1" dirty="0">
                <a:latin typeface="Open Sans Light"/>
                <a:cs typeface="Open Sans Light"/>
              </a:rPr>
              <a:t>22</a:t>
            </a:r>
            <a:r>
              <a:rPr lang="en-US" sz="825" dirty="0">
                <a:latin typeface="Open Sans Light"/>
                <a:cs typeface="Open Sans Light"/>
              </a:rPr>
              <a:t> total)</a:t>
            </a:r>
          </a:p>
        </p:txBody>
      </p:sp>
      <p:sp>
        <p:nvSpPr>
          <p:cNvPr id="8" name="TextBox 7"/>
          <p:cNvSpPr txBox="1"/>
          <p:nvPr/>
        </p:nvSpPr>
        <p:spPr>
          <a:xfrm>
            <a:off x="823984" y="217057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.edu</a:t>
            </a:r>
          </a:p>
        </p:txBody>
      </p:sp>
      <p:sp>
        <p:nvSpPr>
          <p:cNvPr id="9" name="TextBox 8"/>
          <p:cNvSpPr txBox="1"/>
          <p:nvPr/>
        </p:nvSpPr>
        <p:spPr>
          <a:xfrm>
            <a:off x="823984" y="2510400"/>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.net</a:t>
            </a:r>
          </a:p>
        </p:txBody>
      </p:sp>
      <p:sp>
        <p:nvSpPr>
          <p:cNvPr id="13" name="TextBox 12"/>
          <p:cNvSpPr txBox="1"/>
          <p:nvPr/>
        </p:nvSpPr>
        <p:spPr>
          <a:xfrm>
            <a:off x="245677" y="217057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.com</a:t>
            </a:r>
          </a:p>
        </p:txBody>
      </p:sp>
      <p:sp>
        <p:nvSpPr>
          <p:cNvPr id="14" name="TextBox 13"/>
          <p:cNvSpPr txBox="1"/>
          <p:nvPr/>
        </p:nvSpPr>
        <p:spPr>
          <a:xfrm>
            <a:off x="245677" y="2510400"/>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.org</a:t>
            </a:r>
          </a:p>
        </p:txBody>
      </p:sp>
      <p:sp>
        <p:nvSpPr>
          <p:cNvPr id="29" name="TextBox 28"/>
          <p:cNvSpPr txBox="1"/>
          <p:nvPr/>
        </p:nvSpPr>
        <p:spPr>
          <a:xfrm>
            <a:off x="2163754" y="217057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.jp</a:t>
            </a:r>
          </a:p>
        </p:txBody>
      </p:sp>
      <p:sp>
        <p:nvSpPr>
          <p:cNvPr id="30" name="TextBox 29"/>
          <p:cNvSpPr txBox="1"/>
          <p:nvPr/>
        </p:nvSpPr>
        <p:spPr>
          <a:xfrm>
            <a:off x="2163754" y="2511700"/>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.fr</a:t>
            </a:r>
          </a:p>
        </p:txBody>
      </p:sp>
      <p:sp>
        <p:nvSpPr>
          <p:cNvPr id="31" name="TextBox 30"/>
          <p:cNvSpPr txBox="1"/>
          <p:nvPr/>
        </p:nvSpPr>
        <p:spPr>
          <a:xfrm>
            <a:off x="1585448" y="217057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.uk</a:t>
            </a:r>
          </a:p>
        </p:txBody>
      </p:sp>
      <p:sp>
        <p:nvSpPr>
          <p:cNvPr id="32" name="TextBox 31"/>
          <p:cNvSpPr txBox="1"/>
          <p:nvPr/>
        </p:nvSpPr>
        <p:spPr>
          <a:xfrm>
            <a:off x="1585448" y="2510400"/>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.de</a:t>
            </a:r>
          </a:p>
        </p:txBody>
      </p:sp>
      <p:sp>
        <p:nvSpPr>
          <p:cNvPr id="33" name="TextBox 32"/>
          <p:cNvSpPr txBox="1"/>
          <p:nvPr/>
        </p:nvSpPr>
        <p:spPr>
          <a:xfrm>
            <a:off x="818336" y="2855404"/>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.asia</a:t>
            </a:r>
          </a:p>
        </p:txBody>
      </p:sp>
      <p:sp>
        <p:nvSpPr>
          <p:cNvPr id="34" name="TextBox 33"/>
          <p:cNvSpPr txBox="1"/>
          <p:nvPr/>
        </p:nvSpPr>
        <p:spPr>
          <a:xfrm>
            <a:off x="818336" y="319522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.travel</a:t>
            </a:r>
          </a:p>
        </p:txBody>
      </p:sp>
      <p:sp>
        <p:nvSpPr>
          <p:cNvPr id="35" name="TextBox 34"/>
          <p:cNvSpPr txBox="1"/>
          <p:nvPr/>
        </p:nvSpPr>
        <p:spPr>
          <a:xfrm>
            <a:off x="240030" y="2855404"/>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.aero</a:t>
            </a:r>
          </a:p>
        </p:txBody>
      </p:sp>
      <p:sp>
        <p:nvSpPr>
          <p:cNvPr id="36" name="TextBox 35"/>
          <p:cNvSpPr txBox="1"/>
          <p:nvPr/>
        </p:nvSpPr>
        <p:spPr>
          <a:xfrm>
            <a:off x="240030" y="3195227"/>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.mobi</a:t>
            </a:r>
          </a:p>
        </p:txBody>
      </p:sp>
      <p:sp>
        <p:nvSpPr>
          <p:cNvPr id="40" name="TextBox 39"/>
          <p:cNvSpPr txBox="1"/>
          <p:nvPr/>
        </p:nvSpPr>
        <p:spPr>
          <a:xfrm>
            <a:off x="1580746" y="1682820"/>
            <a:ext cx="1084592" cy="497444"/>
          </a:xfrm>
          <a:prstGeom prst="rect">
            <a:avLst/>
          </a:prstGeom>
          <a:noFill/>
        </p:spPr>
        <p:txBody>
          <a:bodyPr wrap="none" lIns="0" rtlCol="0">
            <a:spAutoFit/>
          </a:bodyPr>
          <a:lstStyle/>
          <a:p>
            <a:pPr>
              <a:lnSpc>
                <a:spcPct val="130000"/>
              </a:lnSpc>
            </a:pPr>
            <a:r>
              <a:rPr lang="en-US" sz="1200" dirty="0">
                <a:latin typeface="Open Sans Light"/>
                <a:cs typeface="Open Sans Light"/>
              </a:rPr>
              <a:t>Country Code </a:t>
            </a:r>
          </a:p>
          <a:p>
            <a:pPr>
              <a:lnSpc>
                <a:spcPct val="130000"/>
              </a:lnSpc>
            </a:pPr>
            <a:r>
              <a:rPr lang="en-US" sz="825" dirty="0">
                <a:latin typeface="Open Sans Light"/>
                <a:cs typeface="Open Sans Light"/>
              </a:rPr>
              <a:t>(Over 200 total)</a:t>
            </a:r>
          </a:p>
        </p:txBody>
      </p:sp>
      <p:sp>
        <p:nvSpPr>
          <p:cNvPr id="41" name="TextBox 40"/>
          <p:cNvSpPr txBox="1"/>
          <p:nvPr/>
        </p:nvSpPr>
        <p:spPr>
          <a:xfrm>
            <a:off x="3238171" y="1312423"/>
            <a:ext cx="642484" cy="346249"/>
          </a:xfrm>
          <a:prstGeom prst="rect">
            <a:avLst/>
          </a:prstGeom>
          <a:noFill/>
        </p:spPr>
        <p:txBody>
          <a:bodyPr wrap="none" lIns="68580" rtlCol="0">
            <a:spAutoFit/>
          </a:bodyPr>
          <a:lstStyle/>
          <a:p>
            <a:r>
              <a:rPr lang="en-US" sz="1650" dirty="0">
                <a:solidFill>
                  <a:srgbClr val="FAFAFA"/>
                </a:solidFill>
                <a:latin typeface="Open Sans Light"/>
                <a:cs typeface="Open Sans Light"/>
              </a:rPr>
              <a:t>2016</a:t>
            </a:r>
          </a:p>
        </p:txBody>
      </p:sp>
      <p:sp>
        <p:nvSpPr>
          <p:cNvPr id="45" name="TextBox 44"/>
          <p:cNvSpPr txBox="1"/>
          <p:nvPr/>
        </p:nvSpPr>
        <p:spPr>
          <a:xfrm>
            <a:off x="3237017" y="1683504"/>
            <a:ext cx="1701221" cy="512448"/>
          </a:xfrm>
          <a:prstGeom prst="rect">
            <a:avLst/>
          </a:prstGeom>
          <a:noFill/>
        </p:spPr>
        <p:txBody>
          <a:bodyPr wrap="square" lIns="0" rtlCol="0">
            <a:spAutoFit/>
          </a:bodyPr>
          <a:lstStyle/>
          <a:p>
            <a:pPr>
              <a:lnSpc>
                <a:spcPct val="130000"/>
              </a:lnSpc>
            </a:pPr>
            <a:r>
              <a:rPr lang="en-US" sz="1200" dirty="0">
                <a:latin typeface="Open Sans Light"/>
                <a:cs typeface="Open Sans Light"/>
              </a:rPr>
              <a:t>Generic </a:t>
            </a:r>
          </a:p>
          <a:p>
            <a:pPr>
              <a:lnSpc>
                <a:spcPct val="130000"/>
              </a:lnSpc>
            </a:pPr>
            <a:r>
              <a:rPr lang="en-US" sz="900" dirty="0">
                <a:latin typeface="Open Sans Light"/>
                <a:cs typeface="Open Sans Light"/>
              </a:rPr>
              <a:t>(</a:t>
            </a:r>
            <a:r>
              <a:rPr lang="en-US" sz="900" b="1" dirty="0">
                <a:latin typeface="Open Sans"/>
                <a:cs typeface="Open Sans"/>
              </a:rPr>
              <a:t>Over 1,200 total</a:t>
            </a:r>
            <a:r>
              <a:rPr lang="en-US" sz="900" dirty="0">
                <a:latin typeface="Open Sans Light"/>
                <a:cs typeface="Open Sans Light"/>
              </a:rPr>
              <a:t>)</a:t>
            </a:r>
            <a:endParaRPr lang="en-US" sz="1200" dirty="0">
              <a:latin typeface="Open Sans Light"/>
              <a:cs typeface="Open Sans Light"/>
            </a:endParaRPr>
          </a:p>
        </p:txBody>
      </p:sp>
      <p:sp>
        <p:nvSpPr>
          <p:cNvPr id="46" name="TextBox 45"/>
          <p:cNvSpPr txBox="1"/>
          <p:nvPr/>
        </p:nvSpPr>
        <p:spPr>
          <a:xfrm>
            <a:off x="3815324" y="2171261"/>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.edu</a:t>
            </a:r>
          </a:p>
        </p:txBody>
      </p:sp>
      <p:sp>
        <p:nvSpPr>
          <p:cNvPr id="47" name="TextBox 46"/>
          <p:cNvSpPr txBox="1"/>
          <p:nvPr/>
        </p:nvSpPr>
        <p:spPr>
          <a:xfrm>
            <a:off x="3815324" y="2507238"/>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.aero</a:t>
            </a:r>
          </a:p>
        </p:txBody>
      </p:sp>
      <p:sp>
        <p:nvSpPr>
          <p:cNvPr id="48" name="TextBox 47"/>
          <p:cNvSpPr txBox="1"/>
          <p:nvPr/>
        </p:nvSpPr>
        <p:spPr>
          <a:xfrm>
            <a:off x="3237018" y="2171261"/>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.com</a:t>
            </a:r>
          </a:p>
        </p:txBody>
      </p:sp>
      <p:sp>
        <p:nvSpPr>
          <p:cNvPr id="49" name="TextBox 48"/>
          <p:cNvSpPr txBox="1"/>
          <p:nvPr/>
        </p:nvSpPr>
        <p:spPr>
          <a:xfrm>
            <a:off x="3237018" y="2507238"/>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.net</a:t>
            </a:r>
          </a:p>
        </p:txBody>
      </p:sp>
      <p:sp>
        <p:nvSpPr>
          <p:cNvPr id="50" name="TextBox 49"/>
          <p:cNvSpPr txBox="1"/>
          <p:nvPr/>
        </p:nvSpPr>
        <p:spPr>
          <a:xfrm>
            <a:off x="5792153" y="2174333"/>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.jp</a:t>
            </a:r>
          </a:p>
        </p:txBody>
      </p:sp>
      <p:sp>
        <p:nvSpPr>
          <p:cNvPr id="51" name="TextBox 50"/>
          <p:cNvSpPr txBox="1"/>
          <p:nvPr/>
        </p:nvSpPr>
        <p:spPr>
          <a:xfrm>
            <a:off x="5792153" y="2521848"/>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.cn</a:t>
            </a:r>
          </a:p>
        </p:txBody>
      </p:sp>
      <p:sp>
        <p:nvSpPr>
          <p:cNvPr id="52" name="TextBox 51"/>
          <p:cNvSpPr txBox="1"/>
          <p:nvPr/>
        </p:nvSpPr>
        <p:spPr>
          <a:xfrm>
            <a:off x="5213847" y="2174333"/>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.uk</a:t>
            </a:r>
          </a:p>
        </p:txBody>
      </p:sp>
      <p:sp>
        <p:nvSpPr>
          <p:cNvPr id="53" name="TextBox 52"/>
          <p:cNvSpPr txBox="1"/>
          <p:nvPr/>
        </p:nvSpPr>
        <p:spPr>
          <a:xfrm>
            <a:off x="5213847" y="2520548"/>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.de</a:t>
            </a:r>
          </a:p>
        </p:txBody>
      </p:sp>
      <p:sp>
        <p:nvSpPr>
          <p:cNvPr id="54" name="TextBox 53"/>
          <p:cNvSpPr txBox="1"/>
          <p:nvPr/>
        </p:nvSpPr>
        <p:spPr>
          <a:xfrm>
            <a:off x="4394135" y="2507764"/>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.info</a:t>
            </a:r>
          </a:p>
        </p:txBody>
      </p:sp>
      <p:sp>
        <p:nvSpPr>
          <p:cNvPr id="56" name="TextBox 55"/>
          <p:cNvSpPr txBox="1"/>
          <p:nvPr/>
        </p:nvSpPr>
        <p:spPr>
          <a:xfrm>
            <a:off x="4394135" y="2171261"/>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.org</a:t>
            </a:r>
          </a:p>
        </p:txBody>
      </p:sp>
      <p:sp>
        <p:nvSpPr>
          <p:cNvPr id="58" name="TextBox 57"/>
          <p:cNvSpPr txBox="1"/>
          <p:nvPr/>
        </p:nvSpPr>
        <p:spPr>
          <a:xfrm>
            <a:off x="5221931" y="1680184"/>
            <a:ext cx="1084592" cy="497444"/>
          </a:xfrm>
          <a:prstGeom prst="rect">
            <a:avLst/>
          </a:prstGeom>
          <a:noFill/>
        </p:spPr>
        <p:txBody>
          <a:bodyPr wrap="none" lIns="0" rtlCol="0">
            <a:spAutoFit/>
          </a:bodyPr>
          <a:lstStyle/>
          <a:p>
            <a:pPr>
              <a:lnSpc>
                <a:spcPct val="130000"/>
              </a:lnSpc>
            </a:pPr>
            <a:r>
              <a:rPr lang="en-US" sz="1200" dirty="0">
                <a:latin typeface="Open Sans Light"/>
                <a:cs typeface="Open Sans Light"/>
              </a:rPr>
              <a:t>Country Code </a:t>
            </a:r>
          </a:p>
          <a:p>
            <a:pPr>
              <a:lnSpc>
                <a:spcPct val="130000"/>
              </a:lnSpc>
            </a:pPr>
            <a:r>
              <a:rPr lang="en-US" sz="825" dirty="0">
                <a:latin typeface="Open Sans Light"/>
                <a:cs typeface="Open Sans Light"/>
              </a:rPr>
              <a:t>(Nearly 300 total)</a:t>
            </a:r>
          </a:p>
        </p:txBody>
      </p:sp>
      <p:sp>
        <p:nvSpPr>
          <p:cNvPr id="65" name="TextBox 64"/>
          <p:cNvSpPr txBox="1"/>
          <p:nvPr/>
        </p:nvSpPr>
        <p:spPr>
          <a:xfrm>
            <a:off x="2163754" y="2850614"/>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.in</a:t>
            </a:r>
          </a:p>
        </p:txBody>
      </p:sp>
      <p:sp>
        <p:nvSpPr>
          <p:cNvPr id="67" name="TextBox 66"/>
          <p:cNvSpPr txBox="1"/>
          <p:nvPr/>
        </p:nvSpPr>
        <p:spPr>
          <a:xfrm>
            <a:off x="1585448" y="2850614"/>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.cn</a:t>
            </a:r>
          </a:p>
        </p:txBody>
      </p:sp>
      <p:sp>
        <p:nvSpPr>
          <p:cNvPr id="71" name="TextBox 70"/>
          <p:cNvSpPr txBox="1"/>
          <p:nvPr/>
        </p:nvSpPr>
        <p:spPr>
          <a:xfrm>
            <a:off x="3815324" y="2846567"/>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.bar</a:t>
            </a:r>
          </a:p>
        </p:txBody>
      </p:sp>
      <p:sp>
        <p:nvSpPr>
          <p:cNvPr id="72" name="TextBox 71"/>
          <p:cNvSpPr txBox="1"/>
          <p:nvPr/>
        </p:nvSpPr>
        <p:spPr>
          <a:xfrm>
            <a:off x="3815324" y="3182544"/>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.global</a:t>
            </a:r>
          </a:p>
        </p:txBody>
      </p:sp>
      <p:sp>
        <p:nvSpPr>
          <p:cNvPr id="73" name="TextBox 72"/>
          <p:cNvSpPr txBox="1"/>
          <p:nvPr/>
        </p:nvSpPr>
        <p:spPr>
          <a:xfrm>
            <a:off x="3237018" y="2846567"/>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.bank</a:t>
            </a:r>
          </a:p>
        </p:txBody>
      </p:sp>
      <p:sp>
        <p:nvSpPr>
          <p:cNvPr id="74" name="TextBox 73"/>
          <p:cNvSpPr txBox="1"/>
          <p:nvPr/>
        </p:nvSpPr>
        <p:spPr>
          <a:xfrm>
            <a:off x="3237018" y="3182544"/>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.car</a:t>
            </a:r>
          </a:p>
        </p:txBody>
      </p:sp>
      <p:sp>
        <p:nvSpPr>
          <p:cNvPr id="75" name="TextBox 74"/>
          <p:cNvSpPr txBox="1"/>
          <p:nvPr/>
        </p:nvSpPr>
        <p:spPr>
          <a:xfrm>
            <a:off x="5792153" y="2849639"/>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.br</a:t>
            </a:r>
          </a:p>
        </p:txBody>
      </p:sp>
      <p:sp>
        <p:nvSpPr>
          <p:cNvPr id="76" name="TextBox 75"/>
          <p:cNvSpPr txBox="1"/>
          <p:nvPr/>
        </p:nvSpPr>
        <p:spPr>
          <a:xfrm>
            <a:off x="5792153" y="3197154"/>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zh-TW" sz="1050" b="1" dirty="0">
                <a:solidFill>
                  <a:schemeClr val="tx2"/>
                </a:solidFill>
                <a:latin typeface="Open Sans"/>
                <a:ea typeface="SimSun-ExtB"/>
                <a:cs typeface="Open Sans"/>
              </a:rPr>
              <a:t>.</a:t>
            </a:r>
            <a:r>
              <a:rPr lang="zh-TW" altLang="en-US" sz="1050" b="1" dirty="0">
                <a:solidFill>
                  <a:schemeClr val="tx2"/>
                </a:solidFill>
                <a:latin typeface="SimSun-ExtB"/>
                <a:ea typeface="SimSun-ExtB"/>
                <a:cs typeface="SimSun-ExtB"/>
              </a:rPr>
              <a:t>台灣</a:t>
            </a:r>
            <a:endParaRPr lang="en-US" sz="1050" b="1" dirty="0">
              <a:solidFill>
                <a:schemeClr val="tx2"/>
              </a:solidFill>
              <a:latin typeface="SimSun-ExtB"/>
              <a:ea typeface="SimSun-ExtB"/>
              <a:cs typeface="SimSun-ExtB"/>
            </a:endParaRPr>
          </a:p>
        </p:txBody>
      </p:sp>
      <p:sp>
        <p:nvSpPr>
          <p:cNvPr id="77" name="TextBox 76"/>
          <p:cNvSpPr txBox="1"/>
          <p:nvPr/>
        </p:nvSpPr>
        <p:spPr>
          <a:xfrm>
            <a:off x="5213847" y="2849639"/>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.in</a:t>
            </a:r>
          </a:p>
        </p:txBody>
      </p:sp>
      <p:sp>
        <p:nvSpPr>
          <p:cNvPr id="78" name="TextBox 77"/>
          <p:cNvSpPr txBox="1"/>
          <p:nvPr/>
        </p:nvSpPr>
        <p:spPr>
          <a:xfrm>
            <a:off x="5213847" y="3195854"/>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.рф</a:t>
            </a:r>
          </a:p>
        </p:txBody>
      </p:sp>
      <p:sp>
        <p:nvSpPr>
          <p:cNvPr id="79" name="TextBox 78"/>
          <p:cNvSpPr txBox="1"/>
          <p:nvPr/>
        </p:nvSpPr>
        <p:spPr>
          <a:xfrm>
            <a:off x="4394135" y="3183070"/>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.london</a:t>
            </a:r>
          </a:p>
        </p:txBody>
      </p:sp>
      <p:sp>
        <p:nvSpPr>
          <p:cNvPr id="80" name="TextBox 79"/>
          <p:cNvSpPr txBox="1"/>
          <p:nvPr/>
        </p:nvSpPr>
        <p:spPr>
          <a:xfrm>
            <a:off x="4394135" y="2846567"/>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.club</a:t>
            </a:r>
          </a:p>
        </p:txBody>
      </p:sp>
      <p:sp>
        <p:nvSpPr>
          <p:cNvPr id="81" name="TextBox 80"/>
          <p:cNvSpPr txBox="1"/>
          <p:nvPr/>
        </p:nvSpPr>
        <p:spPr>
          <a:xfrm>
            <a:off x="3816476" y="3520193"/>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.vote</a:t>
            </a:r>
          </a:p>
        </p:txBody>
      </p:sp>
      <p:sp>
        <p:nvSpPr>
          <p:cNvPr id="85" name="TextBox 84"/>
          <p:cNvSpPr txBox="1"/>
          <p:nvPr/>
        </p:nvSpPr>
        <p:spPr>
          <a:xfrm>
            <a:off x="4395287" y="3520718"/>
            <a:ext cx="524924" cy="274320"/>
          </a:xfrm>
          <a:prstGeom prst="rect">
            <a:avLst/>
          </a:prstGeom>
          <a:solidFill>
            <a:schemeClr val="accent1"/>
          </a:solidFill>
          <a:ln>
            <a:noFill/>
          </a:ln>
        </p:spPr>
        <p:txBody>
          <a:bodyPr wrap="none" lIns="68580" tIns="41148" bIns="34290" rtlCol="0">
            <a:noAutofit/>
          </a:bodyPr>
          <a:lstStyle/>
          <a:p>
            <a:pPr algn="ctr"/>
            <a:r>
              <a:rPr lang="en-US" sz="1050" dirty="0">
                <a:solidFill>
                  <a:schemeClr val="tx2"/>
                </a:solidFill>
                <a:latin typeface="Open Sans"/>
                <a:cs typeface="Open Sans"/>
              </a:rPr>
              <a:t>.sky</a:t>
            </a:r>
          </a:p>
        </p:txBody>
      </p:sp>
      <p:sp>
        <p:nvSpPr>
          <p:cNvPr id="90" name="TextBox 89"/>
          <p:cNvSpPr txBox="1"/>
          <p:nvPr/>
        </p:nvSpPr>
        <p:spPr>
          <a:xfrm>
            <a:off x="3237017" y="3520718"/>
            <a:ext cx="524924" cy="274320"/>
          </a:xfrm>
          <a:prstGeom prst="rect">
            <a:avLst/>
          </a:prstGeom>
          <a:solidFill>
            <a:schemeClr val="accent1"/>
          </a:solidFill>
          <a:ln>
            <a:noFill/>
          </a:ln>
        </p:spPr>
        <p:txBody>
          <a:bodyPr wrap="none" lIns="68580" tIns="41148" bIns="34290" rtlCol="0">
            <a:noAutofit/>
          </a:bodyPr>
          <a:lstStyle/>
          <a:p>
            <a:pPr algn="ctr"/>
            <a:r>
              <a:rPr lang="en-US" altLang="zh-TW" sz="1050" dirty="0">
                <a:solidFill>
                  <a:schemeClr val="tx2"/>
                </a:solidFill>
                <a:latin typeface="Open Sans"/>
                <a:cs typeface="Open Sans"/>
              </a:rPr>
              <a:t>.rio</a:t>
            </a:r>
            <a:endParaRPr lang="en-US" sz="1050" dirty="0">
              <a:solidFill>
                <a:schemeClr val="tx2"/>
              </a:solidFill>
              <a:latin typeface="Open Sans"/>
              <a:cs typeface="Open Sans"/>
            </a:endParaRPr>
          </a:p>
        </p:txBody>
      </p:sp>
      <p:sp>
        <p:nvSpPr>
          <p:cNvPr id="97" name="TextBox 96"/>
          <p:cNvSpPr txBox="1"/>
          <p:nvPr/>
        </p:nvSpPr>
        <p:spPr>
          <a:xfrm>
            <a:off x="3816477" y="3853714"/>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zh-TW" sz="1050" dirty="0">
                <a:solidFill>
                  <a:schemeClr val="tx2"/>
                </a:solidFill>
                <a:latin typeface="Open Sans"/>
                <a:cs typeface="Open Sans"/>
              </a:rPr>
              <a:t>.</a:t>
            </a:r>
            <a:r>
              <a:rPr lang="zh-TW" altLang="en-US" sz="1050" b="1" dirty="0">
                <a:solidFill>
                  <a:schemeClr val="tx2"/>
                </a:solidFill>
                <a:latin typeface="SimSun-ExtB"/>
                <a:ea typeface="SimSun-ExtB"/>
                <a:cs typeface="SimSun-ExtB"/>
              </a:rPr>
              <a:t>在线</a:t>
            </a:r>
            <a:endParaRPr lang="en-US" sz="1050" b="1" dirty="0">
              <a:solidFill>
                <a:schemeClr val="tx2"/>
              </a:solidFill>
              <a:latin typeface="SimSun-ExtB"/>
              <a:ea typeface="SimSun-ExtB"/>
              <a:cs typeface="SimSun-ExtB"/>
            </a:endParaRPr>
          </a:p>
        </p:txBody>
      </p:sp>
      <p:sp>
        <p:nvSpPr>
          <p:cNvPr id="98" name="TextBox 97"/>
          <p:cNvSpPr txBox="1"/>
          <p:nvPr/>
        </p:nvSpPr>
        <p:spPr>
          <a:xfrm>
            <a:off x="3238171" y="3853714"/>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zh-TW" sz="1050" dirty="0">
                <a:solidFill>
                  <a:schemeClr val="tx2"/>
                </a:solidFill>
                <a:latin typeface="Open Sans"/>
                <a:cs typeface="Open Sans"/>
              </a:rPr>
              <a:t>.संगठन</a:t>
            </a:r>
            <a:endParaRPr lang="en-US" sz="1050" dirty="0">
              <a:solidFill>
                <a:schemeClr val="tx2"/>
              </a:solidFill>
              <a:latin typeface="Open Sans"/>
              <a:cs typeface="Open Sans"/>
            </a:endParaRPr>
          </a:p>
        </p:txBody>
      </p:sp>
      <p:sp>
        <p:nvSpPr>
          <p:cNvPr id="99" name="TextBox 98"/>
          <p:cNvSpPr txBox="1"/>
          <p:nvPr/>
        </p:nvSpPr>
        <p:spPr>
          <a:xfrm>
            <a:off x="4395288" y="3854240"/>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a:t>
            </a:r>
            <a:r>
              <a:rPr lang="x-none" sz="1050" dirty="0">
                <a:solidFill>
                  <a:schemeClr val="tx2"/>
                </a:solidFill>
                <a:latin typeface="Open Sans"/>
                <a:cs typeface="Open Sans"/>
              </a:rPr>
              <a:t>ابوظبي</a:t>
            </a:r>
            <a:endParaRPr lang="en-US" sz="1050" dirty="0">
              <a:solidFill>
                <a:schemeClr val="tx2"/>
              </a:solidFill>
              <a:latin typeface="Open Sans"/>
              <a:cs typeface="Open Sans"/>
            </a:endParaRPr>
          </a:p>
        </p:txBody>
      </p:sp>
      <p:sp>
        <p:nvSpPr>
          <p:cNvPr id="100" name="TextBox 99"/>
          <p:cNvSpPr txBox="1"/>
          <p:nvPr/>
        </p:nvSpPr>
        <p:spPr>
          <a:xfrm>
            <a:off x="3817629" y="4191362"/>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zh-TW" sz="1050" dirty="0">
                <a:solidFill>
                  <a:schemeClr val="tx2"/>
                </a:solidFill>
                <a:latin typeface="Open Sans"/>
                <a:cs typeface="Open Sans"/>
              </a:rPr>
              <a:t>.</a:t>
            </a:r>
            <a:r>
              <a:rPr lang="ja-JP" altLang="en-US" sz="900" b="1" dirty="0">
                <a:solidFill>
                  <a:schemeClr val="tx2"/>
                </a:solidFill>
                <a:latin typeface="Osaka"/>
                <a:ea typeface="Osaka"/>
                <a:cs typeface="Osaka"/>
              </a:rPr>
              <a:t>ストア</a:t>
            </a:r>
            <a:endParaRPr lang="en-US" sz="900" b="1" dirty="0">
              <a:solidFill>
                <a:schemeClr val="tx2"/>
              </a:solidFill>
              <a:latin typeface="Osaka"/>
              <a:ea typeface="Osaka"/>
              <a:cs typeface="Osaka"/>
            </a:endParaRPr>
          </a:p>
        </p:txBody>
      </p:sp>
      <p:sp>
        <p:nvSpPr>
          <p:cNvPr id="101" name="TextBox 100"/>
          <p:cNvSpPr txBox="1"/>
          <p:nvPr/>
        </p:nvSpPr>
        <p:spPr>
          <a:xfrm>
            <a:off x="4396440" y="4191888"/>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 дети</a:t>
            </a:r>
          </a:p>
        </p:txBody>
      </p:sp>
      <p:sp>
        <p:nvSpPr>
          <p:cNvPr id="102" name="TextBox 101"/>
          <p:cNvSpPr txBox="1"/>
          <p:nvPr/>
        </p:nvSpPr>
        <p:spPr>
          <a:xfrm>
            <a:off x="3238170" y="4191888"/>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zh-TW" sz="1050" dirty="0">
                <a:solidFill>
                  <a:schemeClr val="tx2"/>
                </a:solidFill>
                <a:latin typeface="Open Sans"/>
                <a:cs typeface="Open Sans"/>
              </a:rPr>
              <a:t>.</a:t>
            </a:r>
            <a:r>
              <a:rPr lang="ko-KR" altLang="en-US" sz="1050" b="1" dirty="0">
                <a:solidFill>
                  <a:schemeClr val="tx2"/>
                </a:solidFill>
                <a:latin typeface="SimSun-ExtB"/>
                <a:ea typeface="SimSun-ExtB"/>
                <a:cs typeface="SimSun-ExtB"/>
              </a:rPr>
              <a:t>닷넷</a:t>
            </a:r>
            <a:endParaRPr lang="en-US" sz="1050" b="1" dirty="0">
              <a:solidFill>
                <a:schemeClr val="tx2"/>
              </a:solidFill>
              <a:latin typeface="SimSun-ExtB"/>
              <a:ea typeface="SimSun-ExtB"/>
              <a:cs typeface="SimSun-ExtB"/>
            </a:endParaRPr>
          </a:p>
        </p:txBody>
      </p:sp>
      <p:sp>
        <p:nvSpPr>
          <p:cNvPr id="103" name="TextBox 102"/>
          <p:cNvSpPr txBox="1"/>
          <p:nvPr/>
        </p:nvSpPr>
        <p:spPr>
          <a:xfrm>
            <a:off x="5792153" y="3526585"/>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ko-KR" sz="1050" b="1" dirty="0">
                <a:solidFill>
                  <a:schemeClr val="tx2"/>
                </a:solidFill>
                <a:latin typeface="Open Sans"/>
                <a:ea typeface="SimSun-ExtB"/>
                <a:cs typeface="Open Sans"/>
              </a:rPr>
              <a:t>.ଭାରତ</a:t>
            </a:r>
            <a:endParaRPr lang="en-US" sz="1050" b="1" dirty="0">
              <a:solidFill>
                <a:schemeClr val="tx2"/>
              </a:solidFill>
              <a:latin typeface="SimSun-ExtB"/>
              <a:ea typeface="SimSun-ExtB"/>
              <a:cs typeface="SimSun-ExtB"/>
            </a:endParaRPr>
          </a:p>
        </p:txBody>
      </p:sp>
      <p:sp>
        <p:nvSpPr>
          <p:cNvPr id="104" name="TextBox 103"/>
          <p:cNvSpPr txBox="1"/>
          <p:nvPr/>
        </p:nvSpPr>
        <p:spPr>
          <a:xfrm>
            <a:off x="5213847" y="3525285"/>
            <a:ext cx="524924" cy="274320"/>
          </a:xfrm>
          <a:prstGeom prst="rect">
            <a:avLst/>
          </a:prstGeom>
          <a:solidFill>
            <a:schemeClr val="accent2">
              <a:lumMod val="75000"/>
            </a:schemeClr>
          </a:solidFill>
          <a:ln>
            <a:noFill/>
          </a:ln>
        </p:spPr>
        <p:txBody>
          <a:bodyPr wrap="none" lIns="68580" tIns="41148" bIns="34290" rtlCol="0">
            <a:noAutofit/>
          </a:bodyPr>
          <a:lstStyle/>
          <a:p>
            <a:pPr algn="ctr"/>
            <a:r>
              <a:rPr lang="en-US" altLang="ko-KR" sz="1050" b="1" dirty="0">
                <a:solidFill>
                  <a:schemeClr val="tx2"/>
                </a:solidFill>
                <a:latin typeface="Open Sans"/>
                <a:ea typeface="SimSun-ExtB"/>
                <a:cs typeface="Open Sans"/>
              </a:rPr>
              <a:t>.</a:t>
            </a:r>
            <a:r>
              <a:rPr lang="ko-KR" altLang="en-US" sz="1050" b="1" dirty="0">
                <a:solidFill>
                  <a:schemeClr val="tx2"/>
                </a:solidFill>
                <a:latin typeface="Open Sans"/>
                <a:ea typeface="SimSun-ExtB"/>
                <a:cs typeface="Open Sans"/>
              </a:rPr>
              <a:t>한국</a:t>
            </a:r>
            <a:endParaRPr lang="en-US" sz="1050" b="1" dirty="0">
              <a:solidFill>
                <a:schemeClr val="tx2"/>
              </a:solidFill>
              <a:latin typeface="SimSun-ExtB"/>
              <a:ea typeface="SimSun-ExtB"/>
              <a:cs typeface="SimSun-ExtB"/>
            </a:endParaRPr>
          </a:p>
        </p:txBody>
      </p:sp>
      <p:sp>
        <p:nvSpPr>
          <p:cNvPr id="110" name="TextBox 109"/>
          <p:cNvSpPr txBox="1"/>
          <p:nvPr/>
        </p:nvSpPr>
        <p:spPr>
          <a:xfrm>
            <a:off x="2163754" y="3191906"/>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.mx</a:t>
            </a:r>
          </a:p>
        </p:txBody>
      </p:sp>
      <p:sp>
        <p:nvSpPr>
          <p:cNvPr id="111" name="TextBox 110"/>
          <p:cNvSpPr txBox="1"/>
          <p:nvPr/>
        </p:nvSpPr>
        <p:spPr>
          <a:xfrm>
            <a:off x="1585448" y="3191906"/>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.br</a:t>
            </a:r>
          </a:p>
        </p:txBody>
      </p:sp>
      <p:sp>
        <p:nvSpPr>
          <p:cNvPr id="59" name="TextBox 58"/>
          <p:cNvSpPr txBox="1"/>
          <p:nvPr/>
        </p:nvSpPr>
        <p:spPr>
          <a:xfrm>
            <a:off x="245679" y="3544366"/>
            <a:ext cx="524924" cy="274320"/>
          </a:xfrm>
          <a:prstGeom prst="rect">
            <a:avLst/>
          </a:prstGeom>
          <a:solidFill>
            <a:schemeClr val="accent4">
              <a:lumMod val="20000"/>
              <a:lumOff val="80000"/>
            </a:schemeClr>
          </a:solidFill>
          <a:ln>
            <a:noFill/>
          </a:ln>
        </p:spPr>
        <p:txBody>
          <a:bodyPr wrap="none" lIns="68580" tIns="41148" bIns="34290" rtlCol="0">
            <a:noAutofit/>
          </a:bodyPr>
          <a:lstStyle/>
          <a:p>
            <a:pPr algn="ctr"/>
            <a:r>
              <a:rPr lang="en-US" sz="1050" dirty="0">
                <a:solidFill>
                  <a:schemeClr val="tx2"/>
                </a:solidFill>
                <a:latin typeface="Open Sans"/>
                <a:cs typeface="Open Sans"/>
              </a:rPr>
              <a:t>.info</a:t>
            </a:r>
          </a:p>
        </p:txBody>
      </p:sp>
    </p:spTree>
    <p:extLst>
      <p:ext uri="{BB962C8B-B14F-4D97-AF65-F5344CB8AC3E}">
        <p14:creationId xmlns:p14="http://schemas.microsoft.com/office/powerpoint/2010/main" val="36057680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3E5F7-1C83-4821-AFC1-DC7934099E69}"/>
              </a:ext>
            </a:extLst>
          </p:cNvPr>
          <p:cNvSpPr>
            <a:spLocks noGrp="1"/>
          </p:cNvSpPr>
          <p:nvPr>
            <p:ph type="title"/>
          </p:nvPr>
        </p:nvSpPr>
        <p:spPr>
          <a:xfrm>
            <a:off x="240030" y="190472"/>
            <a:ext cx="6338536" cy="857250"/>
          </a:xfrm>
        </p:spPr>
        <p:txBody>
          <a:bodyPr/>
          <a:lstStyle/>
          <a:p>
            <a:r>
              <a:rPr lang="en-US" dirty="0"/>
              <a:t>Contact Information </a:t>
            </a:r>
          </a:p>
        </p:txBody>
      </p:sp>
      <p:sp>
        <p:nvSpPr>
          <p:cNvPr id="5" name="Rectangle 4">
            <a:extLst>
              <a:ext uri="{FF2B5EF4-FFF2-40B4-BE49-F238E27FC236}">
                <a16:creationId xmlns:a16="http://schemas.microsoft.com/office/drawing/2014/main" id="{B01AA5C4-CAAE-4E1F-8DB8-6F496C50CB6B}"/>
              </a:ext>
            </a:extLst>
          </p:cNvPr>
          <p:cNvSpPr/>
          <p:nvPr/>
        </p:nvSpPr>
        <p:spPr>
          <a:xfrm>
            <a:off x="405517" y="995934"/>
            <a:ext cx="5732890" cy="2517612"/>
          </a:xfrm>
          <a:prstGeom prst="rect">
            <a:avLst/>
          </a:prstGeom>
        </p:spPr>
        <p:txBody>
          <a:bodyPr wrap="square">
            <a:spAutoFit/>
          </a:bodyPr>
          <a:lstStyle/>
          <a:p>
            <a:pPr marL="205740" lvl="0" indent="-137160" defTabSz="342900">
              <a:spcAft>
                <a:spcPts val="1200"/>
              </a:spcAft>
              <a:buClr>
                <a:srgbClr val="D27928"/>
              </a:buClr>
              <a:buSzPct val="85000"/>
              <a:buFont typeface="Lucida Grande"/>
              <a:buChar char="*"/>
            </a:pPr>
            <a:r>
              <a:rPr lang="en-US" sz="1600" dirty="0">
                <a:solidFill>
                  <a:srgbClr val="000000"/>
                </a:solidFill>
                <a:latin typeface="Open Sans Light"/>
              </a:rPr>
              <a:t>Contact the UASG: </a:t>
            </a:r>
            <a:r>
              <a:rPr lang="en-US" sz="1600" dirty="0">
                <a:latin typeface="Open Sans Light"/>
                <a:hlinkClick r:id="rId2"/>
              </a:rPr>
              <a:t>https://uasg.tech/contact/</a:t>
            </a:r>
            <a:endParaRPr lang="en-US" sz="1600" dirty="0">
              <a:latin typeface="Open Sans Light"/>
            </a:endParaRPr>
          </a:p>
          <a:p>
            <a:pPr marL="205740" lvl="0" indent="-137160" defTabSz="342900">
              <a:spcAft>
                <a:spcPts val="1200"/>
              </a:spcAft>
              <a:buClr>
                <a:srgbClr val="D27928"/>
              </a:buClr>
              <a:buSzPct val="85000"/>
              <a:buFont typeface="Lucida Grande"/>
              <a:buChar char="*"/>
            </a:pPr>
            <a:r>
              <a:rPr lang="en-US" sz="1600" dirty="0">
                <a:latin typeface="Open Sans Light"/>
              </a:rPr>
              <a:t>Meet the people of the UASG: </a:t>
            </a:r>
            <a:r>
              <a:rPr lang="en-US" sz="1600" dirty="0">
                <a:latin typeface="Open Sans Light"/>
                <a:hlinkClick r:id="rId3"/>
              </a:rPr>
              <a:t>https://uasg.tech/about/people/</a:t>
            </a:r>
            <a:endParaRPr lang="en-US" sz="1600" dirty="0">
              <a:latin typeface="Open Sans Light"/>
            </a:endParaRPr>
          </a:p>
          <a:p>
            <a:pPr marL="205740" indent="-137160" defTabSz="342900">
              <a:spcAft>
                <a:spcPts val="1200"/>
              </a:spcAft>
              <a:buClr>
                <a:srgbClr val="D27928"/>
              </a:buClr>
              <a:buSzPct val="85000"/>
              <a:buFont typeface="Lucida Grande"/>
              <a:buChar char="*"/>
            </a:pPr>
            <a:r>
              <a:rPr lang="en-NZ" sz="1600" dirty="0">
                <a:latin typeface="Open Sans Light"/>
              </a:rPr>
              <a:t>Participate in UASG Discussions: </a:t>
            </a:r>
            <a:r>
              <a:rPr lang="en-NZ" sz="1600" dirty="0">
                <a:latin typeface="Open Sans Light"/>
                <a:hlinkClick r:id="rId4"/>
              </a:rPr>
              <a:t>https://uasg.tech/subscribe</a:t>
            </a:r>
            <a:r>
              <a:rPr lang="en-NZ" sz="1600" dirty="0">
                <a:latin typeface="Open Sans Light"/>
              </a:rPr>
              <a:t> </a:t>
            </a:r>
            <a:endParaRPr lang="en-US" sz="1600" dirty="0">
              <a:latin typeface="Open Sans Light"/>
            </a:endParaRPr>
          </a:p>
          <a:p>
            <a:pPr marL="205740" lvl="0" indent="-137160" defTabSz="342900">
              <a:spcAft>
                <a:spcPts val="1200"/>
              </a:spcAft>
              <a:buClr>
                <a:srgbClr val="D27928"/>
              </a:buClr>
              <a:buSzPct val="85000"/>
              <a:buFont typeface="Lucida Grande"/>
              <a:buChar char="*"/>
            </a:pPr>
            <a:r>
              <a:rPr lang="en-NZ" sz="1600" dirty="0">
                <a:latin typeface="Open Sans Light"/>
              </a:rPr>
              <a:t>Report UA problems with other applications: </a:t>
            </a:r>
            <a:r>
              <a:rPr lang="en-NZ" sz="1600" dirty="0">
                <a:latin typeface="Open Sans Light"/>
                <a:hlinkClick r:id="rId5"/>
              </a:rPr>
              <a:t>https://uasg.tech/global-support-centre/</a:t>
            </a:r>
            <a:r>
              <a:rPr lang="en-NZ" sz="1600" dirty="0">
                <a:latin typeface="Open Sans Light"/>
              </a:rPr>
              <a:t> </a:t>
            </a:r>
          </a:p>
          <a:p>
            <a:pPr marL="68580" lvl="0" defTabSz="342900">
              <a:spcBef>
                <a:spcPct val="20000"/>
              </a:spcBef>
              <a:buClr>
                <a:srgbClr val="D27928"/>
              </a:buClr>
              <a:buSzPct val="85000"/>
            </a:pPr>
            <a:endParaRPr lang="en-US" dirty="0">
              <a:latin typeface="Open Sans Light"/>
            </a:endParaRPr>
          </a:p>
        </p:txBody>
      </p:sp>
    </p:spTree>
    <p:extLst>
      <p:ext uri="{BB962C8B-B14F-4D97-AF65-F5344CB8AC3E}">
        <p14:creationId xmlns:p14="http://schemas.microsoft.com/office/powerpoint/2010/main" val="29845672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8034F-FA53-4DEC-AEF8-0EDDC6E8E11F}"/>
              </a:ext>
            </a:extLst>
          </p:cNvPr>
          <p:cNvSpPr>
            <a:spLocks noGrp="1"/>
          </p:cNvSpPr>
          <p:nvPr>
            <p:ph type="title"/>
          </p:nvPr>
        </p:nvSpPr>
        <p:spPr>
          <a:xfrm>
            <a:off x="263436" y="2246545"/>
            <a:ext cx="6331127" cy="650409"/>
          </a:xfrm>
        </p:spPr>
        <p:txBody>
          <a:bodyPr/>
          <a:lstStyle/>
          <a:p>
            <a:pPr algn="ctr"/>
            <a:r>
              <a:rPr lang="en-US" sz="3200" dirty="0"/>
              <a:t>Thank You</a:t>
            </a:r>
          </a:p>
        </p:txBody>
      </p:sp>
    </p:spTree>
    <p:extLst>
      <p:ext uri="{BB962C8B-B14F-4D97-AF65-F5344CB8AC3E}">
        <p14:creationId xmlns:p14="http://schemas.microsoft.com/office/powerpoint/2010/main" val="2098075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19486" y="416492"/>
            <a:ext cx="6338536" cy="857250"/>
          </a:xfrm>
        </p:spPr>
        <p:txBody>
          <a:bodyPr vert="horz"/>
          <a:lstStyle/>
          <a:p>
            <a:r>
              <a:rPr lang="en-US" dirty="0"/>
              <a:t>What’s Changed</a:t>
            </a:r>
          </a:p>
        </p:txBody>
      </p:sp>
      <p:sp>
        <p:nvSpPr>
          <p:cNvPr id="2" name="Content Placeholder 1"/>
          <p:cNvSpPr>
            <a:spLocks noGrp="1"/>
          </p:cNvSpPr>
          <p:nvPr>
            <p:ph sz="quarter" idx="10"/>
          </p:nvPr>
        </p:nvSpPr>
        <p:spPr>
          <a:xfrm>
            <a:off x="319486" y="1093320"/>
            <a:ext cx="6179624" cy="2160009"/>
          </a:xfrm>
        </p:spPr>
        <p:txBody>
          <a:bodyPr/>
          <a:lstStyle/>
          <a:p>
            <a:pPr marL="257175" indent="-257175">
              <a:spcBef>
                <a:spcPts val="0"/>
              </a:spcBef>
            </a:pPr>
            <a:r>
              <a:rPr lang="en-US" sz="1400" dirty="0">
                <a:latin typeface="Open Sans "/>
                <a:cs typeface="Open Sans "/>
              </a:rPr>
              <a:t>More Top-Level Domains (TLDs) available</a:t>
            </a:r>
          </a:p>
          <a:p>
            <a:pPr marL="257175" indent="-257175">
              <a:spcBef>
                <a:spcPts val="0"/>
              </a:spcBef>
            </a:pPr>
            <a:r>
              <a:rPr lang="en-US" sz="1400" dirty="0">
                <a:latin typeface="Open Sans "/>
                <a:cs typeface="Open Sans "/>
              </a:rPr>
              <a:t>No longer just two or three characters</a:t>
            </a:r>
          </a:p>
          <a:p>
            <a:pPr marL="257175" indent="-257175">
              <a:spcBef>
                <a:spcPts val="0"/>
              </a:spcBef>
            </a:pPr>
            <a:r>
              <a:rPr lang="en-US" sz="1400" dirty="0">
                <a:latin typeface="Open Sans "/>
                <a:cs typeface="Open Sans "/>
              </a:rPr>
              <a:t>No longer just in ASCII</a:t>
            </a:r>
          </a:p>
          <a:p>
            <a:pPr marL="257175" indent="-257175">
              <a:spcBef>
                <a:spcPts val="0"/>
              </a:spcBef>
            </a:pPr>
            <a:r>
              <a:rPr lang="en-US" sz="1400" dirty="0">
                <a:latin typeface="Open Sans "/>
                <a:cs typeface="Open Sans "/>
              </a:rPr>
              <a:t>List of TLDs is no longer static. Names added and deleted frequently.</a:t>
            </a:r>
          </a:p>
          <a:p>
            <a:pPr marL="257175" indent="-257175">
              <a:spcBef>
                <a:spcPts val="0"/>
              </a:spcBef>
            </a:pPr>
            <a:r>
              <a:rPr lang="en-US" sz="1400" dirty="0">
                <a:latin typeface="Open Sans "/>
                <a:cs typeface="Open Sans "/>
              </a:rPr>
              <a:t>Mailbox names also no longer just in ASCII</a:t>
            </a:r>
          </a:p>
          <a:p>
            <a:pPr marL="257175" indent="-257175">
              <a:spcBef>
                <a:spcPts val="0"/>
              </a:spcBef>
            </a:pPr>
            <a:endParaRPr lang="en-US" sz="1200" dirty="0">
              <a:latin typeface="Open Sans "/>
              <a:cs typeface="Open Sans "/>
            </a:endParaRPr>
          </a:p>
        </p:txBody>
      </p:sp>
      <p:sp>
        <p:nvSpPr>
          <p:cNvPr id="3" name="TextBox 2"/>
          <p:cNvSpPr txBox="1"/>
          <p:nvPr/>
        </p:nvSpPr>
        <p:spPr>
          <a:xfrm>
            <a:off x="433912" y="2664103"/>
            <a:ext cx="2000250" cy="784830"/>
          </a:xfrm>
          <a:prstGeom prst="rect">
            <a:avLst/>
          </a:prstGeom>
          <a:noFill/>
        </p:spPr>
        <p:txBody>
          <a:bodyPr wrap="square" rtlCol="0">
            <a:spAutoFit/>
          </a:bodyPr>
          <a:lstStyle/>
          <a:p>
            <a:r>
              <a:rPr lang="en-US" sz="1500" dirty="0">
                <a:solidFill>
                  <a:schemeClr val="accent1"/>
                </a:solidFill>
                <a:latin typeface="Open Sans Light"/>
                <a:cs typeface="Open Sans Light"/>
              </a:rPr>
              <a:t>.asia</a:t>
            </a:r>
          </a:p>
          <a:p>
            <a:r>
              <a:rPr lang="he-IL" sz="1500" dirty="0">
                <a:solidFill>
                  <a:schemeClr val="accent1"/>
                </a:solidFill>
                <a:latin typeface="Open Sans Light"/>
                <a:cs typeface="Open Sans Light"/>
                <a:hlinkClick r:id="rId3"/>
              </a:rPr>
              <a:t>‎</a:t>
            </a:r>
            <a:endParaRPr lang="en-US" sz="1500" dirty="0">
              <a:solidFill>
                <a:schemeClr val="accent1"/>
              </a:solidFill>
              <a:latin typeface="Open Sans Light"/>
              <a:cs typeface="Open Sans Light"/>
            </a:endParaRPr>
          </a:p>
          <a:p>
            <a:r>
              <a:rPr lang="ar-SA" sz="1500" dirty="0">
                <a:solidFill>
                  <a:schemeClr val="accent1"/>
                </a:solidFill>
                <a:latin typeface="Open Sans Light"/>
                <a:cs typeface="Open Sans Light"/>
                <a:hlinkClick r:id="rId4"/>
              </a:rPr>
              <a:t>‏.كوم‎</a:t>
            </a:r>
            <a:endParaRPr lang="en-US" sz="1500" dirty="0">
              <a:solidFill>
                <a:schemeClr val="accent1"/>
              </a:solidFill>
              <a:latin typeface="Open Sans Light"/>
              <a:cs typeface="Open Sans Light"/>
            </a:endParaRPr>
          </a:p>
        </p:txBody>
      </p:sp>
      <p:sp>
        <p:nvSpPr>
          <p:cNvPr id="4" name="Rectangle 3"/>
          <p:cNvSpPr/>
          <p:nvPr/>
        </p:nvSpPr>
        <p:spPr>
          <a:xfrm>
            <a:off x="2729930" y="2387084"/>
            <a:ext cx="1132041" cy="307777"/>
          </a:xfrm>
          <a:prstGeom prst="rect">
            <a:avLst/>
          </a:prstGeom>
        </p:spPr>
        <p:txBody>
          <a:bodyPr wrap="none">
            <a:spAutoFit/>
          </a:bodyPr>
          <a:lstStyle/>
          <a:p>
            <a:r>
              <a:rPr lang="en-US" sz="1400" dirty="0">
                <a:solidFill>
                  <a:schemeClr val="accent1"/>
                </a:solidFill>
                <a:latin typeface="Open Sans Light"/>
                <a:cs typeface="Open Sans Light"/>
              </a:rPr>
              <a:t>.accountant</a:t>
            </a:r>
          </a:p>
        </p:txBody>
      </p:sp>
      <p:sp>
        <p:nvSpPr>
          <p:cNvPr id="5" name="Rectangle 4"/>
          <p:cNvSpPr/>
          <p:nvPr/>
        </p:nvSpPr>
        <p:spPr>
          <a:xfrm>
            <a:off x="5278290" y="2694861"/>
            <a:ext cx="802014" cy="369332"/>
          </a:xfrm>
          <a:prstGeom prst="rect">
            <a:avLst/>
          </a:prstGeom>
        </p:spPr>
        <p:txBody>
          <a:bodyPr wrap="none">
            <a:spAutoFit/>
          </a:bodyPr>
          <a:lstStyle/>
          <a:p>
            <a:r>
              <a:rPr lang="en-US" dirty="0">
                <a:solidFill>
                  <a:schemeClr val="accent1"/>
                </a:solidFill>
                <a:latin typeface="Open Sans Light"/>
                <a:cs typeface="Open Sans Light"/>
              </a:rPr>
              <a:t>.amex</a:t>
            </a:r>
          </a:p>
        </p:txBody>
      </p:sp>
      <p:sp>
        <p:nvSpPr>
          <p:cNvPr id="7" name="Rectangle 6"/>
          <p:cNvSpPr/>
          <p:nvPr/>
        </p:nvSpPr>
        <p:spPr>
          <a:xfrm>
            <a:off x="3633389" y="3104242"/>
            <a:ext cx="604653" cy="369332"/>
          </a:xfrm>
          <a:prstGeom prst="rect">
            <a:avLst/>
          </a:prstGeom>
        </p:spPr>
        <p:txBody>
          <a:bodyPr wrap="none">
            <a:spAutoFit/>
          </a:bodyPr>
          <a:lstStyle/>
          <a:p>
            <a:r>
              <a:rPr lang="en-US" dirty="0">
                <a:solidFill>
                  <a:schemeClr val="accent1"/>
                </a:solidFill>
                <a:latin typeface="Open Sans Light"/>
                <a:cs typeface="Open Sans Light"/>
              </a:rPr>
              <a:t>.aaa</a:t>
            </a:r>
          </a:p>
        </p:txBody>
      </p:sp>
      <p:sp>
        <p:nvSpPr>
          <p:cNvPr id="8" name="Rectangle 7"/>
          <p:cNvSpPr/>
          <p:nvPr/>
        </p:nvSpPr>
        <p:spPr>
          <a:xfrm>
            <a:off x="2353865" y="3600649"/>
            <a:ext cx="752129" cy="369332"/>
          </a:xfrm>
          <a:prstGeom prst="rect">
            <a:avLst/>
          </a:prstGeom>
        </p:spPr>
        <p:txBody>
          <a:bodyPr wrap="none">
            <a:spAutoFit/>
          </a:bodyPr>
          <a:lstStyle/>
          <a:p>
            <a:r>
              <a:rPr lang="en-US" dirty="0">
                <a:solidFill>
                  <a:schemeClr val="accent1"/>
                </a:solidFill>
                <a:latin typeface="Open Sans Light"/>
                <a:cs typeface="Open Sans Light"/>
                <a:hlinkClick r:id="rId5"/>
              </a:rPr>
              <a:t>.ভারত</a:t>
            </a:r>
            <a:endParaRPr lang="en-US" dirty="0">
              <a:solidFill>
                <a:schemeClr val="accent1"/>
              </a:solidFill>
              <a:latin typeface="Open Sans Light"/>
              <a:cs typeface="Open Sans Light"/>
            </a:endParaRPr>
          </a:p>
        </p:txBody>
      </p:sp>
      <p:sp>
        <p:nvSpPr>
          <p:cNvPr id="9" name="Rectangle 8"/>
          <p:cNvSpPr/>
          <p:nvPr/>
        </p:nvSpPr>
        <p:spPr>
          <a:xfrm>
            <a:off x="5361696" y="3785315"/>
            <a:ext cx="700833" cy="369332"/>
          </a:xfrm>
          <a:prstGeom prst="rect">
            <a:avLst/>
          </a:prstGeom>
        </p:spPr>
        <p:txBody>
          <a:bodyPr wrap="none">
            <a:spAutoFit/>
          </a:bodyPr>
          <a:lstStyle/>
          <a:p>
            <a:r>
              <a:rPr lang="en-US" altLang="zh-CN" dirty="0">
                <a:solidFill>
                  <a:schemeClr val="accent1"/>
                </a:solidFill>
                <a:latin typeface="Open Sans Light"/>
                <a:cs typeface="Open Sans Light"/>
                <a:hlinkClick r:id="rId6"/>
              </a:rPr>
              <a:t>.</a:t>
            </a:r>
            <a:r>
              <a:rPr lang="zh-CN" altLang="en-US" dirty="0">
                <a:solidFill>
                  <a:schemeClr val="accent1"/>
                </a:solidFill>
                <a:latin typeface="Open Sans Light"/>
                <a:cs typeface="Open Sans Light"/>
                <a:hlinkClick r:id="rId6"/>
              </a:rPr>
              <a:t>公益</a:t>
            </a:r>
            <a:endParaRPr lang="en-US" altLang="zh-CN" dirty="0">
              <a:solidFill>
                <a:schemeClr val="accent1"/>
              </a:solidFill>
              <a:latin typeface="Open Sans Light"/>
              <a:cs typeface="Open Sans Light"/>
            </a:endParaRPr>
          </a:p>
        </p:txBody>
      </p:sp>
      <p:sp>
        <p:nvSpPr>
          <p:cNvPr id="10" name="Rectangle 9"/>
          <p:cNvSpPr/>
          <p:nvPr/>
        </p:nvSpPr>
        <p:spPr>
          <a:xfrm>
            <a:off x="348163" y="3969981"/>
            <a:ext cx="995785" cy="369332"/>
          </a:xfrm>
          <a:prstGeom prst="rect">
            <a:avLst/>
          </a:prstGeom>
        </p:spPr>
        <p:txBody>
          <a:bodyPr wrap="none">
            <a:spAutoFit/>
          </a:bodyPr>
          <a:lstStyle/>
          <a:p>
            <a:r>
              <a:rPr lang="en-US" dirty="0">
                <a:solidFill>
                  <a:schemeClr val="accent1"/>
                </a:solidFill>
                <a:latin typeface="Open Sans Light"/>
                <a:cs typeface="Open Sans Light"/>
                <a:hlinkClick r:id="rId7"/>
              </a:rPr>
              <a:t>.москва</a:t>
            </a:r>
            <a:endParaRPr lang="en-US" dirty="0">
              <a:solidFill>
                <a:schemeClr val="accent1"/>
              </a:solidFill>
              <a:latin typeface="Open Sans Light"/>
              <a:cs typeface="Open Sans Light"/>
            </a:endParaRPr>
          </a:p>
        </p:txBody>
      </p:sp>
      <p:sp>
        <p:nvSpPr>
          <p:cNvPr id="11" name="Rectangle 10"/>
          <p:cNvSpPr/>
          <p:nvPr/>
        </p:nvSpPr>
        <p:spPr>
          <a:xfrm>
            <a:off x="3935715" y="3969981"/>
            <a:ext cx="755335" cy="369332"/>
          </a:xfrm>
          <a:prstGeom prst="rect">
            <a:avLst/>
          </a:prstGeom>
        </p:spPr>
        <p:txBody>
          <a:bodyPr wrap="none">
            <a:spAutoFit/>
          </a:bodyPr>
          <a:lstStyle/>
          <a:p>
            <a:r>
              <a:rPr lang="he-IL">
                <a:solidFill>
                  <a:schemeClr val="accent1"/>
                </a:solidFill>
                <a:latin typeface="Open Sans Light"/>
                <a:cs typeface="Open Sans Light"/>
                <a:hlinkClick r:id="rId3"/>
              </a:rPr>
              <a:t>‏.קום</a:t>
            </a:r>
            <a:endParaRPr lang="en-US" dirty="0"/>
          </a:p>
        </p:txBody>
      </p:sp>
      <p:sp>
        <p:nvSpPr>
          <p:cNvPr id="12" name="Rectangle 11"/>
          <p:cNvSpPr/>
          <p:nvPr/>
        </p:nvSpPr>
        <p:spPr>
          <a:xfrm>
            <a:off x="1974808" y="2925966"/>
            <a:ext cx="1322798" cy="369332"/>
          </a:xfrm>
          <a:prstGeom prst="rect">
            <a:avLst/>
          </a:prstGeom>
        </p:spPr>
        <p:txBody>
          <a:bodyPr wrap="none">
            <a:spAutoFit/>
          </a:bodyPr>
          <a:lstStyle/>
          <a:p>
            <a:r>
              <a:rPr lang="en-US" altLang="ja-JP" dirty="0">
                <a:solidFill>
                  <a:schemeClr val="accent1"/>
                </a:solidFill>
                <a:latin typeface="Open Sans Light"/>
                <a:cs typeface="Open Sans Light"/>
                <a:hlinkClick r:id="rId8"/>
              </a:rPr>
              <a:t>.</a:t>
            </a:r>
            <a:r>
              <a:rPr lang="ja-JP" altLang="en-US" dirty="0">
                <a:solidFill>
                  <a:schemeClr val="accent1"/>
                </a:solidFill>
                <a:latin typeface="Open Sans Light"/>
                <a:cs typeface="Open Sans Light"/>
                <a:hlinkClick r:id="rId8"/>
              </a:rPr>
              <a:t>ファッション</a:t>
            </a:r>
            <a:endParaRPr lang="en-US" altLang="ja-JP" dirty="0">
              <a:solidFill>
                <a:schemeClr val="accent1"/>
              </a:solidFill>
              <a:latin typeface="Open Sans Light"/>
              <a:cs typeface="Open Sans Light"/>
            </a:endParaRPr>
          </a:p>
        </p:txBody>
      </p:sp>
    </p:spTree>
    <p:extLst>
      <p:ext uri="{BB962C8B-B14F-4D97-AF65-F5344CB8AC3E}">
        <p14:creationId xmlns:p14="http://schemas.microsoft.com/office/powerpoint/2010/main" val="133830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64" y="402791"/>
            <a:ext cx="6338536" cy="857250"/>
          </a:xfrm>
        </p:spPr>
        <p:txBody>
          <a:bodyPr vert="horz"/>
          <a:lstStyle/>
          <a:p>
            <a:r>
              <a:rPr lang="en-US" dirty="0"/>
              <a:t>But… It Doesn’t All Work Together</a:t>
            </a:r>
          </a:p>
        </p:txBody>
      </p:sp>
      <p:sp>
        <p:nvSpPr>
          <p:cNvPr id="4" name="Rectangle 3"/>
          <p:cNvSpPr/>
          <p:nvPr/>
        </p:nvSpPr>
        <p:spPr>
          <a:xfrm>
            <a:off x="458501" y="1572504"/>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5" name="Rectangle 4"/>
          <p:cNvSpPr/>
          <p:nvPr/>
        </p:nvSpPr>
        <p:spPr>
          <a:xfrm>
            <a:off x="881604" y="1619243"/>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http://soap.</a:t>
            </a:r>
            <a:r>
              <a:rPr lang="en-US" sz="975" dirty="0">
                <a:solidFill>
                  <a:srgbClr val="000000"/>
                </a:solidFill>
                <a:highlight>
                  <a:srgbClr val="FFFF00"/>
                </a:highlight>
                <a:latin typeface="Open Sans Light"/>
                <a:cs typeface="Open Sans Light"/>
              </a:rPr>
              <a:t>organic</a:t>
            </a:r>
          </a:p>
        </p:txBody>
      </p:sp>
      <p:sp>
        <p:nvSpPr>
          <p:cNvPr id="6" name="Rectangle 5"/>
          <p:cNvSpPr/>
          <p:nvPr/>
        </p:nvSpPr>
        <p:spPr>
          <a:xfrm>
            <a:off x="458501" y="157250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 name="Oval 6"/>
          <p:cNvSpPr/>
          <p:nvPr/>
        </p:nvSpPr>
        <p:spPr>
          <a:xfrm>
            <a:off x="532631" y="164686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8" name="Oval 7"/>
          <p:cNvSpPr/>
          <p:nvPr/>
        </p:nvSpPr>
        <p:spPr>
          <a:xfrm>
            <a:off x="630049" y="164844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9" name="Oval 8"/>
          <p:cNvSpPr/>
          <p:nvPr/>
        </p:nvSpPr>
        <p:spPr>
          <a:xfrm>
            <a:off x="725893" y="164844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0" name="Rectangle 9"/>
          <p:cNvSpPr/>
          <p:nvPr/>
        </p:nvSpPr>
        <p:spPr>
          <a:xfrm>
            <a:off x="2408034" y="1572504"/>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11" name="Rectangle 10"/>
          <p:cNvSpPr/>
          <p:nvPr/>
        </p:nvSpPr>
        <p:spPr>
          <a:xfrm>
            <a:off x="2831137" y="1619243"/>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http://tokyo.</a:t>
            </a:r>
            <a:r>
              <a:rPr lang="ja-JP" altLang="en-US" sz="975" dirty="0">
                <a:solidFill>
                  <a:schemeClr val="tx2"/>
                </a:solidFill>
                <a:highlight>
                  <a:srgbClr val="FFFF00"/>
                </a:highlight>
                <a:latin typeface="Osaka"/>
                <a:ea typeface="Osaka"/>
                <a:cs typeface="Osaka"/>
              </a:rPr>
              <a:t>ストア</a:t>
            </a:r>
            <a:endParaRPr lang="en-US" sz="975" dirty="0">
              <a:solidFill>
                <a:schemeClr val="tx2"/>
              </a:solidFill>
              <a:highlight>
                <a:srgbClr val="FFFF00"/>
              </a:highlight>
              <a:latin typeface="Osaka"/>
              <a:ea typeface="Osaka"/>
              <a:cs typeface="Osaka"/>
            </a:endParaRPr>
          </a:p>
        </p:txBody>
      </p:sp>
      <p:sp>
        <p:nvSpPr>
          <p:cNvPr id="12" name="Rectangle 11"/>
          <p:cNvSpPr/>
          <p:nvPr/>
        </p:nvSpPr>
        <p:spPr>
          <a:xfrm>
            <a:off x="2408034" y="157250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3" name="Oval 12"/>
          <p:cNvSpPr/>
          <p:nvPr/>
        </p:nvSpPr>
        <p:spPr>
          <a:xfrm>
            <a:off x="2482164" y="164686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4" name="Oval 13"/>
          <p:cNvSpPr/>
          <p:nvPr/>
        </p:nvSpPr>
        <p:spPr>
          <a:xfrm>
            <a:off x="2579582" y="164844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5" name="Oval 14"/>
          <p:cNvSpPr/>
          <p:nvPr/>
        </p:nvSpPr>
        <p:spPr>
          <a:xfrm>
            <a:off x="2675426" y="164844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6" name="Rectangle 15"/>
          <p:cNvSpPr/>
          <p:nvPr/>
        </p:nvSpPr>
        <p:spPr>
          <a:xfrm>
            <a:off x="4359659" y="1572504"/>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17" name="Rectangle 16"/>
          <p:cNvSpPr/>
          <p:nvPr/>
        </p:nvSpPr>
        <p:spPr>
          <a:xfrm>
            <a:off x="4782762" y="1619243"/>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http://bank.com</a:t>
            </a:r>
          </a:p>
        </p:txBody>
      </p:sp>
      <p:sp>
        <p:nvSpPr>
          <p:cNvPr id="18" name="Rectangle 17"/>
          <p:cNvSpPr/>
          <p:nvPr/>
        </p:nvSpPr>
        <p:spPr>
          <a:xfrm>
            <a:off x="4359659" y="157250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9" name="Oval 18"/>
          <p:cNvSpPr/>
          <p:nvPr/>
        </p:nvSpPr>
        <p:spPr>
          <a:xfrm>
            <a:off x="4433789" y="164686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20" name="Oval 19"/>
          <p:cNvSpPr/>
          <p:nvPr/>
        </p:nvSpPr>
        <p:spPr>
          <a:xfrm>
            <a:off x="4531207" y="164844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21" name="Oval 20"/>
          <p:cNvSpPr/>
          <p:nvPr/>
        </p:nvSpPr>
        <p:spPr>
          <a:xfrm>
            <a:off x="4627051" y="164844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22" name="Rectangle 21"/>
          <p:cNvSpPr/>
          <p:nvPr/>
        </p:nvSpPr>
        <p:spPr>
          <a:xfrm>
            <a:off x="4857615" y="2121834"/>
            <a:ext cx="1100953" cy="179930"/>
          </a:xfrm>
          <a:prstGeom prst="rect">
            <a:avLst/>
          </a:prstGeom>
          <a:noFill/>
          <a:ln w="31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23" name="Rectangle 22"/>
          <p:cNvSpPr/>
          <p:nvPr/>
        </p:nvSpPr>
        <p:spPr>
          <a:xfrm>
            <a:off x="4420084" y="2151708"/>
            <a:ext cx="451236"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gn="r"/>
            <a:r>
              <a:rPr lang="en-US" sz="825" dirty="0">
                <a:solidFill>
                  <a:srgbClr val="000000"/>
                </a:solidFill>
                <a:latin typeface="Source Sans Pro Light"/>
                <a:cs typeface="Source Sans Pro Light"/>
              </a:rPr>
              <a:t>Email</a:t>
            </a:r>
          </a:p>
        </p:txBody>
      </p:sp>
      <p:sp>
        <p:nvSpPr>
          <p:cNvPr id="24" name="Rectangle 23"/>
          <p:cNvSpPr/>
          <p:nvPr/>
        </p:nvSpPr>
        <p:spPr>
          <a:xfrm>
            <a:off x="4782762" y="2380046"/>
            <a:ext cx="1275369" cy="199721"/>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rgbClr val="FF0000"/>
                </a:solidFill>
                <a:latin typeface="Open Sans"/>
                <a:cs typeface="Open Sans"/>
              </a:rPr>
              <a:t>Not a valid </a:t>
            </a:r>
            <a:br>
              <a:rPr lang="en-US" sz="825" dirty="0">
                <a:solidFill>
                  <a:srgbClr val="FF0000"/>
                </a:solidFill>
                <a:latin typeface="Open Sans"/>
                <a:cs typeface="Open Sans"/>
              </a:rPr>
            </a:br>
            <a:r>
              <a:rPr lang="en-US" sz="825" dirty="0">
                <a:solidFill>
                  <a:srgbClr val="FF0000"/>
                </a:solidFill>
                <a:latin typeface="Open Sans"/>
                <a:cs typeface="Open Sans"/>
              </a:rPr>
              <a:t>email address.</a:t>
            </a:r>
          </a:p>
        </p:txBody>
      </p:sp>
      <p:sp>
        <p:nvSpPr>
          <p:cNvPr id="25" name="Rectangle 24"/>
          <p:cNvSpPr/>
          <p:nvPr/>
        </p:nvSpPr>
        <p:spPr>
          <a:xfrm>
            <a:off x="4871319" y="2110596"/>
            <a:ext cx="1100953" cy="17993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nSpc>
                <a:spcPct val="120000"/>
              </a:lnSpc>
            </a:pPr>
            <a:r>
              <a:rPr lang="en-US" sz="900" dirty="0">
                <a:solidFill>
                  <a:srgbClr val="2E3437"/>
                </a:solidFill>
                <a:highlight>
                  <a:srgbClr val="FFFF00"/>
                </a:highlight>
                <a:latin typeface="SimSun-ExtB"/>
                <a:ea typeface="SimSun-ExtB"/>
                <a:cs typeface="SimSun-ExtB"/>
              </a:rPr>
              <a:t>测试</a:t>
            </a:r>
            <a:r>
              <a:rPr lang="en-US" sz="900" dirty="0">
                <a:solidFill>
                  <a:srgbClr val="2E3437"/>
                </a:solidFill>
                <a:highlight>
                  <a:srgbClr val="FFFF00"/>
                </a:highlight>
                <a:latin typeface="Open Sans"/>
                <a:ea typeface="SimSun-ExtB"/>
                <a:cs typeface="Open Sans"/>
              </a:rPr>
              <a:t>@</a:t>
            </a:r>
            <a:r>
              <a:rPr lang="en-US" sz="900" dirty="0">
                <a:solidFill>
                  <a:srgbClr val="2E3437"/>
                </a:solidFill>
                <a:highlight>
                  <a:srgbClr val="FFFF00"/>
                </a:highlight>
                <a:latin typeface="SimSun-ExtB"/>
                <a:ea typeface="SimSun-ExtB"/>
                <a:cs typeface="SimSun-ExtB"/>
              </a:rPr>
              <a:t>普遍</a:t>
            </a:r>
            <a:r>
              <a:rPr lang="en-US" sz="900" dirty="0">
                <a:solidFill>
                  <a:srgbClr val="2E3437"/>
                </a:solidFill>
                <a:highlight>
                  <a:srgbClr val="FFFF00"/>
                </a:highlight>
                <a:latin typeface="Open Sans"/>
                <a:ea typeface="SimSun-ExtB"/>
                <a:cs typeface="Open Sans"/>
              </a:rPr>
              <a:t>.</a:t>
            </a:r>
            <a:r>
              <a:rPr lang="en-US" sz="900" dirty="0">
                <a:solidFill>
                  <a:srgbClr val="2E3437"/>
                </a:solidFill>
                <a:highlight>
                  <a:srgbClr val="FFFF00"/>
                </a:highlight>
                <a:latin typeface="SimSun-ExtB"/>
                <a:ea typeface="SimSun-ExtB"/>
                <a:cs typeface="SimSun-ExtB"/>
              </a:rPr>
              <a:t>世界</a:t>
            </a:r>
          </a:p>
        </p:txBody>
      </p:sp>
      <p:sp>
        <p:nvSpPr>
          <p:cNvPr id="26" name="TextBox 25"/>
          <p:cNvSpPr txBox="1"/>
          <p:nvPr/>
        </p:nvSpPr>
        <p:spPr>
          <a:xfrm>
            <a:off x="458500" y="1925561"/>
            <a:ext cx="1775915" cy="575711"/>
          </a:xfrm>
          <a:prstGeom prst="rect">
            <a:avLst/>
          </a:prstGeom>
          <a:noFill/>
          <a:ln>
            <a:noFill/>
          </a:ln>
        </p:spPr>
        <p:txBody>
          <a:bodyPr wrap="none" lIns="68580" tIns="41148" bIns="34290" rtlCol="0">
            <a:noAutofit/>
          </a:bodyPr>
          <a:lstStyle/>
          <a:p>
            <a:pPr algn="ctr"/>
            <a:r>
              <a:rPr lang="en-US" sz="3000" b="1" dirty="0">
                <a:solidFill>
                  <a:srgbClr val="FF0000"/>
                </a:solidFill>
                <a:latin typeface="Open Sans Extrabold"/>
                <a:cs typeface="Open Sans Extrabold"/>
              </a:rPr>
              <a:t>X</a:t>
            </a:r>
          </a:p>
        </p:txBody>
      </p:sp>
      <p:sp>
        <p:nvSpPr>
          <p:cNvPr id="27" name="TextBox 26"/>
          <p:cNvSpPr txBox="1"/>
          <p:nvPr/>
        </p:nvSpPr>
        <p:spPr>
          <a:xfrm>
            <a:off x="2408033" y="1929814"/>
            <a:ext cx="1775915" cy="575711"/>
          </a:xfrm>
          <a:prstGeom prst="rect">
            <a:avLst/>
          </a:prstGeom>
          <a:noFill/>
          <a:ln>
            <a:noFill/>
          </a:ln>
        </p:spPr>
        <p:txBody>
          <a:bodyPr wrap="none" lIns="68580" tIns="41148" bIns="34290" rtlCol="0">
            <a:noAutofit/>
          </a:bodyPr>
          <a:lstStyle/>
          <a:p>
            <a:pPr algn="ctr"/>
            <a:r>
              <a:rPr lang="en-US" sz="3000" b="1" dirty="0">
                <a:solidFill>
                  <a:srgbClr val="FF0000"/>
                </a:solidFill>
                <a:latin typeface="Open Sans Extrabold"/>
                <a:cs typeface="Open Sans Extrabold"/>
              </a:rPr>
              <a:t>X</a:t>
            </a:r>
          </a:p>
        </p:txBody>
      </p:sp>
      <p:sp>
        <p:nvSpPr>
          <p:cNvPr id="28" name="TextBox 27"/>
          <p:cNvSpPr txBox="1"/>
          <p:nvPr/>
        </p:nvSpPr>
        <p:spPr>
          <a:xfrm flipH="1">
            <a:off x="4565976" y="2289385"/>
            <a:ext cx="299494" cy="306392"/>
          </a:xfrm>
          <a:prstGeom prst="rect">
            <a:avLst/>
          </a:prstGeom>
          <a:noFill/>
          <a:ln>
            <a:noFill/>
          </a:ln>
        </p:spPr>
        <p:txBody>
          <a:bodyPr wrap="none" lIns="68580" tIns="41148" bIns="34290" rtlCol="0">
            <a:noAutofit/>
          </a:bodyPr>
          <a:lstStyle/>
          <a:p>
            <a:pPr algn="ctr"/>
            <a:r>
              <a:rPr lang="en-US" b="1" dirty="0">
                <a:solidFill>
                  <a:srgbClr val="FF0000"/>
                </a:solidFill>
                <a:latin typeface="Open Sans Extrabold"/>
                <a:cs typeface="Open Sans Extrabold"/>
              </a:rPr>
              <a:t>X</a:t>
            </a:r>
          </a:p>
        </p:txBody>
      </p:sp>
      <p:pic>
        <p:nvPicPr>
          <p:cNvPr id="29" name="Picture 28" descr="0034-library.eps"/>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4578761" y="1880185"/>
            <a:ext cx="119703" cy="115350"/>
          </a:xfrm>
          <a:prstGeom prst="rect">
            <a:avLst/>
          </a:prstGeom>
        </p:spPr>
      </p:pic>
      <p:sp>
        <p:nvSpPr>
          <p:cNvPr id="30" name="Rectangle 29"/>
          <p:cNvSpPr/>
          <p:nvPr/>
        </p:nvSpPr>
        <p:spPr>
          <a:xfrm>
            <a:off x="4674081" y="1875434"/>
            <a:ext cx="665831"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rgbClr val="000000"/>
                </a:solidFill>
                <a:latin typeface="Source Sans Pro Light"/>
                <a:cs typeface="Source Sans Pro Light"/>
              </a:rPr>
              <a:t>Bank</a:t>
            </a:r>
          </a:p>
        </p:txBody>
      </p:sp>
      <p:sp>
        <p:nvSpPr>
          <p:cNvPr id="3" name="TextBox 2">
            <a:extLst>
              <a:ext uri="{FF2B5EF4-FFF2-40B4-BE49-F238E27FC236}">
                <a16:creationId xmlns:a16="http://schemas.microsoft.com/office/drawing/2014/main" id="{0ABD2FB9-825C-4838-8382-BF39162E8E98}"/>
              </a:ext>
            </a:extLst>
          </p:cNvPr>
          <p:cNvSpPr txBox="1"/>
          <p:nvPr/>
        </p:nvSpPr>
        <p:spPr>
          <a:xfrm>
            <a:off x="391282" y="2979316"/>
            <a:ext cx="5810414" cy="954107"/>
          </a:xfrm>
          <a:prstGeom prst="rect">
            <a:avLst/>
          </a:prstGeom>
          <a:noFill/>
        </p:spPr>
        <p:txBody>
          <a:bodyPr wrap="square" rtlCol="0">
            <a:spAutoFit/>
          </a:bodyPr>
          <a:lstStyle/>
          <a:p>
            <a:pPr algn="ctr">
              <a:buClr>
                <a:schemeClr val="accent2"/>
              </a:buClr>
              <a:buSzPct val="85000"/>
            </a:pPr>
            <a:r>
              <a:rPr lang="en-US" sz="1400" dirty="0">
                <a:latin typeface="Open Sans Light"/>
              </a:rPr>
              <a:t>In 2017 only 8% of the top websites could handle our sample set of non-English email addresses and top-level domains longer than the traditional two or three English characters.</a:t>
            </a:r>
          </a:p>
          <a:p>
            <a:pPr algn="ctr">
              <a:buClr>
                <a:schemeClr val="accent2"/>
              </a:buClr>
              <a:buSzPct val="85000"/>
            </a:pPr>
            <a:r>
              <a:rPr lang="en-US" sz="1400" dirty="0">
                <a:latin typeface="Open Sans Light"/>
              </a:rPr>
              <a:t>Only one of the top browsers met all our evaluation criteria.</a:t>
            </a:r>
          </a:p>
        </p:txBody>
      </p:sp>
    </p:spTree>
    <p:extLst>
      <p:ext uri="{BB962C8B-B14F-4D97-AF65-F5344CB8AC3E}">
        <p14:creationId xmlns:p14="http://schemas.microsoft.com/office/powerpoint/2010/main" val="1861217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353" y="408841"/>
            <a:ext cx="6338536" cy="857250"/>
          </a:xfrm>
        </p:spPr>
        <p:txBody>
          <a:bodyPr/>
          <a:lstStyle/>
          <a:p>
            <a:r>
              <a:rPr lang="en-US" dirty="0"/>
              <a:t>The Role of Universal Acceptance</a:t>
            </a:r>
          </a:p>
        </p:txBody>
      </p:sp>
      <p:sp>
        <p:nvSpPr>
          <p:cNvPr id="31" name="Content Placeholder 1"/>
          <p:cNvSpPr txBox="1">
            <a:spLocks/>
          </p:cNvSpPr>
          <p:nvPr/>
        </p:nvSpPr>
        <p:spPr>
          <a:xfrm>
            <a:off x="-1" y="1555289"/>
            <a:ext cx="837754" cy="1065809"/>
          </a:xfrm>
          <a:prstGeom prst="homePlate">
            <a:avLst>
              <a:gd name="adj" fmla="val 12179"/>
            </a:avLst>
          </a:prstGeom>
          <a:solidFill>
            <a:schemeClr val="accent1"/>
          </a:solidFill>
          <a:ln w="19050" cmpd="sng">
            <a:noFill/>
          </a:ln>
        </p:spPr>
        <p:txBody>
          <a:bodyPr vert="horz" tIns="0" bIns="102870" anchor="ctr" anchorCtr="0"/>
          <a:lstStyle>
            <a:lvl1pPr marL="274320" indent="-182880" algn="l" defTabSz="457200" rtl="0" eaLnBrk="1" latinLnBrk="0" hangingPunct="1">
              <a:spcBef>
                <a:spcPct val="20000"/>
              </a:spcBef>
              <a:buClr>
                <a:schemeClr val="accent2"/>
              </a:buClr>
              <a:buSzPct val="85000"/>
              <a:buFont typeface="Lucida Grande"/>
              <a:buChar char="*"/>
              <a:defRPr sz="2000" kern="1200">
                <a:solidFill>
                  <a:schemeClr val="tx1"/>
                </a:solidFill>
                <a:latin typeface="Open Sans Light"/>
                <a:ea typeface="+mn-ea"/>
                <a:cs typeface="Open Sans Light"/>
              </a:defRPr>
            </a:lvl1pPr>
            <a:lvl2pPr marL="548640" indent="-182880" algn="l" defTabSz="457200" rtl="0" eaLnBrk="1" latinLnBrk="0" hangingPunct="1">
              <a:spcBef>
                <a:spcPct val="20000"/>
              </a:spcBef>
              <a:buClr>
                <a:schemeClr val="accent2"/>
              </a:buClr>
              <a:buSzPct val="85000"/>
              <a:buFont typeface="Lucida Grande"/>
              <a:buChar char="*"/>
              <a:defRPr sz="1800" kern="1200">
                <a:solidFill>
                  <a:schemeClr val="tx1"/>
                </a:solidFill>
                <a:latin typeface="Open Sans Light"/>
                <a:ea typeface="+mn-ea"/>
                <a:cs typeface="Open Sans Light"/>
              </a:defRPr>
            </a:lvl2pPr>
            <a:lvl3pPr marL="822960" indent="-182880" algn="l" defTabSz="457200" rtl="0" eaLnBrk="1" latinLnBrk="0" hangingPunct="1">
              <a:spcBef>
                <a:spcPct val="20000"/>
              </a:spcBef>
              <a:buClr>
                <a:schemeClr val="accent2"/>
              </a:buClr>
              <a:buSzPct val="85000"/>
              <a:buFont typeface="Lucida Grande"/>
              <a:buChar char="*"/>
              <a:defRPr sz="1600" kern="1200">
                <a:solidFill>
                  <a:schemeClr val="tx1"/>
                </a:solidFill>
                <a:latin typeface="Open Sans Light"/>
                <a:ea typeface="+mn-ea"/>
                <a:cs typeface="Open Sans Light"/>
              </a:defRPr>
            </a:lvl3pPr>
            <a:lvl4pPr marL="109728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4pPr>
            <a:lvl5pPr marL="137160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900"/>
              </a:spcBef>
              <a:buNone/>
            </a:pPr>
            <a:r>
              <a:rPr lang="en-US" sz="1500" dirty="0">
                <a:solidFill>
                  <a:schemeClr val="accent6"/>
                </a:solidFill>
                <a:latin typeface="Open Sans"/>
                <a:cs typeface="Open Sans"/>
              </a:rPr>
              <a:t>UA-ready</a:t>
            </a:r>
          </a:p>
        </p:txBody>
      </p:sp>
      <p:sp>
        <p:nvSpPr>
          <p:cNvPr id="32" name="Content Placeholder 1"/>
          <p:cNvSpPr txBox="1">
            <a:spLocks/>
          </p:cNvSpPr>
          <p:nvPr/>
        </p:nvSpPr>
        <p:spPr>
          <a:xfrm>
            <a:off x="-6676" y="3007585"/>
            <a:ext cx="837754" cy="1065809"/>
          </a:xfrm>
          <a:prstGeom prst="homePlate">
            <a:avLst>
              <a:gd name="adj" fmla="val 12179"/>
            </a:avLst>
          </a:prstGeom>
          <a:solidFill>
            <a:schemeClr val="bg1">
              <a:lumMod val="25000"/>
            </a:schemeClr>
          </a:solidFill>
          <a:ln w="19050" cmpd="sng">
            <a:noFill/>
          </a:ln>
        </p:spPr>
        <p:txBody>
          <a:bodyPr vert="horz" tIns="0" bIns="102870" anchor="ctr" anchorCtr="0"/>
          <a:lstStyle>
            <a:lvl1pPr marL="274320" indent="-182880" algn="l" defTabSz="457200" rtl="0" eaLnBrk="1" latinLnBrk="0" hangingPunct="1">
              <a:spcBef>
                <a:spcPct val="20000"/>
              </a:spcBef>
              <a:buClr>
                <a:schemeClr val="accent2"/>
              </a:buClr>
              <a:buSzPct val="85000"/>
              <a:buFont typeface="Lucida Grande"/>
              <a:buChar char="*"/>
              <a:defRPr sz="2000" kern="1200">
                <a:solidFill>
                  <a:schemeClr val="tx1"/>
                </a:solidFill>
                <a:latin typeface="Open Sans Light"/>
                <a:ea typeface="+mn-ea"/>
                <a:cs typeface="Open Sans Light"/>
              </a:defRPr>
            </a:lvl1pPr>
            <a:lvl2pPr marL="548640" indent="-182880" algn="l" defTabSz="457200" rtl="0" eaLnBrk="1" latinLnBrk="0" hangingPunct="1">
              <a:spcBef>
                <a:spcPct val="20000"/>
              </a:spcBef>
              <a:buClr>
                <a:schemeClr val="accent2"/>
              </a:buClr>
              <a:buSzPct val="85000"/>
              <a:buFont typeface="Lucida Grande"/>
              <a:buChar char="*"/>
              <a:defRPr sz="1800" kern="1200">
                <a:solidFill>
                  <a:schemeClr val="tx1"/>
                </a:solidFill>
                <a:latin typeface="Open Sans Light"/>
                <a:ea typeface="+mn-ea"/>
                <a:cs typeface="Open Sans Light"/>
              </a:defRPr>
            </a:lvl2pPr>
            <a:lvl3pPr marL="822960" indent="-182880" algn="l" defTabSz="457200" rtl="0" eaLnBrk="1" latinLnBrk="0" hangingPunct="1">
              <a:spcBef>
                <a:spcPct val="20000"/>
              </a:spcBef>
              <a:buClr>
                <a:schemeClr val="accent2"/>
              </a:buClr>
              <a:buSzPct val="85000"/>
              <a:buFont typeface="Lucida Grande"/>
              <a:buChar char="*"/>
              <a:defRPr sz="1600" kern="1200">
                <a:solidFill>
                  <a:schemeClr val="tx1"/>
                </a:solidFill>
                <a:latin typeface="Open Sans Light"/>
                <a:ea typeface="+mn-ea"/>
                <a:cs typeface="Open Sans Light"/>
              </a:defRPr>
            </a:lvl3pPr>
            <a:lvl4pPr marL="109728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4pPr>
            <a:lvl5pPr marL="1371600" indent="-182880" algn="l" defTabSz="457200" rtl="0" eaLnBrk="1" latinLnBrk="0" hangingPunct="1">
              <a:spcBef>
                <a:spcPct val="20000"/>
              </a:spcBef>
              <a:buClr>
                <a:schemeClr val="accent2"/>
              </a:buClr>
              <a:buSzPct val="85000"/>
              <a:buFont typeface="Lucida Grande"/>
              <a:buChar char="*"/>
              <a:defRPr sz="14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900"/>
              </a:spcBef>
              <a:buNone/>
            </a:pPr>
            <a:r>
              <a:rPr lang="en-US" sz="1500" dirty="0">
                <a:solidFill>
                  <a:schemeClr val="accent6"/>
                </a:solidFill>
                <a:latin typeface="Open Sans"/>
                <a:cs typeface="Open Sans"/>
              </a:rPr>
              <a:t>Not</a:t>
            </a:r>
            <a:br>
              <a:rPr lang="en-US" sz="1500" dirty="0">
                <a:solidFill>
                  <a:schemeClr val="accent6"/>
                </a:solidFill>
                <a:latin typeface="Open Sans"/>
                <a:cs typeface="Open Sans"/>
              </a:rPr>
            </a:br>
            <a:r>
              <a:rPr lang="en-US" sz="1500" dirty="0">
                <a:solidFill>
                  <a:schemeClr val="accent6"/>
                </a:solidFill>
                <a:latin typeface="Open Sans"/>
                <a:cs typeface="Open Sans"/>
              </a:rPr>
              <a:t>ready</a:t>
            </a:r>
          </a:p>
        </p:txBody>
      </p:sp>
      <p:sp>
        <p:nvSpPr>
          <p:cNvPr id="33" name="Rectangle 32"/>
          <p:cNvSpPr/>
          <p:nvPr/>
        </p:nvSpPr>
        <p:spPr>
          <a:xfrm>
            <a:off x="923356" y="1549553"/>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34" name="Rectangle 33"/>
          <p:cNvSpPr/>
          <p:nvPr/>
        </p:nvSpPr>
        <p:spPr>
          <a:xfrm>
            <a:off x="1346459" y="1596292"/>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http://soap.organic</a:t>
            </a:r>
          </a:p>
        </p:txBody>
      </p:sp>
      <p:sp>
        <p:nvSpPr>
          <p:cNvPr id="35" name="Rectangle 34"/>
          <p:cNvSpPr/>
          <p:nvPr/>
        </p:nvSpPr>
        <p:spPr>
          <a:xfrm>
            <a:off x="923356" y="154955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36" name="Oval 35"/>
          <p:cNvSpPr/>
          <p:nvPr/>
        </p:nvSpPr>
        <p:spPr>
          <a:xfrm>
            <a:off x="997486" y="162391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37" name="Oval 36"/>
          <p:cNvSpPr/>
          <p:nvPr/>
        </p:nvSpPr>
        <p:spPr>
          <a:xfrm>
            <a:off x="1094903" y="162549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38" name="Oval 37"/>
          <p:cNvSpPr/>
          <p:nvPr/>
        </p:nvSpPr>
        <p:spPr>
          <a:xfrm>
            <a:off x="1190747" y="162549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39" name="TextBox 38"/>
          <p:cNvSpPr txBox="1"/>
          <p:nvPr/>
        </p:nvSpPr>
        <p:spPr>
          <a:xfrm>
            <a:off x="923356" y="1831926"/>
            <a:ext cx="1775915" cy="202520"/>
          </a:xfrm>
          <a:prstGeom prst="rect">
            <a:avLst/>
          </a:prstGeom>
          <a:noFill/>
          <a:ln>
            <a:noFill/>
          </a:ln>
        </p:spPr>
        <p:txBody>
          <a:bodyPr wrap="none" lIns="68580" tIns="41148" bIns="34290" rtlCol="0">
            <a:noAutofit/>
          </a:bodyPr>
          <a:lstStyle/>
          <a:p>
            <a:pPr algn="ctr"/>
            <a:r>
              <a:rPr lang="en-US" sz="750" dirty="0">
                <a:solidFill>
                  <a:schemeClr val="tx2"/>
                </a:solidFill>
                <a:latin typeface="Open Sans"/>
                <a:cs typeface="Open Sans"/>
              </a:rPr>
              <a:t>Welcome to organic</a:t>
            </a:r>
          </a:p>
        </p:txBody>
      </p:sp>
      <p:sp>
        <p:nvSpPr>
          <p:cNvPr id="40" name="Rounded Rectangle 39"/>
          <p:cNvSpPr/>
          <p:nvPr/>
        </p:nvSpPr>
        <p:spPr>
          <a:xfrm>
            <a:off x="1545780" y="2054564"/>
            <a:ext cx="507112" cy="277695"/>
          </a:xfrm>
          <a:prstGeom prst="roundRect">
            <a:avLst/>
          </a:prstGeom>
          <a:solidFill>
            <a:schemeClr val="bg1"/>
          </a:solidFill>
          <a:ln>
            <a:solidFill>
              <a:schemeClr val="tx1">
                <a:lumMod val="95000"/>
                <a:lumOff val="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41" name="TextBox 40"/>
          <p:cNvSpPr txBox="1"/>
          <p:nvPr/>
        </p:nvSpPr>
        <p:spPr>
          <a:xfrm>
            <a:off x="1545780" y="2088168"/>
            <a:ext cx="507112" cy="202520"/>
          </a:xfrm>
          <a:prstGeom prst="rect">
            <a:avLst/>
          </a:prstGeom>
          <a:noFill/>
          <a:ln>
            <a:noFill/>
          </a:ln>
        </p:spPr>
        <p:txBody>
          <a:bodyPr wrap="none" lIns="68580" tIns="41148" bIns="34290" rtlCol="0">
            <a:noAutofit/>
          </a:bodyPr>
          <a:lstStyle/>
          <a:p>
            <a:pPr algn="ctr"/>
            <a:r>
              <a:rPr lang="en-US" sz="825" dirty="0">
                <a:solidFill>
                  <a:schemeClr val="tx2">
                    <a:lumMod val="75000"/>
                    <a:lumOff val="25000"/>
                  </a:schemeClr>
                </a:solidFill>
                <a:latin typeface="Open Sans Extrabold"/>
                <a:cs typeface="Open Sans Extrabold"/>
              </a:rPr>
              <a:t>SOAP</a:t>
            </a:r>
          </a:p>
        </p:txBody>
      </p:sp>
      <p:sp>
        <p:nvSpPr>
          <p:cNvPr id="42" name="TextBox 41"/>
          <p:cNvSpPr txBox="1"/>
          <p:nvPr/>
        </p:nvSpPr>
        <p:spPr>
          <a:xfrm>
            <a:off x="1304317" y="2357707"/>
            <a:ext cx="1208384" cy="276999"/>
          </a:xfrm>
          <a:prstGeom prst="rect">
            <a:avLst/>
          </a:prstGeom>
          <a:noFill/>
        </p:spPr>
        <p:txBody>
          <a:bodyPr wrap="square" rtlCol="0">
            <a:spAutoFit/>
          </a:bodyPr>
          <a:lstStyle/>
          <a:p>
            <a:r>
              <a:rPr lang="en-US" sz="600" dirty="0">
                <a:solidFill>
                  <a:schemeClr val="tx2"/>
                </a:solidFill>
                <a:latin typeface="Open Sans"/>
                <a:cs typeface="Open Sans"/>
              </a:rPr>
              <a:t>We make the best soap in </a:t>
            </a:r>
            <a:br>
              <a:rPr lang="en-US" sz="600" dirty="0">
                <a:solidFill>
                  <a:schemeClr val="tx2"/>
                </a:solidFill>
                <a:latin typeface="Open Sans"/>
                <a:cs typeface="Open Sans"/>
              </a:rPr>
            </a:br>
            <a:r>
              <a:rPr lang="en-US" sz="600" dirty="0">
                <a:solidFill>
                  <a:schemeClr val="tx2"/>
                </a:solidFill>
                <a:latin typeface="Open Sans"/>
                <a:cs typeface="Open Sans"/>
              </a:rPr>
              <a:t>the world. It’s 100% organic.</a:t>
            </a:r>
          </a:p>
        </p:txBody>
      </p:sp>
      <p:sp>
        <p:nvSpPr>
          <p:cNvPr id="47" name="Rectangle 46"/>
          <p:cNvSpPr/>
          <p:nvPr/>
        </p:nvSpPr>
        <p:spPr>
          <a:xfrm>
            <a:off x="923356" y="3007586"/>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48" name="Rectangle 47"/>
          <p:cNvSpPr/>
          <p:nvPr/>
        </p:nvSpPr>
        <p:spPr>
          <a:xfrm>
            <a:off x="1346459" y="3054325"/>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http://soap.organic</a:t>
            </a:r>
          </a:p>
        </p:txBody>
      </p:sp>
      <p:sp>
        <p:nvSpPr>
          <p:cNvPr id="49" name="Rectangle 48"/>
          <p:cNvSpPr/>
          <p:nvPr/>
        </p:nvSpPr>
        <p:spPr>
          <a:xfrm>
            <a:off x="923356" y="3007587"/>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0" name="Oval 49"/>
          <p:cNvSpPr/>
          <p:nvPr/>
        </p:nvSpPr>
        <p:spPr>
          <a:xfrm>
            <a:off x="997486" y="3081944"/>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1" name="Oval 50"/>
          <p:cNvSpPr/>
          <p:nvPr/>
        </p:nvSpPr>
        <p:spPr>
          <a:xfrm>
            <a:off x="1094903" y="3083525"/>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2" name="Oval 51"/>
          <p:cNvSpPr/>
          <p:nvPr/>
        </p:nvSpPr>
        <p:spPr>
          <a:xfrm>
            <a:off x="1190747" y="3083525"/>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3" name="TextBox 52"/>
          <p:cNvSpPr txBox="1"/>
          <p:nvPr/>
        </p:nvSpPr>
        <p:spPr>
          <a:xfrm>
            <a:off x="923355" y="3360643"/>
            <a:ext cx="1775915" cy="575711"/>
          </a:xfrm>
          <a:prstGeom prst="rect">
            <a:avLst/>
          </a:prstGeom>
          <a:noFill/>
          <a:ln>
            <a:noFill/>
          </a:ln>
        </p:spPr>
        <p:txBody>
          <a:bodyPr wrap="none" lIns="68580" tIns="41148" bIns="34290" rtlCol="0">
            <a:noAutofit/>
          </a:bodyPr>
          <a:lstStyle/>
          <a:p>
            <a:pPr algn="ctr"/>
            <a:r>
              <a:rPr lang="en-US" sz="3000" b="1" dirty="0">
                <a:solidFill>
                  <a:srgbClr val="FF0000"/>
                </a:solidFill>
                <a:latin typeface="Open Sans Extrabold"/>
                <a:cs typeface="Open Sans Extrabold"/>
              </a:rPr>
              <a:t>X</a:t>
            </a:r>
          </a:p>
        </p:txBody>
      </p:sp>
      <p:sp>
        <p:nvSpPr>
          <p:cNvPr id="54" name="Rectangle 53"/>
          <p:cNvSpPr/>
          <p:nvPr/>
        </p:nvSpPr>
        <p:spPr>
          <a:xfrm>
            <a:off x="2872888" y="3007586"/>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55" name="Rectangle 54"/>
          <p:cNvSpPr/>
          <p:nvPr/>
        </p:nvSpPr>
        <p:spPr>
          <a:xfrm>
            <a:off x="3295991" y="3054325"/>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http://tokyo.</a:t>
            </a:r>
            <a:r>
              <a:rPr lang="ja-JP" altLang="en-US" sz="975" dirty="0">
                <a:solidFill>
                  <a:schemeClr val="tx2"/>
                </a:solidFill>
                <a:latin typeface="Osaka"/>
                <a:ea typeface="Osaka"/>
                <a:cs typeface="Osaka"/>
              </a:rPr>
              <a:t>ストア</a:t>
            </a:r>
            <a:endParaRPr lang="en-US" sz="975" dirty="0">
              <a:solidFill>
                <a:schemeClr val="tx2"/>
              </a:solidFill>
              <a:latin typeface="Osaka"/>
              <a:ea typeface="Osaka"/>
              <a:cs typeface="Osaka"/>
            </a:endParaRPr>
          </a:p>
        </p:txBody>
      </p:sp>
      <p:sp>
        <p:nvSpPr>
          <p:cNvPr id="56" name="Rectangle 55"/>
          <p:cNvSpPr/>
          <p:nvPr/>
        </p:nvSpPr>
        <p:spPr>
          <a:xfrm>
            <a:off x="2872888" y="3007587"/>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7" name="Oval 56"/>
          <p:cNvSpPr/>
          <p:nvPr/>
        </p:nvSpPr>
        <p:spPr>
          <a:xfrm>
            <a:off x="2947019" y="3081944"/>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8" name="Oval 57"/>
          <p:cNvSpPr/>
          <p:nvPr/>
        </p:nvSpPr>
        <p:spPr>
          <a:xfrm>
            <a:off x="3044436" y="3083525"/>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59" name="Oval 58"/>
          <p:cNvSpPr/>
          <p:nvPr/>
        </p:nvSpPr>
        <p:spPr>
          <a:xfrm>
            <a:off x="3140280" y="3083525"/>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60" name="TextBox 59"/>
          <p:cNvSpPr txBox="1"/>
          <p:nvPr/>
        </p:nvSpPr>
        <p:spPr>
          <a:xfrm>
            <a:off x="2872888" y="3364897"/>
            <a:ext cx="1775915" cy="575711"/>
          </a:xfrm>
          <a:prstGeom prst="rect">
            <a:avLst/>
          </a:prstGeom>
          <a:noFill/>
          <a:ln>
            <a:noFill/>
          </a:ln>
        </p:spPr>
        <p:txBody>
          <a:bodyPr wrap="none" lIns="68580" tIns="41148" bIns="34290" rtlCol="0">
            <a:noAutofit/>
          </a:bodyPr>
          <a:lstStyle/>
          <a:p>
            <a:pPr algn="ctr"/>
            <a:r>
              <a:rPr lang="en-US" sz="3000" b="1" dirty="0">
                <a:solidFill>
                  <a:srgbClr val="FF0000"/>
                </a:solidFill>
                <a:latin typeface="Open Sans Extrabold"/>
                <a:cs typeface="Open Sans Extrabold"/>
              </a:rPr>
              <a:t>X</a:t>
            </a:r>
          </a:p>
        </p:txBody>
      </p:sp>
      <p:sp>
        <p:nvSpPr>
          <p:cNvPr id="61" name="Rectangle 60"/>
          <p:cNvSpPr/>
          <p:nvPr/>
        </p:nvSpPr>
        <p:spPr>
          <a:xfrm>
            <a:off x="4824514" y="3007586"/>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62" name="Rectangle 61"/>
          <p:cNvSpPr/>
          <p:nvPr/>
        </p:nvSpPr>
        <p:spPr>
          <a:xfrm>
            <a:off x="5247617" y="3054325"/>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http://bank.com</a:t>
            </a:r>
          </a:p>
        </p:txBody>
      </p:sp>
      <p:sp>
        <p:nvSpPr>
          <p:cNvPr id="63" name="Rectangle 62"/>
          <p:cNvSpPr/>
          <p:nvPr/>
        </p:nvSpPr>
        <p:spPr>
          <a:xfrm>
            <a:off x="4824514" y="3007587"/>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64" name="Oval 63"/>
          <p:cNvSpPr/>
          <p:nvPr/>
        </p:nvSpPr>
        <p:spPr>
          <a:xfrm>
            <a:off x="4898644" y="3081944"/>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65" name="Oval 64"/>
          <p:cNvSpPr/>
          <p:nvPr/>
        </p:nvSpPr>
        <p:spPr>
          <a:xfrm>
            <a:off x="4996061" y="3083525"/>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66" name="Oval 65"/>
          <p:cNvSpPr/>
          <p:nvPr/>
        </p:nvSpPr>
        <p:spPr>
          <a:xfrm>
            <a:off x="5091905" y="3083525"/>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67" name="Rectangle 66"/>
          <p:cNvSpPr/>
          <p:nvPr/>
        </p:nvSpPr>
        <p:spPr>
          <a:xfrm>
            <a:off x="4884938" y="3586790"/>
            <a:ext cx="451236"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gn="r"/>
            <a:r>
              <a:rPr lang="en-US" sz="825" dirty="0">
                <a:solidFill>
                  <a:srgbClr val="000000"/>
                </a:solidFill>
                <a:latin typeface="Source Sans Pro Light"/>
                <a:cs typeface="Source Sans Pro Light"/>
              </a:rPr>
              <a:t>Email</a:t>
            </a:r>
          </a:p>
        </p:txBody>
      </p:sp>
      <p:sp>
        <p:nvSpPr>
          <p:cNvPr id="68" name="Rectangle 67"/>
          <p:cNvSpPr/>
          <p:nvPr/>
        </p:nvSpPr>
        <p:spPr>
          <a:xfrm>
            <a:off x="5247617" y="3815128"/>
            <a:ext cx="1275369" cy="199721"/>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rgbClr val="FF0000"/>
                </a:solidFill>
                <a:latin typeface="Open Sans"/>
                <a:cs typeface="Open Sans"/>
              </a:rPr>
              <a:t>Not a valid </a:t>
            </a:r>
            <a:br>
              <a:rPr lang="en-US" sz="825" dirty="0">
                <a:solidFill>
                  <a:srgbClr val="FF0000"/>
                </a:solidFill>
                <a:latin typeface="Open Sans"/>
                <a:cs typeface="Open Sans"/>
              </a:rPr>
            </a:br>
            <a:r>
              <a:rPr lang="en-US" sz="825" dirty="0">
                <a:solidFill>
                  <a:srgbClr val="FF0000"/>
                </a:solidFill>
                <a:latin typeface="Open Sans"/>
                <a:cs typeface="Open Sans"/>
              </a:rPr>
              <a:t>email address.</a:t>
            </a:r>
          </a:p>
        </p:txBody>
      </p:sp>
      <p:sp>
        <p:nvSpPr>
          <p:cNvPr id="69" name="Rectangle 68"/>
          <p:cNvSpPr/>
          <p:nvPr/>
        </p:nvSpPr>
        <p:spPr>
          <a:xfrm>
            <a:off x="5336174" y="3545678"/>
            <a:ext cx="1100953" cy="17993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nSpc>
                <a:spcPct val="120000"/>
              </a:lnSpc>
            </a:pPr>
            <a:r>
              <a:rPr lang="en-US" sz="900" dirty="0">
                <a:solidFill>
                  <a:srgbClr val="2E3437"/>
                </a:solidFill>
                <a:latin typeface="SimSun-ExtB"/>
                <a:ea typeface="SimSun-ExtB"/>
                <a:cs typeface="SimSun-ExtB"/>
              </a:rPr>
              <a:t>测试</a:t>
            </a:r>
            <a:r>
              <a:rPr lang="en-US" sz="900" dirty="0">
                <a:solidFill>
                  <a:srgbClr val="2E3437"/>
                </a:solidFill>
                <a:latin typeface="Open Sans"/>
                <a:ea typeface="SimSun-ExtB"/>
                <a:cs typeface="Open Sans"/>
              </a:rPr>
              <a:t>@</a:t>
            </a:r>
            <a:r>
              <a:rPr lang="en-US" sz="900" dirty="0">
                <a:solidFill>
                  <a:srgbClr val="2E3437"/>
                </a:solidFill>
                <a:latin typeface="SimSun-ExtB"/>
                <a:ea typeface="SimSun-ExtB"/>
                <a:cs typeface="SimSun-ExtB"/>
              </a:rPr>
              <a:t>普遍</a:t>
            </a:r>
            <a:r>
              <a:rPr lang="en-US" sz="900" dirty="0">
                <a:solidFill>
                  <a:srgbClr val="2E3437"/>
                </a:solidFill>
                <a:latin typeface="Open Sans"/>
                <a:ea typeface="SimSun-ExtB"/>
                <a:cs typeface="Open Sans"/>
              </a:rPr>
              <a:t>.</a:t>
            </a:r>
            <a:r>
              <a:rPr lang="en-US" sz="900" dirty="0">
                <a:solidFill>
                  <a:srgbClr val="2E3437"/>
                </a:solidFill>
                <a:latin typeface="SimSun-ExtB"/>
                <a:ea typeface="SimSun-ExtB"/>
                <a:cs typeface="SimSun-ExtB"/>
              </a:rPr>
              <a:t>世界</a:t>
            </a:r>
          </a:p>
        </p:txBody>
      </p:sp>
      <p:sp>
        <p:nvSpPr>
          <p:cNvPr id="70" name="TextBox 69"/>
          <p:cNvSpPr txBox="1"/>
          <p:nvPr/>
        </p:nvSpPr>
        <p:spPr>
          <a:xfrm flipH="1">
            <a:off x="5030830" y="3724467"/>
            <a:ext cx="299494" cy="306392"/>
          </a:xfrm>
          <a:prstGeom prst="rect">
            <a:avLst/>
          </a:prstGeom>
          <a:noFill/>
          <a:ln>
            <a:noFill/>
          </a:ln>
        </p:spPr>
        <p:txBody>
          <a:bodyPr wrap="none" lIns="68580" tIns="41148" bIns="34290" rtlCol="0">
            <a:noAutofit/>
          </a:bodyPr>
          <a:lstStyle/>
          <a:p>
            <a:pPr algn="ctr"/>
            <a:r>
              <a:rPr lang="en-US" b="1" dirty="0">
                <a:solidFill>
                  <a:srgbClr val="FF0000"/>
                </a:solidFill>
                <a:latin typeface="Open Sans Extrabold"/>
                <a:cs typeface="Open Sans Extrabold"/>
              </a:rPr>
              <a:t>X</a:t>
            </a:r>
          </a:p>
        </p:txBody>
      </p:sp>
      <p:pic>
        <p:nvPicPr>
          <p:cNvPr id="71" name="Picture 70" descr="0034-library.eps"/>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5043616" y="3315267"/>
            <a:ext cx="119703" cy="115350"/>
          </a:xfrm>
          <a:prstGeom prst="rect">
            <a:avLst/>
          </a:prstGeom>
        </p:spPr>
      </p:pic>
      <p:sp>
        <p:nvSpPr>
          <p:cNvPr id="72" name="Rectangle 71"/>
          <p:cNvSpPr/>
          <p:nvPr/>
        </p:nvSpPr>
        <p:spPr>
          <a:xfrm>
            <a:off x="5138935" y="3310516"/>
            <a:ext cx="665831"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rgbClr val="000000"/>
                </a:solidFill>
                <a:latin typeface="Source Sans Pro Light"/>
                <a:cs typeface="Source Sans Pro Light"/>
              </a:rPr>
              <a:t>Bank</a:t>
            </a:r>
          </a:p>
        </p:txBody>
      </p:sp>
      <p:sp>
        <p:nvSpPr>
          <p:cNvPr id="43" name="Rectangle 42"/>
          <p:cNvSpPr/>
          <p:nvPr/>
        </p:nvSpPr>
        <p:spPr>
          <a:xfrm>
            <a:off x="2872888" y="1549553"/>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44" name="Rectangle 43"/>
          <p:cNvSpPr/>
          <p:nvPr/>
        </p:nvSpPr>
        <p:spPr>
          <a:xfrm>
            <a:off x="3295991" y="1596292"/>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http://tokyo.</a:t>
            </a:r>
            <a:r>
              <a:rPr lang="ja-JP" altLang="en-US" sz="975" dirty="0">
                <a:solidFill>
                  <a:schemeClr val="tx2"/>
                </a:solidFill>
                <a:latin typeface="Osaka"/>
                <a:ea typeface="Osaka"/>
                <a:cs typeface="Osaka"/>
              </a:rPr>
              <a:t>ストア</a:t>
            </a:r>
            <a:endParaRPr lang="en-US" sz="975" dirty="0">
              <a:solidFill>
                <a:schemeClr val="tx2"/>
              </a:solidFill>
              <a:latin typeface="Osaka"/>
              <a:ea typeface="Osaka"/>
              <a:cs typeface="Osaka"/>
            </a:endParaRPr>
          </a:p>
        </p:txBody>
      </p:sp>
      <p:sp>
        <p:nvSpPr>
          <p:cNvPr id="45" name="Oval 44"/>
          <p:cNvSpPr/>
          <p:nvPr/>
        </p:nvSpPr>
        <p:spPr>
          <a:xfrm>
            <a:off x="2947019" y="162391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46" name="Oval 45"/>
          <p:cNvSpPr/>
          <p:nvPr/>
        </p:nvSpPr>
        <p:spPr>
          <a:xfrm>
            <a:off x="3044436" y="162549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3" name="Oval 72"/>
          <p:cNvSpPr/>
          <p:nvPr/>
        </p:nvSpPr>
        <p:spPr>
          <a:xfrm>
            <a:off x="3140280" y="162549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4" name="Rectangle 73"/>
          <p:cNvSpPr/>
          <p:nvPr/>
        </p:nvSpPr>
        <p:spPr>
          <a:xfrm>
            <a:off x="2872888" y="154955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5" name="Rectangle 74"/>
          <p:cNvSpPr/>
          <p:nvPr/>
        </p:nvSpPr>
        <p:spPr>
          <a:xfrm>
            <a:off x="4824514" y="1549553"/>
            <a:ext cx="1775915" cy="238200"/>
          </a:xfrm>
          <a:prstGeom prst="rect">
            <a:avLst/>
          </a:prstGeom>
          <a:solidFill>
            <a:schemeClr val="bg2">
              <a:lumMod val="75000"/>
            </a:schemeClr>
          </a:solid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1350" dirty="0">
              <a:solidFill>
                <a:schemeClr val="accent1"/>
              </a:solidFill>
              <a:latin typeface="Source Sans Pro Light"/>
              <a:cs typeface="Source Sans Pro Light"/>
            </a:endParaRPr>
          </a:p>
        </p:txBody>
      </p:sp>
      <p:sp>
        <p:nvSpPr>
          <p:cNvPr id="76" name="Rectangle 75"/>
          <p:cNvSpPr/>
          <p:nvPr/>
        </p:nvSpPr>
        <p:spPr>
          <a:xfrm>
            <a:off x="5247617" y="1596292"/>
            <a:ext cx="1275369" cy="145670"/>
          </a:xfrm>
          <a:prstGeom prst="rect">
            <a:avLst/>
          </a:prstGeom>
          <a:solidFill>
            <a:schemeClr val="bg1"/>
          </a:solidFill>
          <a:ln w="38100"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975" dirty="0">
                <a:solidFill>
                  <a:srgbClr val="000000"/>
                </a:solidFill>
                <a:latin typeface="Open Sans Light"/>
                <a:cs typeface="Open Sans Light"/>
              </a:rPr>
              <a:t>http://bank.com</a:t>
            </a:r>
          </a:p>
        </p:txBody>
      </p:sp>
      <p:sp>
        <p:nvSpPr>
          <p:cNvPr id="77" name="Rectangle 76"/>
          <p:cNvSpPr/>
          <p:nvPr/>
        </p:nvSpPr>
        <p:spPr>
          <a:xfrm>
            <a:off x="4824514" y="1549554"/>
            <a:ext cx="1775915" cy="1065808"/>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8" name="Oval 77"/>
          <p:cNvSpPr/>
          <p:nvPr/>
        </p:nvSpPr>
        <p:spPr>
          <a:xfrm>
            <a:off x="4898644" y="1623911"/>
            <a:ext cx="72453" cy="72453"/>
          </a:xfrm>
          <a:prstGeom prst="ellipse">
            <a:avLst/>
          </a:prstGeom>
          <a:solidFill>
            <a:srgbClr val="9C240F"/>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79" name="Oval 78"/>
          <p:cNvSpPr/>
          <p:nvPr/>
        </p:nvSpPr>
        <p:spPr>
          <a:xfrm>
            <a:off x="4996061" y="1625492"/>
            <a:ext cx="72453" cy="72453"/>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80" name="Oval 79"/>
          <p:cNvSpPr/>
          <p:nvPr/>
        </p:nvSpPr>
        <p:spPr>
          <a:xfrm>
            <a:off x="5091905" y="1625492"/>
            <a:ext cx="72453" cy="72453"/>
          </a:xfrm>
          <a:prstGeom prst="ellipse">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81" name="TextBox 80"/>
          <p:cNvSpPr txBox="1"/>
          <p:nvPr/>
        </p:nvSpPr>
        <p:spPr>
          <a:xfrm>
            <a:off x="3411558" y="1846200"/>
            <a:ext cx="960563" cy="202520"/>
          </a:xfrm>
          <a:prstGeom prst="rect">
            <a:avLst/>
          </a:prstGeom>
          <a:noFill/>
          <a:ln>
            <a:noFill/>
          </a:ln>
        </p:spPr>
        <p:txBody>
          <a:bodyPr wrap="none" lIns="68580" tIns="41148" bIns="34290" rtlCol="0">
            <a:noAutofit/>
          </a:bodyPr>
          <a:lstStyle/>
          <a:p>
            <a:r>
              <a:rPr lang="en-US" sz="750" dirty="0">
                <a:solidFill>
                  <a:schemeClr val="accent1"/>
                </a:solidFill>
                <a:latin typeface="Open Sans"/>
                <a:cs typeface="Open Sans"/>
              </a:rPr>
              <a:t>TOKYO</a:t>
            </a:r>
          </a:p>
        </p:txBody>
      </p:sp>
      <p:pic>
        <p:nvPicPr>
          <p:cNvPr id="82" name="Picture 81" descr="0226-smile.eps"/>
          <p:cNvPicPr>
            <a:picLocks noChangeAspect="1"/>
          </p:cNvPicPr>
          <p:nvPr/>
        </p:nvPicPr>
        <p:blipFill>
          <a:blip r:embed="rId4">
            <a:alphaModFix/>
            <a:duotone>
              <a:schemeClr val="accent1">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3334350" y="1889485"/>
            <a:ext cx="120340" cy="122654"/>
          </a:xfrm>
          <a:prstGeom prst="rect">
            <a:avLst/>
          </a:prstGeom>
        </p:spPr>
      </p:pic>
      <p:sp>
        <p:nvSpPr>
          <p:cNvPr id="83" name="TextBox 82"/>
          <p:cNvSpPr txBox="1"/>
          <p:nvPr/>
        </p:nvSpPr>
        <p:spPr>
          <a:xfrm>
            <a:off x="3258918" y="2051908"/>
            <a:ext cx="1113203" cy="202520"/>
          </a:xfrm>
          <a:prstGeom prst="rect">
            <a:avLst/>
          </a:prstGeom>
          <a:noFill/>
          <a:ln>
            <a:noFill/>
          </a:ln>
        </p:spPr>
        <p:txBody>
          <a:bodyPr wrap="none" lIns="68580" tIns="41148" bIns="34290" rtlCol="0">
            <a:noAutofit/>
          </a:bodyPr>
          <a:lstStyle/>
          <a:p>
            <a:r>
              <a:rPr lang="ja-JP" altLang="en-US" sz="600" dirty="0">
                <a:solidFill>
                  <a:schemeClr val="tx2"/>
                </a:solidFill>
                <a:latin typeface="Osaka"/>
                <a:ea typeface="Osaka"/>
                <a:cs typeface="Osaka"/>
              </a:rPr>
              <a:t>当社の製品を購入します</a:t>
            </a:r>
            <a:endParaRPr lang="en-US" sz="600" dirty="0">
              <a:solidFill>
                <a:schemeClr val="tx2"/>
              </a:solidFill>
              <a:latin typeface="Osaka"/>
              <a:ea typeface="Osaka"/>
              <a:cs typeface="Osaka"/>
            </a:endParaRPr>
          </a:p>
        </p:txBody>
      </p:sp>
      <p:sp>
        <p:nvSpPr>
          <p:cNvPr id="84" name="Rectangle 83"/>
          <p:cNvSpPr/>
          <p:nvPr/>
        </p:nvSpPr>
        <p:spPr>
          <a:xfrm>
            <a:off x="3409694" y="2262683"/>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85" name="Rectangle 84"/>
          <p:cNvSpPr/>
          <p:nvPr/>
        </p:nvSpPr>
        <p:spPr>
          <a:xfrm>
            <a:off x="3642691" y="2256290"/>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86" name="Rectangle 85"/>
          <p:cNvSpPr/>
          <p:nvPr/>
        </p:nvSpPr>
        <p:spPr>
          <a:xfrm>
            <a:off x="3875689" y="2262683"/>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pic>
        <p:nvPicPr>
          <p:cNvPr id="87" name="Picture 86" descr="0216-star-empty.eps"/>
          <p:cNvPicPr>
            <a:picLocks noChangeAspect="1"/>
          </p:cNvPicPr>
          <p:nvPr/>
        </p:nvPicPr>
        <p:blipFill>
          <a:blip r:embed="rId5">
            <a:alphaModFix/>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655477" y="2277904"/>
            <a:ext cx="142646" cy="137160"/>
          </a:xfrm>
          <a:prstGeom prst="rect">
            <a:avLst/>
          </a:prstGeom>
        </p:spPr>
      </p:pic>
      <p:pic>
        <p:nvPicPr>
          <p:cNvPr id="88" name="Picture 87" descr="0071-pushpin.eps"/>
          <p:cNvPicPr>
            <a:picLocks noChangeAspect="1"/>
          </p:cNvPicPr>
          <p:nvPr/>
        </p:nvPicPr>
        <p:blipFill>
          <a:blip r:embed="rId6">
            <a:alphaModFix/>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894868" y="2271511"/>
            <a:ext cx="134572" cy="137160"/>
          </a:xfrm>
          <a:prstGeom prst="rect">
            <a:avLst/>
          </a:prstGeom>
        </p:spPr>
      </p:pic>
      <p:pic>
        <p:nvPicPr>
          <p:cNvPr id="89" name="Picture 88" descr="0079-clock.eps"/>
          <p:cNvPicPr>
            <a:picLocks noChangeAspect="1"/>
          </p:cNvPicPr>
          <p:nvPr/>
        </p:nvPicPr>
        <p:blipFill>
          <a:blip r:embed="rId7">
            <a:alphaModFix/>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429116" y="2277904"/>
            <a:ext cx="134573" cy="137160"/>
          </a:xfrm>
          <a:prstGeom prst="rect">
            <a:avLst/>
          </a:prstGeom>
        </p:spPr>
      </p:pic>
      <p:sp>
        <p:nvSpPr>
          <p:cNvPr id="90" name="Rectangle 89"/>
          <p:cNvSpPr/>
          <p:nvPr/>
        </p:nvSpPr>
        <p:spPr>
          <a:xfrm>
            <a:off x="5247617" y="2357095"/>
            <a:ext cx="1275369" cy="199721"/>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chemeClr val="tx1"/>
                </a:solidFill>
                <a:latin typeface="Open Sans"/>
                <a:cs typeface="Open Sans"/>
              </a:rPr>
              <a:t>Email validated. Account created.</a:t>
            </a:r>
          </a:p>
        </p:txBody>
      </p:sp>
      <p:pic>
        <p:nvPicPr>
          <p:cNvPr id="91" name="Picture 90" descr="0273-checkmark.eps"/>
          <p:cNvPicPr>
            <a:picLocks noChangeAspect="1"/>
          </p:cNvPicPr>
          <p:nvPr/>
        </p:nvPicPr>
        <p:blipFill>
          <a:blip r:embed="rId8">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5030267" y="2363947"/>
            <a:ext cx="232913" cy="179165"/>
          </a:xfrm>
          <a:prstGeom prst="rect">
            <a:avLst/>
          </a:prstGeom>
        </p:spPr>
      </p:pic>
      <p:pic>
        <p:nvPicPr>
          <p:cNvPr id="92" name="Picture 91" descr="0034-library.eps"/>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5043616" y="1853362"/>
            <a:ext cx="119703" cy="115350"/>
          </a:xfrm>
          <a:prstGeom prst="rect">
            <a:avLst/>
          </a:prstGeom>
        </p:spPr>
      </p:pic>
      <p:sp>
        <p:nvSpPr>
          <p:cNvPr id="93" name="Rectangle 92"/>
          <p:cNvSpPr/>
          <p:nvPr/>
        </p:nvSpPr>
        <p:spPr>
          <a:xfrm>
            <a:off x="5138935" y="1848611"/>
            <a:ext cx="665831"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r>
              <a:rPr lang="en-US" sz="825" dirty="0">
                <a:solidFill>
                  <a:srgbClr val="000000"/>
                </a:solidFill>
                <a:latin typeface="Source Sans Pro Light"/>
                <a:cs typeface="Source Sans Pro Light"/>
              </a:rPr>
              <a:t>Bank</a:t>
            </a:r>
          </a:p>
        </p:txBody>
      </p:sp>
      <p:sp>
        <p:nvSpPr>
          <p:cNvPr id="94" name="Rectangle 93"/>
          <p:cNvSpPr/>
          <p:nvPr/>
        </p:nvSpPr>
        <p:spPr>
          <a:xfrm>
            <a:off x="5322469" y="2082624"/>
            <a:ext cx="1100953" cy="179930"/>
          </a:xfrm>
          <a:prstGeom prst="rect">
            <a:avLst/>
          </a:prstGeom>
          <a:noFill/>
          <a:ln w="31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95" name="Rectangle 94"/>
          <p:cNvSpPr/>
          <p:nvPr/>
        </p:nvSpPr>
        <p:spPr>
          <a:xfrm>
            <a:off x="4884938" y="2112498"/>
            <a:ext cx="451236" cy="14567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gn="r"/>
            <a:r>
              <a:rPr lang="en-US" sz="825" dirty="0">
                <a:solidFill>
                  <a:srgbClr val="000000"/>
                </a:solidFill>
                <a:latin typeface="Source Sans Pro Light"/>
                <a:cs typeface="Source Sans Pro Light"/>
              </a:rPr>
              <a:t>Email</a:t>
            </a:r>
          </a:p>
        </p:txBody>
      </p:sp>
      <p:sp>
        <p:nvSpPr>
          <p:cNvPr id="96" name="Rectangle 95"/>
          <p:cNvSpPr/>
          <p:nvPr/>
        </p:nvSpPr>
        <p:spPr>
          <a:xfrm>
            <a:off x="5336174" y="2071386"/>
            <a:ext cx="1100953" cy="179930"/>
          </a:xfrm>
          <a:prstGeom prst="rect">
            <a:avLst/>
          </a:prstGeom>
          <a:noFill/>
          <a:ln w="3810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68580" numCol="1" spcCol="0" rtlCol="0" fromWordArt="0" anchor="ctr" anchorCtr="0" forceAA="0" compatLnSpc="1">
            <a:prstTxWarp prst="textNoShape">
              <a:avLst/>
            </a:prstTxWarp>
            <a:noAutofit/>
          </a:bodyPr>
          <a:lstStyle/>
          <a:p>
            <a:pPr>
              <a:lnSpc>
                <a:spcPct val="120000"/>
              </a:lnSpc>
            </a:pPr>
            <a:r>
              <a:rPr lang="en-US" sz="900" dirty="0">
                <a:solidFill>
                  <a:srgbClr val="2E3437"/>
                </a:solidFill>
                <a:latin typeface="SimSun-ExtB"/>
                <a:ea typeface="SimSun-ExtB"/>
                <a:cs typeface="SimSun-ExtB"/>
              </a:rPr>
              <a:t>测试</a:t>
            </a:r>
            <a:r>
              <a:rPr lang="en-US" sz="900" dirty="0">
                <a:solidFill>
                  <a:srgbClr val="2E3437"/>
                </a:solidFill>
                <a:latin typeface="Open Sans"/>
                <a:ea typeface="SimSun-ExtB"/>
                <a:cs typeface="Open Sans"/>
              </a:rPr>
              <a:t>@</a:t>
            </a:r>
            <a:r>
              <a:rPr lang="en-US" sz="900" dirty="0">
                <a:solidFill>
                  <a:srgbClr val="2E3437"/>
                </a:solidFill>
                <a:latin typeface="SimSun-ExtB"/>
                <a:ea typeface="SimSun-ExtB"/>
                <a:cs typeface="SimSun-ExtB"/>
              </a:rPr>
              <a:t>普遍</a:t>
            </a:r>
            <a:r>
              <a:rPr lang="en-US" sz="900" dirty="0">
                <a:solidFill>
                  <a:srgbClr val="2E3437"/>
                </a:solidFill>
                <a:latin typeface="Open Sans"/>
                <a:ea typeface="SimSun-ExtB"/>
                <a:cs typeface="Open Sans"/>
              </a:rPr>
              <a:t>.</a:t>
            </a:r>
            <a:r>
              <a:rPr lang="en-US" sz="900" dirty="0">
                <a:solidFill>
                  <a:srgbClr val="2E3437"/>
                </a:solidFill>
                <a:latin typeface="SimSun-ExtB"/>
                <a:ea typeface="SimSun-ExtB"/>
                <a:cs typeface="SimSun-ExtB"/>
              </a:rPr>
              <a:t>世界</a:t>
            </a:r>
          </a:p>
        </p:txBody>
      </p:sp>
      <p:pic>
        <p:nvPicPr>
          <p:cNvPr id="98" name="Picture 97" descr="0159-trophy.eps"/>
          <p:cNvPicPr>
            <a:picLocks noChangeAspect="1"/>
          </p:cNvPicPr>
          <p:nvPr/>
        </p:nvPicPr>
        <p:blipFill>
          <a:blip r:embed="rId9">
            <a:alphaModFix/>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888475" y="2513204"/>
            <a:ext cx="137160" cy="121334"/>
          </a:xfrm>
          <a:prstGeom prst="rect">
            <a:avLst/>
          </a:prstGeom>
        </p:spPr>
      </p:pic>
      <p:sp>
        <p:nvSpPr>
          <p:cNvPr id="99" name="Rectangle 98"/>
          <p:cNvSpPr/>
          <p:nvPr/>
        </p:nvSpPr>
        <p:spPr>
          <a:xfrm>
            <a:off x="3875689" y="2476954"/>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pic>
        <p:nvPicPr>
          <p:cNvPr id="100" name="Picture 99" descr="0016-camera.eps"/>
          <p:cNvPicPr>
            <a:picLocks noChangeAspect="1"/>
          </p:cNvPicPr>
          <p:nvPr/>
        </p:nvPicPr>
        <p:blipFill>
          <a:blip r:embed="rId10">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660963" y="2508332"/>
            <a:ext cx="137160" cy="113421"/>
          </a:xfrm>
          <a:prstGeom prst="rect">
            <a:avLst/>
          </a:prstGeom>
        </p:spPr>
      </p:pic>
      <p:sp>
        <p:nvSpPr>
          <p:cNvPr id="101" name="Rectangle 100"/>
          <p:cNvSpPr/>
          <p:nvPr/>
        </p:nvSpPr>
        <p:spPr>
          <a:xfrm>
            <a:off x="3642691" y="2476954"/>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pic>
        <p:nvPicPr>
          <p:cNvPr id="102" name="Picture 101" descr="0160-gift.eps"/>
          <p:cNvPicPr>
            <a:picLocks noChangeAspect="1"/>
          </p:cNvPicPr>
          <p:nvPr/>
        </p:nvPicPr>
        <p:blipFill>
          <a:blip r:embed="rId11">
            <a:alphaModFix/>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3429116" y="2511244"/>
            <a:ext cx="118697" cy="137160"/>
          </a:xfrm>
          <a:prstGeom prst="rect">
            <a:avLst/>
          </a:prstGeom>
        </p:spPr>
      </p:pic>
      <p:sp>
        <p:nvSpPr>
          <p:cNvPr id="103" name="Rectangle 102"/>
          <p:cNvSpPr/>
          <p:nvPr/>
        </p:nvSpPr>
        <p:spPr>
          <a:xfrm>
            <a:off x="3409694" y="2476954"/>
            <a:ext cx="171450" cy="171450"/>
          </a:xfrm>
          <a:prstGeom prst="rect">
            <a:avLst/>
          </a:pr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97" name="Rectangle 96"/>
          <p:cNvSpPr/>
          <p:nvPr/>
        </p:nvSpPr>
        <p:spPr>
          <a:xfrm>
            <a:off x="2872888" y="2621098"/>
            <a:ext cx="1775915" cy="147787"/>
          </a:xfrm>
          <a:prstGeom prst="rect">
            <a:avLst/>
          </a:prstGeom>
          <a:solidFill>
            <a:srgbClr val="FAFAFA"/>
          </a:solidFill>
          <a:ln>
            <a:noFill/>
          </a:ln>
        </p:spPr>
        <p:style>
          <a:lnRef idx="2">
            <a:schemeClr val="accent3">
              <a:shade val="50000"/>
            </a:schemeClr>
          </a:lnRef>
          <a:fillRef idx="1">
            <a:schemeClr val="accent3"/>
          </a:fillRef>
          <a:effectRef idx="0">
            <a:schemeClr val="accent3"/>
          </a:effectRef>
          <a:fontRef idx="minor">
            <a:schemeClr val="lt1"/>
          </a:fontRef>
        </p:style>
        <p:txBody>
          <a:bodyPr tIns="0" rtlCol="0" anchor="ctr"/>
          <a:lstStyle/>
          <a:p>
            <a:pPr algn="ctr"/>
            <a:endParaRPr lang="en-US" sz="1725" dirty="0">
              <a:latin typeface="Open Sans Light"/>
              <a:cs typeface="Open Sans Light"/>
            </a:endParaRPr>
          </a:p>
        </p:txBody>
      </p:sp>
      <p:sp>
        <p:nvSpPr>
          <p:cNvPr id="104" name="Rectangle 103"/>
          <p:cNvSpPr/>
          <p:nvPr/>
        </p:nvSpPr>
        <p:spPr>
          <a:xfrm>
            <a:off x="5322469" y="3556916"/>
            <a:ext cx="1100953" cy="179930"/>
          </a:xfrm>
          <a:prstGeom prst="rect">
            <a:avLst/>
          </a:prstGeom>
          <a:noFill/>
          <a:ln w="31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Tree>
    <p:extLst>
      <p:ext uri="{BB962C8B-B14F-4D97-AF65-F5344CB8AC3E}">
        <p14:creationId xmlns:p14="http://schemas.microsoft.com/office/powerpoint/2010/main" val="1672151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B775-1FDB-4F2B-AA3B-C83B86EE9DA7}"/>
              </a:ext>
            </a:extLst>
          </p:cNvPr>
          <p:cNvSpPr>
            <a:spLocks noGrp="1"/>
          </p:cNvSpPr>
          <p:nvPr>
            <p:ph type="title"/>
          </p:nvPr>
        </p:nvSpPr>
        <p:spPr>
          <a:xfrm>
            <a:off x="284669" y="409338"/>
            <a:ext cx="6331127" cy="857250"/>
          </a:xfrm>
        </p:spPr>
        <p:txBody>
          <a:bodyPr/>
          <a:lstStyle/>
          <a:p>
            <a:r>
              <a:rPr lang="en-NZ" dirty="0"/>
              <a:t>Let’s See…</a:t>
            </a:r>
          </a:p>
        </p:txBody>
      </p:sp>
      <p:sp>
        <p:nvSpPr>
          <p:cNvPr id="3" name="TextBox 2">
            <a:extLst>
              <a:ext uri="{FF2B5EF4-FFF2-40B4-BE49-F238E27FC236}">
                <a16:creationId xmlns:a16="http://schemas.microsoft.com/office/drawing/2014/main" id="{74528C64-A162-4404-95B0-CDA74DF821D7}"/>
              </a:ext>
            </a:extLst>
          </p:cNvPr>
          <p:cNvSpPr txBox="1"/>
          <p:nvPr/>
        </p:nvSpPr>
        <p:spPr>
          <a:xfrm>
            <a:off x="419642" y="1563782"/>
            <a:ext cx="6155871" cy="2077492"/>
          </a:xfrm>
          <a:prstGeom prst="rect">
            <a:avLst/>
          </a:prstGeom>
          <a:noFill/>
        </p:spPr>
        <p:txBody>
          <a:bodyPr wrap="square" rtlCol="0">
            <a:spAutoFit/>
          </a:bodyPr>
          <a:lstStyle/>
          <a:p>
            <a:r>
              <a:rPr lang="en-NZ" sz="1500" dirty="0">
                <a:latin typeface="Open Sans Light"/>
                <a:cs typeface="Open Sans Light"/>
              </a:rPr>
              <a:t>Try to send an email to:</a:t>
            </a:r>
          </a:p>
          <a:p>
            <a:endParaRPr lang="en-NZ" sz="1500" dirty="0">
              <a:latin typeface="Open Sans Light"/>
              <a:cs typeface="Open Sans Light"/>
            </a:endParaRPr>
          </a:p>
          <a:p>
            <a:pPr algn="ctr"/>
            <a:r>
              <a:rPr lang="en-NZ" sz="1500" b="1" dirty="0">
                <a:latin typeface="Open Sans Light"/>
                <a:cs typeface="Open Sans Light"/>
                <a:hlinkClick r:id="rId3"/>
              </a:rPr>
              <a:t>kōrero@ngāpukapuka.nz</a:t>
            </a:r>
            <a:r>
              <a:rPr lang="en-NZ" sz="1500" b="1" dirty="0">
                <a:latin typeface="Open Sans Light"/>
                <a:cs typeface="Open Sans Light"/>
              </a:rPr>
              <a:t>  </a:t>
            </a:r>
          </a:p>
          <a:p>
            <a:endParaRPr lang="en-NZ" sz="1500" dirty="0">
              <a:latin typeface="Open Sans Light"/>
              <a:cs typeface="Open Sans Light"/>
            </a:endParaRPr>
          </a:p>
          <a:p>
            <a:r>
              <a:rPr lang="en-NZ" sz="1200" i="1" dirty="0">
                <a:latin typeface="Open Sans Light"/>
                <a:cs typeface="Open Sans Light"/>
              </a:rPr>
              <a:t>(On an iPhone or Mac, hold down the ‘o’ to choose ō and hold down the ‘a’ key to choose ā)</a:t>
            </a:r>
          </a:p>
          <a:p>
            <a:endParaRPr lang="en-NZ" sz="1200" i="1" dirty="0">
              <a:latin typeface="Open Sans Light"/>
              <a:cs typeface="Open Sans Light"/>
            </a:endParaRPr>
          </a:p>
          <a:p>
            <a:r>
              <a:rPr lang="en-NZ" sz="1500" dirty="0">
                <a:latin typeface="Open Sans Light"/>
              </a:rPr>
              <a:t>Test your own email address - </a:t>
            </a:r>
            <a:r>
              <a:rPr lang="en-NZ" sz="1200" i="1" dirty="0">
                <a:latin typeface="Open Sans Light"/>
                <a:cs typeface="Open Sans Light"/>
                <a:hlinkClick r:id="rId4"/>
              </a:rPr>
              <a:t>https://uasg.tech/eai-check/</a:t>
            </a:r>
            <a:r>
              <a:rPr lang="en-NZ" sz="1200" i="1" dirty="0">
                <a:latin typeface="Open Sans Light"/>
                <a:cs typeface="Open Sans Light"/>
              </a:rPr>
              <a:t> </a:t>
            </a:r>
          </a:p>
          <a:p>
            <a:endParaRPr lang="en-NZ" sz="1500" dirty="0">
              <a:latin typeface="Open Sans Light"/>
              <a:cs typeface="Open Sans Light"/>
            </a:endParaRPr>
          </a:p>
          <a:p>
            <a:endParaRPr lang="en-NZ" sz="1500" dirty="0">
              <a:latin typeface="Open Sans Light"/>
              <a:cs typeface="Open Sans Light"/>
            </a:endParaRPr>
          </a:p>
        </p:txBody>
      </p:sp>
    </p:spTree>
    <p:extLst>
      <p:ext uri="{BB962C8B-B14F-4D97-AF65-F5344CB8AC3E}">
        <p14:creationId xmlns:p14="http://schemas.microsoft.com/office/powerpoint/2010/main" val="5795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37447" y="409338"/>
            <a:ext cx="6338536" cy="857250"/>
          </a:xfrm>
        </p:spPr>
        <p:txBody>
          <a:bodyPr/>
          <a:lstStyle/>
          <a:p>
            <a:r>
              <a:rPr lang="en-US" dirty="0"/>
              <a:t>Anatomy of an email address</a:t>
            </a:r>
          </a:p>
        </p:txBody>
      </p:sp>
      <p:sp>
        <p:nvSpPr>
          <p:cNvPr id="2" name="Content Placeholder 1"/>
          <p:cNvSpPr>
            <a:spLocks noGrp="1"/>
          </p:cNvSpPr>
          <p:nvPr>
            <p:ph sz="quarter" idx="10"/>
          </p:nvPr>
        </p:nvSpPr>
        <p:spPr>
          <a:xfrm>
            <a:off x="337447" y="1598881"/>
            <a:ext cx="6338060" cy="2935657"/>
          </a:xfrm>
        </p:spPr>
        <p:txBody>
          <a:bodyPr/>
          <a:lstStyle/>
          <a:p>
            <a:pPr marL="257175" indent="-257175">
              <a:spcBef>
                <a:spcPts val="0"/>
              </a:spcBef>
            </a:pPr>
            <a:r>
              <a:rPr lang="en-US" sz="1400" dirty="0">
                <a:ea typeface="Open Sans" charset="0"/>
                <a:cs typeface="Open Sans" charset="0"/>
              </a:rPr>
              <a:t>Username/</a:t>
            </a:r>
            <a:r>
              <a:rPr lang="en-US" sz="1400" u="sng" dirty="0">
                <a:ea typeface="Open Sans" charset="0"/>
                <a:cs typeface="Open Sans" charset="0"/>
              </a:rPr>
              <a:t> 测试5</a:t>
            </a:r>
            <a:endParaRPr lang="en-US" sz="1400" dirty="0">
              <a:ea typeface="Open Sans" charset="0"/>
              <a:cs typeface="Open Sans" charset="0"/>
            </a:endParaRPr>
          </a:p>
          <a:p>
            <a:pPr marL="491490" lvl="1" indent="-285750">
              <a:spcBef>
                <a:spcPts val="0"/>
              </a:spcBef>
              <a:buFont typeface="Wingdings" charset="2"/>
              <a:buChar char="Ø"/>
            </a:pPr>
            <a:r>
              <a:rPr lang="en-US" sz="1400" dirty="0">
                <a:ea typeface="Open Sans" charset="0"/>
                <a:cs typeface="Open Sans" charset="0"/>
              </a:rPr>
              <a:t>Mailbox name</a:t>
            </a:r>
          </a:p>
          <a:p>
            <a:pPr marL="491490" lvl="1" indent="-285750">
              <a:spcBef>
                <a:spcPts val="0"/>
              </a:spcBef>
              <a:buFont typeface="Wingdings" charset="2"/>
              <a:buChar char="Ø"/>
            </a:pPr>
            <a:r>
              <a:rPr lang="en-US" sz="1400" dirty="0">
                <a:ea typeface="Open Sans" charset="0"/>
                <a:cs typeface="Open Sans" charset="0"/>
              </a:rPr>
              <a:t>Can be in ASCII or Unicode</a:t>
            </a:r>
          </a:p>
          <a:p>
            <a:pPr marL="491490" lvl="1" indent="-285750">
              <a:spcBef>
                <a:spcPts val="0"/>
              </a:spcBef>
              <a:buFont typeface="Wingdings" charset="2"/>
              <a:buChar char="Ø"/>
            </a:pPr>
            <a:endParaRPr lang="en-US" sz="1400" dirty="0">
              <a:ea typeface="Open Sans" charset="0"/>
              <a:cs typeface="Open Sans" charset="0"/>
            </a:endParaRPr>
          </a:p>
          <a:p>
            <a:pPr marL="257175" indent="-257175">
              <a:spcBef>
                <a:spcPts val="0"/>
              </a:spcBef>
            </a:pPr>
            <a:r>
              <a:rPr lang="en-US" sz="1400" dirty="0">
                <a:ea typeface="Open Sans" charset="0"/>
                <a:cs typeface="Open Sans" charset="0"/>
              </a:rPr>
              <a:t>Second and lower-level domain names (example/</a:t>
            </a:r>
            <a:r>
              <a:rPr lang="en-US" sz="1400" u="sng" dirty="0">
                <a:ea typeface="Open Sans" charset="0"/>
                <a:cs typeface="Open Sans" charset="0"/>
              </a:rPr>
              <a:t> 普遍接受-测试</a:t>
            </a:r>
            <a:r>
              <a:rPr lang="en-US" sz="1400" dirty="0">
                <a:ea typeface="Open Sans" charset="0"/>
                <a:cs typeface="Open Sans" charset="0"/>
              </a:rPr>
              <a:t>)</a:t>
            </a:r>
          </a:p>
          <a:p>
            <a:pPr marL="491490" lvl="1" indent="-285750">
              <a:spcBef>
                <a:spcPts val="0"/>
              </a:spcBef>
              <a:buFont typeface="Wingdings" charset="2"/>
              <a:buChar char="Ø"/>
            </a:pPr>
            <a:r>
              <a:rPr lang="en-US" sz="1400" dirty="0">
                <a:ea typeface="Open Sans" charset="0"/>
                <a:cs typeface="Open Sans" charset="0"/>
              </a:rPr>
              <a:t>Can be ASCII or Unicode</a:t>
            </a:r>
          </a:p>
          <a:p>
            <a:pPr marL="491490" lvl="1" indent="-285750">
              <a:spcBef>
                <a:spcPts val="0"/>
              </a:spcBef>
              <a:buFont typeface="Wingdings" charset="2"/>
              <a:buChar char="Ø"/>
            </a:pPr>
            <a:r>
              <a:rPr lang="en-US" sz="1400" dirty="0">
                <a:ea typeface="Open Sans" charset="0"/>
                <a:cs typeface="Open Sans" charset="0"/>
              </a:rPr>
              <a:t>Unicode can be represented as Unicode U-label or ASCII A-label</a:t>
            </a:r>
          </a:p>
          <a:p>
            <a:pPr marL="491490" lvl="1" indent="-285750">
              <a:spcBef>
                <a:spcPts val="0"/>
              </a:spcBef>
              <a:buFont typeface="Wingdings" charset="2"/>
              <a:buChar char="Ø"/>
            </a:pPr>
            <a:endParaRPr lang="en-US" sz="1400" dirty="0">
              <a:ea typeface="Open Sans" charset="0"/>
              <a:cs typeface="Open Sans" charset="0"/>
            </a:endParaRPr>
          </a:p>
          <a:p>
            <a:pPr marL="257175" indent="-257175">
              <a:spcBef>
                <a:spcPts val="0"/>
              </a:spcBef>
            </a:pPr>
            <a:r>
              <a:rPr lang="en-US" sz="1400" dirty="0">
                <a:ea typeface="Open Sans" charset="0"/>
                <a:cs typeface="Open Sans" charset="0"/>
              </a:rPr>
              <a:t>Top-Level Domain name (.com/</a:t>
            </a:r>
            <a:r>
              <a:rPr lang="en-US" sz="1400" u="sng" dirty="0">
                <a:ea typeface="Open Sans" charset="0"/>
                <a:cs typeface="Open Sans" charset="0"/>
              </a:rPr>
              <a:t>.世界</a:t>
            </a:r>
            <a:r>
              <a:rPr lang="en-US" sz="1400" dirty="0">
                <a:ea typeface="Open Sans" charset="0"/>
                <a:cs typeface="Open Sans" charset="0"/>
              </a:rPr>
              <a:t>)</a:t>
            </a:r>
          </a:p>
          <a:p>
            <a:pPr marL="491490" lvl="1" indent="-285750">
              <a:spcBef>
                <a:spcPts val="0"/>
              </a:spcBef>
              <a:buFont typeface="Wingdings" charset="2"/>
              <a:buChar char="Ø"/>
            </a:pPr>
            <a:r>
              <a:rPr lang="en-US" sz="1400" dirty="0">
                <a:ea typeface="Open Sans" charset="0"/>
                <a:cs typeface="Open Sans" charset="0"/>
              </a:rPr>
              <a:t>Can be ASCII or Unicode</a:t>
            </a:r>
          </a:p>
          <a:p>
            <a:pPr marL="491490" lvl="1" indent="-285750">
              <a:spcBef>
                <a:spcPts val="0"/>
              </a:spcBef>
              <a:buFont typeface="Wingdings" charset="2"/>
              <a:buChar char="Ø"/>
            </a:pPr>
            <a:r>
              <a:rPr lang="en-US" sz="1400" dirty="0">
                <a:ea typeface="Open Sans" charset="0"/>
                <a:cs typeface="Open Sans" charset="0"/>
              </a:rPr>
              <a:t>Unicode can be represented as U-label or A-label</a:t>
            </a:r>
          </a:p>
          <a:p>
            <a:pPr marL="491490" lvl="1" indent="-285750">
              <a:spcBef>
                <a:spcPts val="0"/>
              </a:spcBef>
              <a:buFont typeface="Wingdings" charset="2"/>
              <a:buChar char="Ø"/>
            </a:pPr>
            <a:r>
              <a:rPr lang="en-US" sz="1400" dirty="0">
                <a:ea typeface="Open Sans" charset="0"/>
                <a:cs typeface="Open Sans" charset="0"/>
              </a:rPr>
              <a:t>Can be 2 to 63 characters long</a:t>
            </a:r>
          </a:p>
          <a:p>
            <a:pPr marL="491490" lvl="1" indent="-285750">
              <a:spcBef>
                <a:spcPts val="0"/>
              </a:spcBef>
              <a:buFont typeface="Wingdings" charset="2"/>
              <a:buChar char="Ø"/>
            </a:pPr>
            <a:r>
              <a:rPr lang="en-US" sz="1400" dirty="0">
                <a:ea typeface="Open Sans" charset="0"/>
                <a:cs typeface="Open Sans" charset="0"/>
              </a:rPr>
              <a:t>Validate from the DNS, not obsolete static lists</a:t>
            </a:r>
          </a:p>
        </p:txBody>
      </p:sp>
      <p:sp>
        <p:nvSpPr>
          <p:cNvPr id="9" name="TextBox 8"/>
          <p:cNvSpPr txBox="1"/>
          <p:nvPr/>
        </p:nvSpPr>
        <p:spPr>
          <a:xfrm>
            <a:off x="0" y="867552"/>
            <a:ext cx="6858000" cy="618631"/>
          </a:xfrm>
          <a:prstGeom prst="rect">
            <a:avLst/>
          </a:prstGeom>
          <a:noFill/>
        </p:spPr>
        <p:txBody>
          <a:bodyPr wrap="square" rtlCol="0">
            <a:spAutoFit/>
          </a:bodyPr>
          <a:lstStyle/>
          <a:p>
            <a:pPr algn="ctr">
              <a:lnSpc>
                <a:spcPct val="120000"/>
              </a:lnSpc>
            </a:pPr>
            <a:r>
              <a:rPr lang="en-US" sz="1500" i="1" dirty="0">
                <a:latin typeface="Open Sans Light"/>
                <a:cs typeface="Open Sans Light"/>
                <a:hlinkClick r:id="rId3"/>
              </a:rPr>
              <a:t>username@example.com</a:t>
            </a:r>
            <a:endParaRPr lang="en-US" sz="1500" i="1" dirty="0">
              <a:latin typeface="Open Sans Light"/>
              <a:cs typeface="Open Sans Light"/>
            </a:endParaRPr>
          </a:p>
          <a:p>
            <a:pPr algn="ctr">
              <a:lnSpc>
                <a:spcPct val="120000"/>
              </a:lnSpc>
            </a:pPr>
            <a:r>
              <a:rPr lang="en-US" sz="1350" u="sng" dirty="0"/>
              <a:t>测试5@普遍接受-测试.世界</a:t>
            </a:r>
            <a:endParaRPr lang="en-US" sz="1350" dirty="0">
              <a:latin typeface="Open Sans Light"/>
              <a:cs typeface="Open Sans Light"/>
            </a:endParaRPr>
          </a:p>
        </p:txBody>
      </p:sp>
    </p:spTree>
    <p:extLst>
      <p:ext uri="{BB962C8B-B14F-4D97-AF65-F5344CB8AC3E}">
        <p14:creationId xmlns:p14="http://schemas.microsoft.com/office/powerpoint/2010/main" val="3875030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6991" y="1667942"/>
            <a:ext cx="3619195" cy="1147085"/>
          </a:xfrm>
        </p:spPr>
        <p:txBody>
          <a:bodyPr/>
          <a:lstStyle/>
          <a:p>
            <a:pPr>
              <a:lnSpc>
                <a:spcPct val="120000"/>
              </a:lnSpc>
            </a:pPr>
            <a:r>
              <a:rPr lang="en-US" dirty="0"/>
              <a:t>Universal Acceptance  | </a:t>
            </a:r>
            <a:r>
              <a:rPr lang="en-US" dirty="0">
                <a:latin typeface="Open Sans Light"/>
                <a:cs typeface="Open Sans Light"/>
              </a:rPr>
              <a:t>Real World Benefits</a:t>
            </a:r>
          </a:p>
        </p:txBody>
      </p:sp>
    </p:spTree>
    <p:extLst>
      <p:ext uri="{BB962C8B-B14F-4D97-AF65-F5344CB8AC3E}">
        <p14:creationId xmlns:p14="http://schemas.microsoft.com/office/powerpoint/2010/main" val="373058872"/>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AFAFA"/>
      </a:lt1>
      <a:dk2>
        <a:srgbClr val="000000"/>
      </a:dk2>
      <a:lt2>
        <a:srgbClr val="FAFAFA"/>
      </a:lt2>
      <a:accent1>
        <a:srgbClr val="F7931E"/>
      </a:accent1>
      <a:accent2>
        <a:srgbClr val="D27928"/>
      </a:accent2>
      <a:accent3>
        <a:srgbClr val="9CA7AD"/>
      </a:accent3>
      <a:accent4>
        <a:srgbClr val="5D686E"/>
      </a:accent4>
      <a:accent5>
        <a:srgbClr val="FFFFFF"/>
      </a:accent5>
      <a:accent6>
        <a:srgbClr val="FFFFFF"/>
      </a:accent6>
      <a:hlink>
        <a:srgbClr val="F59122"/>
      </a:hlink>
      <a:folHlink>
        <a:srgbClr val="D2792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19880</TotalTime>
  <Words>4925</Words>
  <Application>Microsoft Office PowerPoint</Application>
  <PresentationFormat>Custom</PresentationFormat>
  <Paragraphs>482</Paragraphs>
  <Slides>31</Slides>
  <Notes>22</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31</vt:i4>
      </vt:variant>
    </vt:vector>
  </HeadingPairs>
  <TitlesOfParts>
    <vt:vector size="49" baseType="lpstr">
      <vt:lpstr>SimSun-ExtB</vt:lpstr>
      <vt:lpstr>Arial</vt:lpstr>
      <vt:lpstr>Calibri</vt:lpstr>
      <vt:lpstr>Franklin Gothic Book</vt:lpstr>
      <vt:lpstr>Helvetica</vt:lpstr>
      <vt:lpstr>Lucida Grande</vt:lpstr>
      <vt:lpstr>Open Sans</vt:lpstr>
      <vt:lpstr>Open Sans </vt:lpstr>
      <vt:lpstr>Open Sans Extrabold</vt:lpstr>
      <vt:lpstr>Open Sans Light</vt:lpstr>
      <vt:lpstr>Open Sans Semibold</vt:lpstr>
      <vt:lpstr>OpenSans-Light</vt:lpstr>
      <vt:lpstr>OpenSans-Semibold</vt:lpstr>
      <vt:lpstr>Osaka</vt:lpstr>
      <vt:lpstr>Source Sans Pro Light</vt:lpstr>
      <vt:lpstr>Times New Roman</vt:lpstr>
      <vt:lpstr>Wingdings</vt:lpstr>
      <vt:lpstr>Office Theme</vt:lpstr>
      <vt:lpstr>An Introduction to Universal Acceptance</vt:lpstr>
      <vt:lpstr>UA in a Nutshell</vt:lpstr>
      <vt:lpstr>The Internet Has Evolved </vt:lpstr>
      <vt:lpstr>What’s Changed</vt:lpstr>
      <vt:lpstr>But… It Doesn’t All Work Together</vt:lpstr>
      <vt:lpstr>The Role of Universal Acceptance</vt:lpstr>
      <vt:lpstr>Let’s See…</vt:lpstr>
      <vt:lpstr>Anatomy of an email address</vt:lpstr>
      <vt:lpstr>Universal Acceptance  | Real World Benefits</vt:lpstr>
      <vt:lpstr>Economic and Internet Accessibility Benefits of UA</vt:lpstr>
      <vt:lpstr>UA Benefits</vt:lpstr>
      <vt:lpstr>Why Bother</vt:lpstr>
      <vt:lpstr>Key Organizations Engaged with UA</vt:lpstr>
      <vt:lpstr>UA Progress and What’s Ahead</vt:lpstr>
      <vt:lpstr>Better UA = Better user experience</vt:lpstr>
      <vt:lpstr>Five Verbs to UA Readiness</vt:lpstr>
      <vt:lpstr>About the UASG</vt:lpstr>
      <vt:lpstr>Enabling Universal Acceptance</vt:lpstr>
      <vt:lpstr>Inventory of Material</vt:lpstr>
      <vt:lpstr>Moving forward</vt:lpstr>
      <vt:lpstr>Principles of  Universal Acceptance</vt:lpstr>
      <vt:lpstr>Accept</vt:lpstr>
      <vt:lpstr>Validate</vt:lpstr>
      <vt:lpstr>Store</vt:lpstr>
      <vt:lpstr>Process</vt:lpstr>
      <vt:lpstr>Display</vt:lpstr>
      <vt:lpstr>Tools &amp; Resources for Developers </vt:lpstr>
      <vt:lpstr>Featured Case Studies</vt:lpstr>
      <vt:lpstr>Next Steps…</vt:lpstr>
      <vt:lpstr>Contact Information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Ranftl, Jessica</cp:lastModifiedBy>
  <cp:revision>454</cp:revision>
  <dcterms:created xsi:type="dcterms:W3CDTF">2016-03-09T19:41:20Z</dcterms:created>
  <dcterms:modified xsi:type="dcterms:W3CDTF">2019-06-17T21:36:53Z</dcterms:modified>
</cp:coreProperties>
</file>