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62" r:id="rId2"/>
    <p:sldId id="263" r:id="rId3"/>
    <p:sldId id="260" r:id="rId4"/>
    <p:sldId id="257" r:id="rId5"/>
    <p:sldId id="264" r:id="rId6"/>
    <p:sldId id="282" r:id="rId7"/>
    <p:sldId id="288" r:id="rId8"/>
    <p:sldId id="295" r:id="rId9"/>
    <p:sldId id="289" r:id="rId10"/>
    <p:sldId id="290" r:id="rId11"/>
    <p:sldId id="292" r:id="rId12"/>
    <p:sldId id="291" r:id="rId13"/>
    <p:sldId id="293" r:id="rId14"/>
    <p:sldId id="294" r:id="rId15"/>
    <p:sldId id="284" r:id="rId16"/>
    <p:sldId id="258" r:id="rId17"/>
    <p:sldId id="285" r:id="rId18"/>
    <p:sldId id="298" r:id="rId19"/>
    <p:sldId id="300" r:id="rId20"/>
    <p:sldId id="299" r:id="rId21"/>
    <p:sldId id="286" r:id="rId22"/>
    <p:sldId id="296" r:id="rId23"/>
    <p:sldId id="297" r:id="rId24"/>
    <p:sldId id="301" r:id="rId25"/>
    <p:sldId id="302" r:id="rId26"/>
    <p:sldId id="303" r:id="rId27"/>
    <p:sldId id="287" r:id="rId28"/>
    <p:sldId id="272" r:id="rId29"/>
    <p:sldId id="273" r:id="rId30"/>
    <p:sldId id="274" r:id="rId31"/>
    <p:sldId id="276" r:id="rId32"/>
    <p:sldId id="277" r:id="rId33"/>
    <p:sldId id="278" r:id="rId34"/>
    <p:sldId id="279" r:id="rId35"/>
    <p:sldId id="280"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A Template" id="{9E85B11F-81F0-D146-8492-9A0916354AE4}">
          <p14:sldIdLst>
            <p14:sldId id="262"/>
            <p14:sldId id="263"/>
            <p14:sldId id="260"/>
            <p14:sldId id="257"/>
            <p14:sldId id="264"/>
            <p14:sldId id="282"/>
            <p14:sldId id="288"/>
            <p14:sldId id="295"/>
            <p14:sldId id="289"/>
            <p14:sldId id="290"/>
            <p14:sldId id="292"/>
            <p14:sldId id="291"/>
            <p14:sldId id="293"/>
            <p14:sldId id="294"/>
            <p14:sldId id="284"/>
            <p14:sldId id="258"/>
            <p14:sldId id="285"/>
            <p14:sldId id="298"/>
            <p14:sldId id="300"/>
            <p14:sldId id="299"/>
            <p14:sldId id="286"/>
            <p14:sldId id="296"/>
            <p14:sldId id="297"/>
            <p14:sldId id="301"/>
            <p14:sldId id="302"/>
            <p14:sldId id="303"/>
            <p14:sldId id="287"/>
          </p14:sldIdLst>
        </p14:section>
        <p14:section name="UA Principles" id="{69A6B1D6-1835-BD4C-8DE1-9960749C407B}">
          <p14:sldIdLst>
            <p14:sldId id="272"/>
            <p14:sldId id="273"/>
            <p14:sldId id="274"/>
            <p14:sldId id="276"/>
            <p14:sldId id="277"/>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1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29" autoAdjust="0"/>
  </p:normalViewPr>
  <p:slideViewPr>
    <p:cSldViewPr snapToGrid="0" snapToObjects="1" showGuides="1">
      <p:cViewPr varScale="1">
        <p:scale>
          <a:sx n="86" d="100"/>
          <a:sy n="86" d="100"/>
        </p:scale>
        <p:origin x="-2112" y="-104"/>
      </p:cViewPr>
      <p:guideLst>
        <p:guide orient="horz" pos="851"/>
        <p:guide pos="2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906E0-6942-4F48-AC5D-2DDD06904B92}" type="datetimeFigureOut">
              <a:rPr lang="en-US" smtClean="0"/>
              <a:t>6/7/16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EBCD6-F881-DE4D-AD91-2DE9B6D20BD0}" type="slidenum">
              <a:rPr lang="en-US" smtClean="0"/>
              <a:t>‹#›</a:t>
            </a:fld>
            <a:endParaRPr lang="en-US"/>
          </a:p>
        </p:txBody>
      </p:sp>
    </p:spTree>
    <p:extLst>
      <p:ext uri="{BB962C8B-B14F-4D97-AF65-F5344CB8AC3E}">
        <p14:creationId xmlns:p14="http://schemas.microsoft.com/office/powerpoint/2010/main" val="3373010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D18E1-D8CB-9946-948B-7C2F3B110973}" type="datetimeFigureOut">
              <a:rPr lang="en-US" smtClean="0"/>
              <a:t>6/7/16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686C-8BC4-524E-8ABC-5F9B9C355391}" type="slidenum">
              <a:rPr lang="en-US" smtClean="0"/>
              <a:t>‹#›</a:t>
            </a:fld>
            <a:endParaRPr lang="en-US"/>
          </a:p>
        </p:txBody>
      </p:sp>
    </p:spTree>
    <p:extLst>
      <p:ext uri="{BB962C8B-B14F-4D97-AF65-F5344CB8AC3E}">
        <p14:creationId xmlns:p14="http://schemas.microsoft.com/office/powerpoint/2010/main" val="1977068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20</a:t>
            </a:fld>
            <a:endParaRPr lang="en-US"/>
          </a:p>
        </p:txBody>
      </p:sp>
    </p:spTree>
    <p:extLst>
      <p:ext uri="{BB962C8B-B14F-4D97-AF65-F5344CB8AC3E}">
        <p14:creationId xmlns:p14="http://schemas.microsoft.com/office/powerpoint/2010/main" val="264280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82880" lvl="1" indent="0">
              <a:spcAft>
                <a:spcPts val="400"/>
              </a:spcAft>
              <a:buClr>
                <a:schemeClr val="accent2"/>
              </a:buClr>
              <a:buSzPct val="85000"/>
              <a:buFont typeface="Lucida Grande"/>
              <a:buNone/>
              <a:defRPr/>
            </a:pPr>
            <a:r>
              <a:rPr lang="en-US" b="1" dirty="0" smtClean="0">
                <a:solidFill>
                  <a:sysClr val="windowText" lastClr="000000"/>
                </a:solidFill>
                <a:latin typeface="Open Sans Light"/>
                <a:cs typeface="Open Sans Light"/>
              </a:rPr>
              <a:t>UASG Recommendations</a:t>
            </a:r>
          </a:p>
          <a:p>
            <a:pPr marL="525780" lvl="1"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User interface elements requiring user to type domain name/email address must support Unicode and strings up to 256 characters</a:t>
            </a:r>
          </a:p>
          <a:p>
            <a:pPr marL="525780" lvl="1"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Users should be allowed to enter ASCII Compatible Encoded text (“</a:t>
            </a:r>
            <a:r>
              <a:rPr lang="en-US" dirty="0" err="1" smtClean="0">
                <a:solidFill>
                  <a:sysClr val="windowText" lastClr="000000"/>
                </a:solidFill>
                <a:latin typeface="Open Sans Light"/>
                <a:cs typeface="Open Sans Light"/>
              </a:rPr>
              <a:t>Punycoded</a:t>
            </a:r>
            <a:r>
              <a:rPr lang="en-US" dirty="0" smtClean="0">
                <a:solidFill>
                  <a:sysClr val="windowText" lastClr="000000"/>
                </a:solidFill>
                <a:latin typeface="Open Sans Light"/>
                <a:cs typeface="Open Sans Light"/>
              </a:rPr>
              <a:t>”) in place of Unicode equivalent</a:t>
            </a:r>
          </a:p>
          <a:p>
            <a:pPr marL="982980" lvl="2"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Unicode should be shown by default</a:t>
            </a:r>
          </a:p>
          <a:p>
            <a:pPr marL="982980" lvl="2" indent="-342900">
              <a:spcAft>
                <a:spcPts val="400"/>
              </a:spcAft>
              <a:buClr>
                <a:schemeClr val="accent2"/>
              </a:buClr>
              <a:buSzPct val="85000"/>
              <a:buFont typeface="Lucida Grande"/>
              <a:buChar char="*"/>
              <a:defRPr/>
            </a:pPr>
            <a:r>
              <a:rPr lang="en-US" dirty="0" err="1" smtClean="0">
                <a:solidFill>
                  <a:sysClr val="windowText" lastClr="000000"/>
                </a:solidFill>
                <a:latin typeface="Open Sans Light"/>
                <a:cs typeface="Open Sans Light"/>
              </a:rPr>
              <a:t>Punycoded</a:t>
            </a:r>
            <a:r>
              <a:rPr lang="en-US" dirty="0" smtClean="0">
                <a:solidFill>
                  <a:sysClr val="windowText" lastClr="000000"/>
                </a:solidFill>
                <a:latin typeface="Open Sans Light"/>
                <a:cs typeface="Open Sans Light"/>
              </a:rPr>
              <a:t> text should only be shown when  provides a benefit</a:t>
            </a:r>
            <a:endParaRPr lang="en-US" dirty="0">
              <a:solidFill>
                <a:sysClr val="windowText" lastClr="000000"/>
              </a:solidFill>
              <a:latin typeface="Open Sans Light"/>
              <a:cs typeface="Open Sans Light"/>
            </a:endParaRPr>
          </a:p>
        </p:txBody>
      </p:sp>
      <p:sp>
        <p:nvSpPr>
          <p:cNvPr id="4" name="Slide Number Placeholder 3"/>
          <p:cNvSpPr>
            <a:spLocks noGrp="1"/>
          </p:cNvSpPr>
          <p:nvPr>
            <p:ph type="sldNum" sz="quarter" idx="10"/>
          </p:nvPr>
        </p:nvSpPr>
        <p:spPr/>
        <p:txBody>
          <a:bodyPr/>
          <a:lstStyle/>
          <a:p>
            <a:fld id="{8870686C-8BC4-524E-8ABC-5F9B9C355391}" type="slidenum">
              <a:rPr lang="en-US" smtClean="0"/>
              <a:t>29</a:t>
            </a:fld>
            <a:endParaRPr lang="en-US"/>
          </a:p>
        </p:txBody>
      </p:sp>
    </p:spTree>
    <p:extLst>
      <p:ext uri="{BB962C8B-B14F-4D97-AF65-F5344CB8AC3E}">
        <p14:creationId xmlns:p14="http://schemas.microsoft.com/office/powerpoint/2010/main" val="70446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programmers have been trained to validate by following heuristics that require checking that a top-level domain has the “correct” number of letters, or that the letters are from the ASCII character set. These heuristics are no longer applicable because of the introduction of domain names with more than three characters, and Unicode (non-ASCII) characters.</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30</a:t>
            </a:fld>
            <a:endParaRPr lang="en-US"/>
          </a:p>
        </p:txBody>
      </p:sp>
    </p:spTree>
    <p:extLst>
      <p:ext uri="{BB962C8B-B14F-4D97-AF65-F5344CB8AC3E}">
        <p14:creationId xmlns:p14="http://schemas.microsoft.com/office/powerpoint/2010/main" val="161522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solidFill>
                  <a:srgbClr val="5D686E"/>
                </a:solidFill>
                <a:latin typeface="Open Sans" charset="0"/>
                <a:ea typeface="Open Sans" charset="0"/>
                <a:cs typeface="Open Sans" charset="0"/>
              </a:rPr>
              <a:t>Regardless of the lifetime of the data, it should be stored in RFC-defined formats (preferred) or other</a:t>
            </a:r>
            <a:r>
              <a:rPr lang="en-US" sz="1200" baseline="0" dirty="0" smtClean="0">
                <a:solidFill>
                  <a:srgbClr val="5D686E"/>
                </a:solidFill>
                <a:latin typeface="Open Sans" charset="0"/>
                <a:ea typeface="Open Sans" charset="0"/>
                <a:cs typeface="Open Sans" charset="0"/>
              </a:rPr>
              <a:t> </a:t>
            </a:r>
            <a:r>
              <a:rPr lang="en-US" sz="1200" dirty="0" smtClean="0">
                <a:solidFill>
                  <a:srgbClr val="5D686E"/>
                </a:solidFill>
                <a:latin typeface="Open Sans" charset="0"/>
                <a:ea typeface="Open Sans" charset="0"/>
                <a:cs typeface="Open Sans" charset="0"/>
              </a:rPr>
              <a:t>formats which can transform between RFC-defined formats.</a:t>
            </a:r>
          </a:p>
          <a:p>
            <a:endParaRPr lang="en-US" sz="1200" dirty="0" smtClean="0">
              <a:solidFill>
                <a:srgbClr val="5D686E"/>
              </a:solidFill>
              <a:latin typeface="Open Sans" charset="0"/>
              <a:ea typeface="Open Sans" charset="0"/>
              <a:cs typeface="Open Sans"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Open Sans Light"/>
                <a:cs typeface="Open Sans Light"/>
              </a:rPr>
              <a:t>UTF-8 (Unicode Transformation Format). Some systems may require support for UTF-16 as well, but generally UTF-8 is preferred. UTF-7 and UTF-32 should be avoided.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Open Sans Light"/>
                <a:cs typeface="Open Sans Light"/>
              </a:rPr>
              <a:t>Consider all end-to-end scenarios before converting A-Labels to U-Labels and vice versa when storing. It may be desirable to maintain only U-Labels in a file or database, because it simplifies searching and sorting. However, conversion may have implications when interoperating with older, non-Unicode-enabled applications and services. Consider storing in both formats.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Open Sans Light"/>
                <a:cs typeface="Open Sans Light"/>
              </a:rPr>
              <a:t>Instances where email addresses and domain names have been filed under the “author” field of a document or “contact info” in a log file have led to the loss of origin as an address.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endParaRPr lang="en-US" sz="1200" dirty="0" smtClean="0">
              <a:solidFill>
                <a:srgbClr val="5D686E"/>
              </a:solidFill>
              <a:latin typeface="Open Sans" charset="0"/>
              <a:ea typeface="Open Sans" charset="0"/>
              <a:cs typeface="Open Sans" charset="0"/>
            </a:endParaRP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31</a:t>
            </a:fld>
            <a:endParaRPr lang="en-US"/>
          </a:p>
        </p:txBody>
      </p:sp>
    </p:spTree>
    <p:extLst>
      <p:ext uri="{BB962C8B-B14F-4D97-AF65-F5344CB8AC3E}">
        <p14:creationId xmlns:p14="http://schemas.microsoft.com/office/powerpoint/2010/main" val="211595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Activity (e.g., searching or sorting a list)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Alternate</a:t>
            </a:r>
            <a:r>
              <a:rPr lang="en-US" sz="1200" baseline="0" dirty="0" smtClean="0">
                <a:solidFill>
                  <a:srgbClr val="5D686E"/>
                </a:solidFill>
                <a:latin typeface="Open Sans" charset="0"/>
                <a:ea typeface="Open Sans" charset="0"/>
                <a:cs typeface="Open Sans" charset="0"/>
              </a:rPr>
              <a:t> format </a:t>
            </a:r>
            <a:r>
              <a:rPr lang="en-US" sz="1200" dirty="0" smtClean="0">
                <a:solidFill>
                  <a:srgbClr val="5D686E"/>
                </a:solidFill>
                <a:latin typeface="Open Sans" charset="0"/>
                <a:ea typeface="Open Sans" charset="0"/>
                <a:cs typeface="Open Sans" charset="0"/>
              </a:rPr>
              <a:t>(e.g., storing ASCII as Unicode).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Additional validation may also occur during processing. Domain names and email addresses can be processed in an unlimited number of ways*, which reinforces the need for conventions that ensure data is being understood and classified consistently. </a:t>
            </a:r>
            <a:r>
              <a:rPr lang="en-US" sz="1200" b="0" i="0" u="none" strike="noStrike" kern="1200" baseline="0" dirty="0" smtClean="0">
                <a:solidFill>
                  <a:schemeClr val="tx1"/>
                </a:solidFill>
                <a:latin typeface="+mn-lt"/>
                <a:ea typeface="+mn-ea"/>
                <a:cs typeface="+mn-cs"/>
              </a:rPr>
              <a:t>*Examples: Identify people in New Zealand by searching within the .</a:t>
            </a:r>
            <a:r>
              <a:rPr lang="en-US" sz="1200" b="0" i="0" u="none" strike="noStrike" kern="1200" baseline="0" dirty="0" err="1" smtClean="0">
                <a:solidFill>
                  <a:schemeClr val="tx1"/>
                </a:solidFill>
                <a:latin typeface="+mn-lt"/>
                <a:ea typeface="+mn-ea"/>
                <a:cs typeface="+mn-cs"/>
              </a:rPr>
              <a:t>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ccTLD</a:t>
            </a:r>
            <a:r>
              <a:rPr lang="en-US" sz="1200" b="0" i="0" u="none" strike="noStrike" kern="1200" baseline="0" dirty="0" smtClean="0">
                <a:solidFill>
                  <a:schemeClr val="tx1"/>
                </a:solidFill>
                <a:latin typeface="+mn-lt"/>
                <a:ea typeface="+mn-ea"/>
                <a:cs typeface="+mn-cs"/>
              </a:rPr>
              <a:t>; identify pharmacists by searching for user@*.pharmacist email addresses.</a:t>
            </a:r>
            <a:endParaRPr lang="en-US" sz="1200" dirty="0" smtClean="0">
              <a:solidFill>
                <a:srgbClr val="5D686E"/>
              </a:solidFill>
              <a:latin typeface="Open Sans" charset="0"/>
              <a:ea typeface="Open Sans" charset="0"/>
              <a:cs typeface="Open Sans" charset="0"/>
            </a:endParaRPr>
          </a:p>
          <a:p>
            <a:endParaRPr lang="en-US" dirty="0" smtClean="0"/>
          </a:p>
          <a:p>
            <a:r>
              <a:rPr lang="en-US" dirty="0" smtClean="0"/>
              <a:t>Recommendations: </a:t>
            </a:r>
          </a:p>
          <a:p>
            <a:r>
              <a:rPr lang="en-US" sz="1200" kern="1200" dirty="0" smtClean="0">
                <a:solidFill>
                  <a:schemeClr val="tx1"/>
                </a:solidFill>
                <a:latin typeface="+mn-lt"/>
                <a:ea typeface="+mn-ea"/>
                <a:cs typeface="+mn-cs"/>
              </a:rPr>
              <a:t>Since the Unicode standard is continually expanding, code points not defined when the application or service was created should be checked to ensure they will not “break” the user experience. Missing fonts in the underlying operating system may result in non-displayable characters (frequently the “” character is used to represent these), but this situation should not result in a fatal crash.</a:t>
            </a:r>
          </a:p>
          <a:p>
            <a:r>
              <a:rPr lang="en-US" sz="1200" kern="1200" dirty="0" smtClean="0">
                <a:solidFill>
                  <a:schemeClr val="tx1"/>
                </a:solidFill>
                <a:latin typeface="+mn-lt"/>
                <a:ea typeface="+mn-ea"/>
                <a:cs typeface="+mn-cs"/>
              </a:rPr>
              <a:t>Use supported Unicode-enabled APIs.</a:t>
            </a:r>
          </a:p>
          <a:p>
            <a:r>
              <a:rPr lang="en-US" sz="1200" kern="1200" dirty="0" smtClean="0">
                <a:solidFill>
                  <a:schemeClr val="tx1"/>
                </a:solidFill>
                <a:latin typeface="+mn-lt"/>
                <a:ea typeface="+mn-ea"/>
                <a:cs typeface="+mn-cs"/>
              </a:rPr>
              <a:t>Use the latest Internationalized Domain Names in Applications (IDNA) Protocol [http://</a:t>
            </a:r>
            <a:r>
              <a:rPr lang="en-US" sz="1200" kern="1200" dirty="0" err="1" smtClean="0">
                <a:solidFill>
                  <a:schemeClr val="tx1"/>
                </a:solidFill>
                <a:latin typeface="+mn-lt"/>
                <a:ea typeface="+mn-ea"/>
                <a:cs typeface="+mn-cs"/>
              </a:rPr>
              <a:t>tools.ietf.org</a:t>
            </a:r>
            <a:r>
              <a:rPr lang="en-US" sz="1200" kern="1200" dirty="0" smtClean="0">
                <a:solidFill>
                  <a:schemeClr val="tx1"/>
                </a:solidFill>
                <a:latin typeface="+mn-lt"/>
                <a:ea typeface="+mn-ea"/>
                <a:cs typeface="+mn-cs"/>
              </a:rPr>
              <a:t>/html/rfc5891] and Tables [http://</a:t>
            </a:r>
            <a:r>
              <a:rPr lang="en-US" sz="1200" kern="1200" dirty="0" err="1" smtClean="0">
                <a:solidFill>
                  <a:schemeClr val="tx1"/>
                </a:solidFill>
                <a:latin typeface="+mn-lt"/>
                <a:ea typeface="+mn-ea"/>
                <a:cs typeface="+mn-cs"/>
              </a:rPr>
              <a:t>tools.ietf.org</a:t>
            </a:r>
            <a:r>
              <a:rPr lang="en-US" sz="1200" kern="1200" dirty="0" smtClean="0">
                <a:solidFill>
                  <a:schemeClr val="tx1"/>
                </a:solidFill>
                <a:latin typeface="+mn-lt"/>
                <a:ea typeface="+mn-ea"/>
                <a:cs typeface="+mn-cs"/>
              </a:rPr>
              <a:t>/html/rfc5892] documents for Internationalized Domain Names (IDNs).</a:t>
            </a:r>
          </a:p>
          <a:p>
            <a:r>
              <a:rPr lang="en-US" sz="1200" kern="1200" dirty="0" smtClean="0">
                <a:solidFill>
                  <a:schemeClr val="tx1"/>
                </a:solidFill>
                <a:latin typeface="+mn-lt"/>
                <a:ea typeface="+mn-ea"/>
                <a:cs typeface="+mn-cs"/>
              </a:rPr>
              <a:t>Process in UTF-8 format wherever possible. </a:t>
            </a:r>
          </a:p>
          <a:p>
            <a:r>
              <a:rPr lang="en-US" sz="1200" kern="1200" dirty="0" smtClean="0">
                <a:solidFill>
                  <a:schemeClr val="tx1"/>
                </a:solidFill>
                <a:latin typeface="+mn-lt"/>
                <a:ea typeface="+mn-ea"/>
                <a:cs typeface="+mn-cs"/>
              </a:rPr>
              <a:t>Ensure that the product or feature handles numbers as expected. For example, ASCII numerals and Asian ideographic number representations should be treated as numbers. [RFC5892, link above]</a:t>
            </a:r>
          </a:p>
          <a:p>
            <a:r>
              <a:rPr lang="en-US" sz="1200" kern="1200" dirty="0" smtClean="0">
                <a:solidFill>
                  <a:schemeClr val="tx1"/>
                </a:solidFill>
                <a:latin typeface="+mn-lt"/>
                <a:ea typeface="+mn-ea"/>
                <a:cs typeface="+mn-cs"/>
              </a:rPr>
              <a:t>Upgrade applications and servers/services together. If the server is Unicode and client is non-Unicode or vice versa, the data will need to be converted to each code page every time the data travels between server and client.</a:t>
            </a:r>
          </a:p>
          <a:p>
            <a:r>
              <a:rPr lang="en-US" sz="1200" kern="1200" dirty="0" smtClean="0">
                <a:solidFill>
                  <a:schemeClr val="tx1"/>
                </a:solidFill>
                <a:latin typeface="+mn-lt"/>
                <a:ea typeface="+mn-ea"/>
                <a:cs typeface="+mn-cs"/>
              </a:rPr>
              <a:t>Perform code reviews to avoid buffer overflow attacks. When doing character transformation, text strings may grow or shrink substantially.</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32</a:t>
            </a:fld>
            <a:endParaRPr lang="en-US"/>
          </a:p>
        </p:txBody>
      </p:sp>
    </p:spTree>
    <p:extLst>
      <p:ext uri="{BB962C8B-B14F-4D97-AF65-F5344CB8AC3E}">
        <p14:creationId xmlns:p14="http://schemas.microsoft.com/office/powerpoint/2010/main" val="151241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Activity (e.g., searching or sorting a list)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Alternate</a:t>
            </a:r>
            <a:r>
              <a:rPr lang="en-US" sz="1200" baseline="0" dirty="0" smtClean="0">
                <a:solidFill>
                  <a:srgbClr val="5D686E"/>
                </a:solidFill>
                <a:latin typeface="Open Sans" charset="0"/>
                <a:ea typeface="Open Sans" charset="0"/>
                <a:cs typeface="Open Sans" charset="0"/>
              </a:rPr>
              <a:t> format </a:t>
            </a:r>
            <a:r>
              <a:rPr lang="en-US" sz="1200" dirty="0" smtClean="0">
                <a:solidFill>
                  <a:srgbClr val="5D686E"/>
                </a:solidFill>
                <a:latin typeface="Open Sans" charset="0"/>
                <a:ea typeface="Open Sans" charset="0"/>
                <a:cs typeface="Open Sans" charset="0"/>
              </a:rPr>
              <a:t>(e.g., storing ASCII as Unicode).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Additional validation may also occur during processing. Domain names and email addresses can be processed in an unlimited number of ways*, which reinforces the need for conventions that ensure data is being understood and classified consistently. </a:t>
            </a:r>
            <a:r>
              <a:rPr lang="en-US" sz="1200" b="0" i="0" u="none" strike="noStrike" kern="1200" baseline="0" dirty="0" smtClean="0">
                <a:solidFill>
                  <a:schemeClr val="tx1"/>
                </a:solidFill>
                <a:latin typeface="+mn-lt"/>
                <a:ea typeface="+mn-ea"/>
                <a:cs typeface="+mn-cs"/>
              </a:rPr>
              <a:t>*Examples: Identify people in New Zealand by searching within the .</a:t>
            </a:r>
            <a:r>
              <a:rPr lang="en-US" sz="1200" b="0" i="0" u="none" strike="noStrike" kern="1200" baseline="0" dirty="0" err="1" smtClean="0">
                <a:solidFill>
                  <a:schemeClr val="tx1"/>
                </a:solidFill>
                <a:latin typeface="+mn-lt"/>
                <a:ea typeface="+mn-ea"/>
                <a:cs typeface="+mn-cs"/>
              </a:rPr>
              <a:t>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ccTLD</a:t>
            </a:r>
            <a:r>
              <a:rPr lang="en-US" sz="1200" b="0" i="0" u="none" strike="noStrike" kern="1200" baseline="0" dirty="0" smtClean="0">
                <a:solidFill>
                  <a:schemeClr val="tx1"/>
                </a:solidFill>
                <a:latin typeface="+mn-lt"/>
                <a:ea typeface="+mn-ea"/>
                <a:cs typeface="+mn-cs"/>
              </a:rPr>
              <a:t>; identify pharmacists by searching for user@*.pharmacist email addresses.</a:t>
            </a:r>
            <a:endParaRPr lang="en-US" sz="1200" dirty="0" smtClean="0">
              <a:solidFill>
                <a:srgbClr val="5D686E"/>
              </a:solidFill>
              <a:latin typeface="Open Sans" charset="0"/>
              <a:ea typeface="Open Sans" charset="0"/>
              <a:cs typeface="Open Sans" charset="0"/>
            </a:endParaRPr>
          </a:p>
          <a:p>
            <a:endParaRPr lang="en-US" dirty="0" smtClean="0"/>
          </a:p>
          <a:p>
            <a:r>
              <a:rPr lang="en-US" dirty="0" smtClean="0"/>
              <a:t>Recommendations: </a:t>
            </a:r>
          </a:p>
          <a:p>
            <a:r>
              <a:rPr lang="en-US" sz="1200" kern="1200" dirty="0" smtClean="0">
                <a:solidFill>
                  <a:schemeClr val="tx1"/>
                </a:solidFill>
                <a:latin typeface="+mn-lt"/>
                <a:ea typeface="+mn-ea"/>
                <a:cs typeface="+mn-cs"/>
              </a:rPr>
              <a:t>Since the Unicode standard is continually expanding, code points not defined when the application or service was created should be checked to ensure they will not “break” the user experience. Missing fonts in the underlying operating system may result in non-displayable characters (frequently the “” character is used to represent these), but this situation should not result in a fatal crash.</a:t>
            </a:r>
          </a:p>
          <a:p>
            <a:r>
              <a:rPr lang="en-US" sz="1200" kern="1200" dirty="0" smtClean="0">
                <a:solidFill>
                  <a:schemeClr val="tx1"/>
                </a:solidFill>
                <a:latin typeface="+mn-lt"/>
                <a:ea typeface="+mn-ea"/>
                <a:cs typeface="+mn-cs"/>
              </a:rPr>
              <a:t>Use supported Unicode-enabled APIs.</a:t>
            </a:r>
          </a:p>
          <a:p>
            <a:r>
              <a:rPr lang="en-US" sz="1200" kern="1200" dirty="0" smtClean="0">
                <a:solidFill>
                  <a:schemeClr val="tx1"/>
                </a:solidFill>
                <a:latin typeface="+mn-lt"/>
                <a:ea typeface="+mn-ea"/>
                <a:cs typeface="+mn-cs"/>
              </a:rPr>
              <a:t>Use the latest Internationalized Domain Names in Applications (IDNA) Protocol [http://</a:t>
            </a:r>
            <a:r>
              <a:rPr lang="en-US" sz="1200" kern="1200" dirty="0" err="1" smtClean="0">
                <a:solidFill>
                  <a:schemeClr val="tx1"/>
                </a:solidFill>
                <a:latin typeface="+mn-lt"/>
                <a:ea typeface="+mn-ea"/>
                <a:cs typeface="+mn-cs"/>
              </a:rPr>
              <a:t>tools.ietf.org</a:t>
            </a:r>
            <a:r>
              <a:rPr lang="en-US" sz="1200" kern="1200" dirty="0" smtClean="0">
                <a:solidFill>
                  <a:schemeClr val="tx1"/>
                </a:solidFill>
                <a:latin typeface="+mn-lt"/>
                <a:ea typeface="+mn-ea"/>
                <a:cs typeface="+mn-cs"/>
              </a:rPr>
              <a:t>/html/rfc5891] and Tables [http://</a:t>
            </a:r>
            <a:r>
              <a:rPr lang="en-US" sz="1200" kern="1200" dirty="0" err="1" smtClean="0">
                <a:solidFill>
                  <a:schemeClr val="tx1"/>
                </a:solidFill>
                <a:latin typeface="+mn-lt"/>
                <a:ea typeface="+mn-ea"/>
                <a:cs typeface="+mn-cs"/>
              </a:rPr>
              <a:t>tools.ietf.org</a:t>
            </a:r>
            <a:r>
              <a:rPr lang="en-US" sz="1200" kern="1200" dirty="0" smtClean="0">
                <a:solidFill>
                  <a:schemeClr val="tx1"/>
                </a:solidFill>
                <a:latin typeface="+mn-lt"/>
                <a:ea typeface="+mn-ea"/>
                <a:cs typeface="+mn-cs"/>
              </a:rPr>
              <a:t>/html/rfc5892] documents for Internationalized Domain Names (IDNs).</a:t>
            </a:r>
          </a:p>
          <a:p>
            <a:r>
              <a:rPr lang="en-US" sz="1200" kern="1200" dirty="0" smtClean="0">
                <a:solidFill>
                  <a:schemeClr val="tx1"/>
                </a:solidFill>
                <a:latin typeface="+mn-lt"/>
                <a:ea typeface="+mn-ea"/>
                <a:cs typeface="+mn-cs"/>
              </a:rPr>
              <a:t>Process in UTF-8 format wherever possible. </a:t>
            </a:r>
          </a:p>
          <a:p>
            <a:r>
              <a:rPr lang="en-US" sz="1200" kern="1200" dirty="0" smtClean="0">
                <a:solidFill>
                  <a:schemeClr val="tx1"/>
                </a:solidFill>
                <a:latin typeface="+mn-lt"/>
                <a:ea typeface="+mn-ea"/>
                <a:cs typeface="+mn-cs"/>
              </a:rPr>
              <a:t>Ensure that the product or feature handles numbers as expected. For example, ASCII numerals and Asian ideographic number representations should be treated as numbers. [RFC5892, link above]</a:t>
            </a:r>
          </a:p>
          <a:p>
            <a:r>
              <a:rPr lang="en-US" sz="1200" kern="1200" dirty="0" smtClean="0">
                <a:solidFill>
                  <a:schemeClr val="tx1"/>
                </a:solidFill>
                <a:latin typeface="+mn-lt"/>
                <a:ea typeface="+mn-ea"/>
                <a:cs typeface="+mn-cs"/>
              </a:rPr>
              <a:t>Upgrade applications and servers/services together. If the server is Unicode and client is non-Unicode or vice versa, the data will need to be converted to each code page every time the data travels between server and client.</a:t>
            </a:r>
          </a:p>
          <a:p>
            <a:r>
              <a:rPr lang="en-US" sz="1200" kern="1200" dirty="0" smtClean="0">
                <a:solidFill>
                  <a:schemeClr val="tx1"/>
                </a:solidFill>
                <a:latin typeface="+mn-lt"/>
                <a:ea typeface="+mn-ea"/>
                <a:cs typeface="+mn-cs"/>
              </a:rPr>
              <a:t>Perform code reviews to avoid buffer overflow attacks. When doing character transformation, text strings may grow or shrink substantially.</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33</a:t>
            </a:fld>
            <a:endParaRPr lang="en-US"/>
          </a:p>
        </p:txBody>
      </p:sp>
    </p:spTree>
    <p:extLst>
      <p:ext uri="{BB962C8B-B14F-4D97-AF65-F5344CB8AC3E}">
        <p14:creationId xmlns:p14="http://schemas.microsoft.com/office/powerpoint/2010/main" val="56360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Displaying domain names and email addresses is usually straightforward when the scripts used are supported in the underlying OS and strings are stored in Unicode; however, application-specific transformations may be required otherwise.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Recommendations</a:t>
            </a:r>
            <a:r>
              <a:rPr lang="en-US" sz="1200" kern="1200" baseline="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Display all Unicode code points which are supported by the underlying operating system. If an application maintains its own font sets, comprehensive Unicode support should be offered to the collection of fonts available from the operating system.</a:t>
            </a:r>
          </a:p>
          <a:p>
            <a:r>
              <a:rPr lang="en-US" sz="1200" kern="1200" dirty="0" smtClean="0">
                <a:solidFill>
                  <a:schemeClr val="tx1"/>
                </a:solidFill>
                <a:latin typeface="+mn-lt"/>
                <a:ea typeface="+mn-ea"/>
                <a:cs typeface="+mn-cs"/>
              </a:rPr>
              <a:t>When developing an app or a service, or when operating a registry, consider the languages supported and make sure OS and applications cover those languages.</a:t>
            </a:r>
          </a:p>
          <a:p>
            <a:r>
              <a:rPr lang="en-US" sz="1200" kern="1200" dirty="0" smtClean="0">
                <a:solidFill>
                  <a:schemeClr val="tx1"/>
                </a:solidFill>
                <a:latin typeface="+mn-lt"/>
                <a:ea typeface="+mn-ea"/>
                <a:cs typeface="+mn-cs"/>
              </a:rPr>
              <a:t>Convert non-Unicode data to Unicode before display. For example, the end user should see “</a:t>
            </a:r>
            <a:r>
              <a:rPr lang="en-US" sz="1200" kern="1200" dirty="0" err="1" smtClean="0">
                <a:solidFill>
                  <a:schemeClr val="tx1"/>
                </a:solidFill>
                <a:latin typeface="+mn-lt"/>
                <a:ea typeface="+mn-ea"/>
                <a:cs typeface="+mn-cs"/>
              </a:rPr>
              <a:t>everyone.みんな</a:t>
            </a:r>
            <a:r>
              <a:rPr lang="en-US" sz="1200" kern="1200" dirty="0" smtClean="0">
                <a:solidFill>
                  <a:schemeClr val="tx1"/>
                </a:solidFill>
                <a:latin typeface="+mn-lt"/>
                <a:ea typeface="+mn-ea"/>
                <a:cs typeface="+mn-cs"/>
              </a:rPr>
              <a:t>” as opposed to “</a:t>
            </a:r>
            <a:r>
              <a:rPr lang="en-US" sz="1200" kern="1200" dirty="0" err="1" smtClean="0">
                <a:solidFill>
                  <a:schemeClr val="tx1"/>
                </a:solidFill>
                <a:latin typeface="+mn-lt"/>
                <a:ea typeface="+mn-ea"/>
                <a:cs typeface="+mn-cs"/>
              </a:rPr>
              <a:t>everyone.xn</a:t>
            </a:r>
            <a:r>
              <a:rPr lang="en-US" sz="1200" kern="1200" dirty="0" smtClean="0">
                <a:solidFill>
                  <a:schemeClr val="tx1"/>
                </a:solidFill>
                <a:latin typeface="+mn-lt"/>
                <a:ea typeface="+mn-ea"/>
                <a:cs typeface="+mn-cs"/>
              </a:rPr>
              <a:t>--q9jyb4c”. (This conversion is an example of UA-ready processing).</a:t>
            </a:r>
          </a:p>
          <a:p>
            <a:r>
              <a:rPr lang="en-US" sz="1200" kern="1200" dirty="0" smtClean="0">
                <a:solidFill>
                  <a:schemeClr val="tx1"/>
                </a:solidFill>
                <a:latin typeface="+mn-lt"/>
                <a:ea typeface="+mn-ea"/>
                <a:cs typeface="+mn-cs"/>
              </a:rPr>
              <a:t>Display Unicode by default. Use </a:t>
            </a:r>
            <a:r>
              <a:rPr lang="en-US" sz="1200" kern="1200" dirty="0" err="1" smtClean="0">
                <a:solidFill>
                  <a:schemeClr val="tx1"/>
                </a:solidFill>
                <a:latin typeface="+mn-lt"/>
                <a:ea typeface="+mn-ea"/>
                <a:cs typeface="+mn-cs"/>
              </a:rPr>
              <a:t>Punycoded</a:t>
            </a:r>
            <a:r>
              <a:rPr lang="en-US" sz="1200" kern="1200" dirty="0" smtClean="0">
                <a:solidFill>
                  <a:schemeClr val="tx1"/>
                </a:solidFill>
                <a:latin typeface="+mn-lt"/>
                <a:ea typeface="+mn-ea"/>
                <a:cs typeface="+mn-cs"/>
              </a:rPr>
              <a:t> text to the user only when it provides a benefit. Augment Unicode display with </a:t>
            </a:r>
            <a:r>
              <a:rPr lang="en-US" sz="1200" kern="1200" dirty="0" err="1" smtClean="0">
                <a:solidFill>
                  <a:schemeClr val="tx1"/>
                </a:solidFill>
                <a:latin typeface="+mn-lt"/>
                <a:ea typeface="+mn-ea"/>
                <a:cs typeface="+mn-cs"/>
              </a:rPr>
              <a:t>Punycoded</a:t>
            </a:r>
            <a:r>
              <a:rPr lang="en-US" sz="1200" kern="1200" dirty="0" smtClean="0">
                <a:solidFill>
                  <a:schemeClr val="tx1"/>
                </a:solidFill>
                <a:latin typeface="+mn-lt"/>
                <a:ea typeface="+mn-ea"/>
                <a:cs typeface="+mn-cs"/>
              </a:rPr>
              <a:t> hover text as a mitigation.</a:t>
            </a:r>
          </a:p>
          <a:p>
            <a:r>
              <a:rPr lang="en-US" sz="1200" kern="1200" dirty="0" smtClean="0">
                <a:solidFill>
                  <a:schemeClr val="tx1"/>
                </a:solidFill>
                <a:latin typeface="+mn-lt"/>
                <a:ea typeface="+mn-ea"/>
                <a:cs typeface="+mn-cs"/>
              </a:rPr>
              <a:t>Consider that mixed-script addresses will become more common. Some Unicode characters may look the same to the human eye, but different to computers. Don’t assume that mixed-script strings are intended for malicious purposes, such as phishing, and if the user interface calls the strings to the user’s attention, be sure that it does so in a way which is not</a:t>
            </a:r>
          </a:p>
          <a:p>
            <a:r>
              <a:rPr lang="en-US" sz="1200" kern="1200" dirty="0" smtClean="0">
                <a:solidFill>
                  <a:schemeClr val="tx1"/>
                </a:solidFill>
                <a:latin typeface="+mn-lt"/>
                <a:ea typeface="+mn-ea"/>
                <a:cs typeface="+mn-cs"/>
              </a:rPr>
              <a:t>prejudicial to users of non-Latin scripts. Learn more about Unicode Security Considerations at: http://</a:t>
            </a:r>
            <a:r>
              <a:rPr lang="en-US" sz="1200" kern="1200" dirty="0" err="1" smtClean="0">
                <a:solidFill>
                  <a:schemeClr val="tx1"/>
                </a:solidFill>
                <a:latin typeface="+mn-lt"/>
                <a:ea typeface="+mn-ea"/>
                <a:cs typeface="+mn-cs"/>
              </a:rPr>
              <a:t>unicode.org</a:t>
            </a:r>
            <a:r>
              <a:rPr lang="en-US" sz="1200" kern="1200" dirty="0" smtClean="0">
                <a:solidFill>
                  <a:schemeClr val="tx1"/>
                </a:solidFill>
                <a:latin typeface="+mn-lt"/>
                <a:ea typeface="+mn-ea"/>
                <a:cs typeface="+mn-cs"/>
              </a:rPr>
              <a:t>/reports/tr36/. </a:t>
            </a:r>
          </a:p>
          <a:p>
            <a:r>
              <a:rPr lang="en-US" sz="1200" kern="1200" dirty="0" smtClean="0">
                <a:solidFill>
                  <a:schemeClr val="tx1"/>
                </a:solidFill>
                <a:latin typeface="+mn-lt"/>
                <a:ea typeface="+mn-ea"/>
                <a:cs typeface="+mn-cs"/>
              </a:rPr>
              <a:t>Use Unicode IDNA Compatibility Processing in order to match user expectations. To learn more, go to: http://</a:t>
            </a:r>
            <a:r>
              <a:rPr lang="en-US" sz="1200" kern="1200" dirty="0" err="1" smtClean="0">
                <a:solidFill>
                  <a:schemeClr val="tx1"/>
                </a:solidFill>
                <a:latin typeface="+mn-lt"/>
                <a:ea typeface="+mn-ea"/>
                <a:cs typeface="+mn-cs"/>
              </a:rPr>
              <a:t>unicode.org</a:t>
            </a:r>
            <a:r>
              <a:rPr lang="en-US" sz="1200" kern="1200" dirty="0" smtClean="0">
                <a:solidFill>
                  <a:schemeClr val="tx1"/>
                </a:solidFill>
                <a:latin typeface="+mn-lt"/>
                <a:ea typeface="+mn-ea"/>
                <a:cs typeface="+mn-cs"/>
              </a:rPr>
              <a:t>/reports/tr46/.</a:t>
            </a:r>
          </a:p>
          <a:p>
            <a:r>
              <a:rPr lang="en-US" sz="1200" kern="1200" dirty="0" smtClean="0">
                <a:solidFill>
                  <a:schemeClr val="tx1"/>
                </a:solidFill>
                <a:latin typeface="+mn-lt"/>
                <a:ea typeface="+mn-ea"/>
                <a:cs typeface="+mn-cs"/>
              </a:rPr>
              <a:t>Be aware of unassigned and disallowed characters. Learn more at RFC 5892: https://</a:t>
            </a:r>
            <a:r>
              <a:rPr lang="en-US" sz="1200" kern="1200" dirty="0" err="1" smtClean="0">
                <a:solidFill>
                  <a:schemeClr val="tx1"/>
                </a:solidFill>
                <a:latin typeface="+mn-lt"/>
                <a:ea typeface="+mn-ea"/>
                <a:cs typeface="+mn-cs"/>
              </a:rPr>
              <a:t>tools.ietf.org</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rfc</a:t>
            </a:r>
            <a:r>
              <a:rPr lang="en-US" sz="1200" kern="1200" dirty="0" smtClean="0">
                <a:solidFill>
                  <a:schemeClr val="tx1"/>
                </a:solidFill>
                <a:latin typeface="+mn-lt"/>
                <a:ea typeface="+mn-ea"/>
                <a:cs typeface="+mn-cs"/>
              </a:rPr>
              <a:t>/rfc5892.txt.</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34</a:t>
            </a:fld>
            <a:endParaRPr lang="en-US"/>
          </a:p>
        </p:txBody>
      </p:sp>
    </p:spTree>
    <p:extLst>
      <p:ext uri="{BB962C8B-B14F-4D97-AF65-F5344CB8AC3E}">
        <p14:creationId xmlns:p14="http://schemas.microsoft.com/office/powerpoint/2010/main" val="77615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Displaying domain names and email addresses is usually straightforward when the scripts used are supported in the underlying OS and strings are stored in Unicode; however, application-specific transformations may be required otherwise.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Recommendations</a:t>
            </a:r>
            <a:r>
              <a:rPr lang="en-US" sz="1200" kern="1200" baseline="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Display all Unicode code points which are supported by the underlying operating system. If an application maintains its own font sets, comprehensive Unicode support should be offered to the collection of fonts available from the operating system.</a:t>
            </a:r>
          </a:p>
          <a:p>
            <a:r>
              <a:rPr lang="en-US" sz="1200" kern="1200" dirty="0" smtClean="0">
                <a:solidFill>
                  <a:schemeClr val="tx1"/>
                </a:solidFill>
                <a:latin typeface="+mn-lt"/>
                <a:ea typeface="+mn-ea"/>
                <a:cs typeface="+mn-cs"/>
              </a:rPr>
              <a:t>When developing an app or a service, or when operating a registry, consider the languages supported and make sure OS and applications cover those languages.</a:t>
            </a:r>
          </a:p>
          <a:p>
            <a:r>
              <a:rPr lang="en-US" sz="1200" kern="1200" dirty="0" smtClean="0">
                <a:solidFill>
                  <a:schemeClr val="tx1"/>
                </a:solidFill>
                <a:latin typeface="+mn-lt"/>
                <a:ea typeface="+mn-ea"/>
                <a:cs typeface="+mn-cs"/>
              </a:rPr>
              <a:t>Convert non-Unicode data to Unicode before display. For example, the end user should see “</a:t>
            </a:r>
            <a:r>
              <a:rPr lang="en-US" sz="1200" kern="1200" dirty="0" err="1" smtClean="0">
                <a:solidFill>
                  <a:schemeClr val="tx1"/>
                </a:solidFill>
                <a:latin typeface="+mn-lt"/>
                <a:ea typeface="+mn-ea"/>
                <a:cs typeface="+mn-cs"/>
              </a:rPr>
              <a:t>everyone.みんな</a:t>
            </a:r>
            <a:r>
              <a:rPr lang="en-US" sz="1200" kern="1200" dirty="0" smtClean="0">
                <a:solidFill>
                  <a:schemeClr val="tx1"/>
                </a:solidFill>
                <a:latin typeface="+mn-lt"/>
                <a:ea typeface="+mn-ea"/>
                <a:cs typeface="+mn-cs"/>
              </a:rPr>
              <a:t>” as opposed to “</a:t>
            </a:r>
            <a:r>
              <a:rPr lang="en-US" sz="1200" kern="1200" dirty="0" err="1" smtClean="0">
                <a:solidFill>
                  <a:schemeClr val="tx1"/>
                </a:solidFill>
                <a:latin typeface="+mn-lt"/>
                <a:ea typeface="+mn-ea"/>
                <a:cs typeface="+mn-cs"/>
              </a:rPr>
              <a:t>everyone.xn</a:t>
            </a:r>
            <a:r>
              <a:rPr lang="en-US" sz="1200" kern="1200" dirty="0" smtClean="0">
                <a:solidFill>
                  <a:schemeClr val="tx1"/>
                </a:solidFill>
                <a:latin typeface="+mn-lt"/>
                <a:ea typeface="+mn-ea"/>
                <a:cs typeface="+mn-cs"/>
              </a:rPr>
              <a:t>--q9jyb4c”. (This conversion is an example of UA-ready processing).</a:t>
            </a:r>
          </a:p>
          <a:p>
            <a:r>
              <a:rPr lang="en-US" sz="1200" kern="1200" dirty="0" smtClean="0">
                <a:solidFill>
                  <a:schemeClr val="tx1"/>
                </a:solidFill>
                <a:latin typeface="+mn-lt"/>
                <a:ea typeface="+mn-ea"/>
                <a:cs typeface="+mn-cs"/>
              </a:rPr>
              <a:t>Display Unicode by default. Use </a:t>
            </a:r>
            <a:r>
              <a:rPr lang="en-US" sz="1200" kern="1200" dirty="0" err="1" smtClean="0">
                <a:solidFill>
                  <a:schemeClr val="tx1"/>
                </a:solidFill>
                <a:latin typeface="+mn-lt"/>
                <a:ea typeface="+mn-ea"/>
                <a:cs typeface="+mn-cs"/>
              </a:rPr>
              <a:t>Punycoded</a:t>
            </a:r>
            <a:r>
              <a:rPr lang="en-US" sz="1200" kern="1200" dirty="0" smtClean="0">
                <a:solidFill>
                  <a:schemeClr val="tx1"/>
                </a:solidFill>
                <a:latin typeface="+mn-lt"/>
                <a:ea typeface="+mn-ea"/>
                <a:cs typeface="+mn-cs"/>
              </a:rPr>
              <a:t> text to the user only when it provides a benefit. Augment Unicode display with </a:t>
            </a:r>
            <a:r>
              <a:rPr lang="en-US" sz="1200" kern="1200" dirty="0" err="1" smtClean="0">
                <a:solidFill>
                  <a:schemeClr val="tx1"/>
                </a:solidFill>
                <a:latin typeface="+mn-lt"/>
                <a:ea typeface="+mn-ea"/>
                <a:cs typeface="+mn-cs"/>
              </a:rPr>
              <a:t>Punycoded</a:t>
            </a:r>
            <a:r>
              <a:rPr lang="en-US" sz="1200" kern="1200" dirty="0" smtClean="0">
                <a:solidFill>
                  <a:schemeClr val="tx1"/>
                </a:solidFill>
                <a:latin typeface="+mn-lt"/>
                <a:ea typeface="+mn-ea"/>
                <a:cs typeface="+mn-cs"/>
              </a:rPr>
              <a:t> hover text as a mitigation.</a:t>
            </a:r>
          </a:p>
          <a:p>
            <a:r>
              <a:rPr lang="en-US" sz="1200" kern="1200" dirty="0" smtClean="0">
                <a:solidFill>
                  <a:schemeClr val="tx1"/>
                </a:solidFill>
                <a:latin typeface="+mn-lt"/>
                <a:ea typeface="+mn-ea"/>
                <a:cs typeface="+mn-cs"/>
              </a:rPr>
              <a:t>Consider that mixed-script addresses will become more common. Some Unicode characters may look the same to the human eye, but different to computers. Don’t assume that mixed-script strings are intended for malicious purposes, such as phishing, and if the user interface calls the strings to the user’s attention, be sure that it does so in a way which is not</a:t>
            </a:r>
          </a:p>
          <a:p>
            <a:r>
              <a:rPr lang="en-US" sz="1200" kern="1200" dirty="0" smtClean="0">
                <a:solidFill>
                  <a:schemeClr val="tx1"/>
                </a:solidFill>
                <a:latin typeface="+mn-lt"/>
                <a:ea typeface="+mn-ea"/>
                <a:cs typeface="+mn-cs"/>
              </a:rPr>
              <a:t>prejudicial to users of non-Latin scripts. Learn more about Unicode Security Considerations at: http://</a:t>
            </a:r>
            <a:r>
              <a:rPr lang="en-US" sz="1200" kern="1200" dirty="0" err="1" smtClean="0">
                <a:solidFill>
                  <a:schemeClr val="tx1"/>
                </a:solidFill>
                <a:latin typeface="+mn-lt"/>
                <a:ea typeface="+mn-ea"/>
                <a:cs typeface="+mn-cs"/>
              </a:rPr>
              <a:t>unicode.org</a:t>
            </a:r>
            <a:r>
              <a:rPr lang="en-US" sz="1200" kern="1200" dirty="0" smtClean="0">
                <a:solidFill>
                  <a:schemeClr val="tx1"/>
                </a:solidFill>
                <a:latin typeface="+mn-lt"/>
                <a:ea typeface="+mn-ea"/>
                <a:cs typeface="+mn-cs"/>
              </a:rPr>
              <a:t>/reports/tr36/. </a:t>
            </a:r>
          </a:p>
          <a:p>
            <a:r>
              <a:rPr lang="en-US" sz="1200" kern="1200" dirty="0" smtClean="0">
                <a:solidFill>
                  <a:schemeClr val="tx1"/>
                </a:solidFill>
                <a:latin typeface="+mn-lt"/>
                <a:ea typeface="+mn-ea"/>
                <a:cs typeface="+mn-cs"/>
              </a:rPr>
              <a:t>Use Unicode IDNA Compatibility Processing in order to match user expectations. To learn more, go to: http://</a:t>
            </a:r>
            <a:r>
              <a:rPr lang="en-US" sz="1200" kern="1200" dirty="0" err="1" smtClean="0">
                <a:solidFill>
                  <a:schemeClr val="tx1"/>
                </a:solidFill>
                <a:latin typeface="+mn-lt"/>
                <a:ea typeface="+mn-ea"/>
                <a:cs typeface="+mn-cs"/>
              </a:rPr>
              <a:t>unicode.org</a:t>
            </a:r>
            <a:r>
              <a:rPr lang="en-US" sz="1200" kern="1200" dirty="0" smtClean="0">
                <a:solidFill>
                  <a:schemeClr val="tx1"/>
                </a:solidFill>
                <a:latin typeface="+mn-lt"/>
                <a:ea typeface="+mn-ea"/>
                <a:cs typeface="+mn-cs"/>
              </a:rPr>
              <a:t>/reports/tr46/.</a:t>
            </a:r>
          </a:p>
          <a:p>
            <a:r>
              <a:rPr lang="en-US" sz="1200" kern="1200" dirty="0" smtClean="0">
                <a:solidFill>
                  <a:schemeClr val="tx1"/>
                </a:solidFill>
                <a:latin typeface="+mn-lt"/>
                <a:ea typeface="+mn-ea"/>
                <a:cs typeface="+mn-cs"/>
              </a:rPr>
              <a:t>Be aware of unassigned and disallowed characters. Learn more at RFC 5892: https://</a:t>
            </a:r>
            <a:r>
              <a:rPr lang="en-US" sz="1200" kern="1200" dirty="0" err="1" smtClean="0">
                <a:solidFill>
                  <a:schemeClr val="tx1"/>
                </a:solidFill>
                <a:latin typeface="+mn-lt"/>
                <a:ea typeface="+mn-ea"/>
                <a:cs typeface="+mn-cs"/>
              </a:rPr>
              <a:t>tools.ietf.org</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rfc</a:t>
            </a:r>
            <a:r>
              <a:rPr lang="en-US" sz="1200" kern="1200" dirty="0" smtClean="0">
                <a:solidFill>
                  <a:schemeClr val="tx1"/>
                </a:solidFill>
                <a:latin typeface="+mn-lt"/>
                <a:ea typeface="+mn-ea"/>
                <a:cs typeface="+mn-cs"/>
              </a:rPr>
              <a:t>/rfc5892.txt.</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35</a:t>
            </a:fld>
            <a:endParaRPr lang="en-US"/>
          </a:p>
        </p:txBody>
      </p:sp>
    </p:spTree>
    <p:extLst>
      <p:ext uri="{BB962C8B-B14F-4D97-AF65-F5344CB8AC3E}">
        <p14:creationId xmlns:p14="http://schemas.microsoft.com/office/powerpoint/2010/main" val="138676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p:bg>
      <p:bgPr>
        <a:solidFill>
          <a:schemeClr val="accent1"/>
        </a:solidFill>
        <a:effectLst/>
      </p:bgPr>
    </p:bg>
    <p:spTree>
      <p:nvGrpSpPr>
        <p:cNvPr id="1" name=""/>
        <p:cNvGrpSpPr/>
        <p:nvPr/>
      </p:nvGrpSpPr>
      <p:grpSpPr>
        <a:xfrm>
          <a:off x="0" y="0"/>
          <a:ext cx="0" cy="0"/>
          <a:chOff x="0" y="0"/>
          <a:chExt cx="0" cy="0"/>
        </a:xfrm>
      </p:grpSpPr>
      <p:sp>
        <p:nvSpPr>
          <p:cNvPr id="19" name="Title 18"/>
          <p:cNvSpPr>
            <a:spLocks noGrp="1"/>
          </p:cNvSpPr>
          <p:nvPr userDrawn="1">
            <p:ph type="title" hasCustomPrompt="1"/>
          </p:nvPr>
        </p:nvSpPr>
        <p:spPr>
          <a:xfrm>
            <a:off x="475488" y="4389120"/>
            <a:ext cx="8153399" cy="743981"/>
          </a:xfrm>
          <a:prstGeom prst="rect">
            <a:avLst/>
          </a:prstGeom>
        </p:spPr>
        <p:txBody>
          <a:bodyPr vert="horz"/>
          <a:lstStyle>
            <a:lvl1pPr algn="l">
              <a:lnSpc>
                <a:spcPct val="100000"/>
              </a:lnSpc>
              <a:defRPr sz="3200" baseline="0">
                <a:solidFill>
                  <a:schemeClr val="tx2">
                    <a:lumMod val="85000"/>
                    <a:lumOff val="15000"/>
                  </a:schemeClr>
                </a:solidFill>
                <a:latin typeface="Open Sans"/>
                <a:cs typeface="Open Sans"/>
              </a:defRPr>
            </a:lvl1pPr>
          </a:lstStyle>
          <a:p>
            <a:r>
              <a:rPr lang="en-US" dirty="0" smtClean="0"/>
              <a:t>Presentation Title: Short</a:t>
            </a:r>
            <a:endParaRPr lang="en-US" dirty="0"/>
          </a:p>
        </p:txBody>
      </p:sp>
      <p:sp>
        <p:nvSpPr>
          <p:cNvPr id="10" name="TextBox 9"/>
          <p:cNvSpPr txBox="1"/>
          <p:nvPr userDrawn="1"/>
        </p:nvSpPr>
        <p:spPr>
          <a:xfrm>
            <a:off x="7318073" y="6465474"/>
            <a:ext cx="1692519" cy="200055"/>
          </a:xfrm>
          <a:prstGeom prst="rect">
            <a:avLst/>
          </a:prstGeom>
          <a:noFill/>
        </p:spPr>
        <p:txBody>
          <a:bodyPr wrap="square" tIns="0" rIns="0" bIns="0" rtlCol="0" anchor="ctr" anchorCtr="0">
            <a:spAutoFit/>
          </a:bodyPr>
          <a:lstStyle/>
          <a:p>
            <a:pPr>
              <a:lnSpc>
                <a:spcPct val="110000"/>
              </a:lnSpc>
            </a:pPr>
            <a:r>
              <a:rPr lang="en-US" sz="1200" b="0" dirty="0" smtClean="0">
                <a:solidFill>
                  <a:schemeClr val="tx2"/>
                </a:solidFill>
                <a:latin typeface="Open Sans Light"/>
                <a:cs typeface="Open Sans Light"/>
              </a:rPr>
              <a:t>Universal </a:t>
            </a:r>
            <a:r>
              <a:rPr lang="en-US" sz="1200" b="0" baseline="0" dirty="0" smtClean="0">
                <a:solidFill>
                  <a:schemeClr val="tx2"/>
                </a:solidFill>
                <a:latin typeface="Open Sans Light"/>
                <a:cs typeface="Open Sans Light"/>
              </a:rPr>
              <a:t>Acceptance</a:t>
            </a:r>
            <a:endParaRPr lang="en-US" sz="1200" b="0" dirty="0">
              <a:solidFill>
                <a:schemeClr val="tx2"/>
              </a:solidFill>
              <a:latin typeface="Open Sans Light"/>
              <a:cs typeface="Open Sans Light"/>
            </a:endParaRPr>
          </a:p>
        </p:txBody>
      </p:sp>
      <p:pic>
        <p:nvPicPr>
          <p:cNvPr id="12" name="Picture 11" descr="ua-logo_wht.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7416496" y="5918780"/>
            <a:ext cx="1467358" cy="466344"/>
          </a:xfrm>
          <a:prstGeom prst="rect">
            <a:avLst/>
          </a:prstGeom>
        </p:spPr>
      </p:pic>
      <p:pic>
        <p:nvPicPr>
          <p:cNvPr id="14" name="Picture 13" descr="ua-deck_title-art.png"/>
          <p:cNvPicPr>
            <a:picLocks noChangeAspect="1"/>
          </p:cNvPicPr>
          <p:nvPr userDrawn="1"/>
        </p:nvPicPr>
        <p:blipFill rotWithShape="1">
          <a:blip r:embed="rId3">
            <a:extLst>
              <a:ext uri="{28A0092B-C50C-407E-A947-70E740481C1C}">
                <a14:useLocalDpi xmlns:a14="http://schemas.microsoft.com/office/drawing/2010/main" val="0"/>
              </a:ext>
            </a:extLst>
          </a:blip>
          <a:srcRect r="36901"/>
          <a:stretch/>
        </p:blipFill>
        <p:spPr>
          <a:xfrm>
            <a:off x="0" y="-1"/>
            <a:ext cx="9144000" cy="3758159"/>
          </a:xfrm>
          <a:prstGeom prst="rect">
            <a:avLst/>
          </a:prstGeom>
        </p:spPr>
      </p:pic>
    </p:spTree>
    <p:extLst>
      <p:ext uri="{BB962C8B-B14F-4D97-AF65-F5344CB8AC3E}">
        <p14:creationId xmlns:p14="http://schemas.microsoft.com/office/powerpoint/2010/main" val="3365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p:bg>
      <p:bgPr>
        <a:solidFill>
          <a:schemeClr val="accent1"/>
        </a:solidFill>
        <a:effectLst/>
      </p:bgPr>
    </p:bg>
    <p:spTree>
      <p:nvGrpSpPr>
        <p:cNvPr id="1" name=""/>
        <p:cNvGrpSpPr/>
        <p:nvPr/>
      </p:nvGrpSpPr>
      <p:grpSpPr>
        <a:xfrm>
          <a:off x="0" y="0"/>
          <a:ext cx="0" cy="0"/>
          <a:chOff x="0" y="0"/>
          <a:chExt cx="0" cy="0"/>
        </a:xfrm>
      </p:grpSpPr>
      <p:sp>
        <p:nvSpPr>
          <p:cNvPr id="10" name="Title 18"/>
          <p:cNvSpPr>
            <a:spLocks noGrp="1"/>
          </p:cNvSpPr>
          <p:nvPr>
            <p:ph type="title" hasCustomPrompt="1"/>
          </p:nvPr>
        </p:nvSpPr>
        <p:spPr>
          <a:xfrm>
            <a:off x="473077" y="4191337"/>
            <a:ext cx="8137524" cy="1154765"/>
          </a:xfrm>
          <a:prstGeom prst="rect">
            <a:avLst/>
          </a:prstGeom>
        </p:spPr>
        <p:txBody>
          <a:bodyPr vert="horz"/>
          <a:lstStyle>
            <a:lvl1pPr algn="l">
              <a:lnSpc>
                <a:spcPct val="100000"/>
              </a:lnSpc>
              <a:defRPr sz="3200" baseline="0">
                <a:solidFill>
                  <a:schemeClr val="tx2">
                    <a:lumMod val="85000"/>
                    <a:lumOff val="15000"/>
                  </a:schemeClr>
                </a:solidFill>
                <a:latin typeface="Open Sans"/>
                <a:cs typeface="Open Sans"/>
              </a:defRPr>
            </a:lvl1pPr>
          </a:lstStyle>
          <a:p>
            <a:r>
              <a:rPr lang="en-US" dirty="0" smtClean="0"/>
              <a:t>Presentation Title:  Long (Use only if absolutely necessary)</a:t>
            </a:r>
            <a:endParaRPr lang="en-US" dirty="0"/>
          </a:p>
        </p:txBody>
      </p:sp>
      <p:pic>
        <p:nvPicPr>
          <p:cNvPr id="2" name="Picture 1" descr="ua-deck_title-art.png"/>
          <p:cNvPicPr>
            <a:picLocks noChangeAspect="1"/>
          </p:cNvPicPr>
          <p:nvPr userDrawn="1"/>
        </p:nvPicPr>
        <p:blipFill rotWithShape="1">
          <a:blip r:embed="rId2">
            <a:extLst>
              <a:ext uri="{28A0092B-C50C-407E-A947-70E740481C1C}">
                <a14:useLocalDpi xmlns:a14="http://schemas.microsoft.com/office/drawing/2010/main" val="0"/>
              </a:ext>
            </a:extLst>
          </a:blip>
          <a:srcRect r="36901"/>
          <a:stretch/>
        </p:blipFill>
        <p:spPr>
          <a:xfrm>
            <a:off x="0" y="-1"/>
            <a:ext cx="9144000" cy="3758159"/>
          </a:xfrm>
          <a:prstGeom prst="rect">
            <a:avLst/>
          </a:prstGeom>
        </p:spPr>
      </p:pic>
      <p:sp>
        <p:nvSpPr>
          <p:cNvPr id="6" name="TextBox 5"/>
          <p:cNvSpPr txBox="1"/>
          <p:nvPr userDrawn="1"/>
        </p:nvSpPr>
        <p:spPr>
          <a:xfrm>
            <a:off x="7318073" y="6465474"/>
            <a:ext cx="1692519" cy="200055"/>
          </a:xfrm>
          <a:prstGeom prst="rect">
            <a:avLst/>
          </a:prstGeom>
          <a:noFill/>
        </p:spPr>
        <p:txBody>
          <a:bodyPr wrap="square" tIns="0" rIns="0" bIns="0" rtlCol="0" anchor="ctr" anchorCtr="0">
            <a:spAutoFit/>
          </a:bodyPr>
          <a:lstStyle/>
          <a:p>
            <a:pPr>
              <a:lnSpc>
                <a:spcPct val="110000"/>
              </a:lnSpc>
            </a:pPr>
            <a:r>
              <a:rPr lang="en-US" sz="1200" b="0" dirty="0" smtClean="0">
                <a:solidFill>
                  <a:schemeClr val="tx2"/>
                </a:solidFill>
                <a:latin typeface="Open Sans Light"/>
                <a:cs typeface="Open Sans Light"/>
              </a:rPr>
              <a:t>Universal </a:t>
            </a:r>
            <a:r>
              <a:rPr lang="en-US" sz="1200" b="0" baseline="0" dirty="0" smtClean="0">
                <a:solidFill>
                  <a:schemeClr val="tx2"/>
                </a:solidFill>
                <a:latin typeface="Open Sans Light"/>
                <a:cs typeface="Open Sans Light"/>
              </a:rPr>
              <a:t>Acceptance</a:t>
            </a:r>
            <a:endParaRPr lang="en-US" sz="1200" b="0" dirty="0">
              <a:solidFill>
                <a:schemeClr val="tx2"/>
              </a:solidFill>
              <a:latin typeface="Open Sans Light"/>
              <a:cs typeface="Open Sans Light"/>
            </a:endParaRPr>
          </a:p>
        </p:txBody>
      </p:sp>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416496" y="5918780"/>
            <a:ext cx="1467358" cy="466344"/>
          </a:xfrm>
          <a:prstGeom prst="rect">
            <a:avLst/>
          </a:prstGeom>
        </p:spPr>
      </p:pic>
    </p:spTree>
    <p:extLst>
      <p:ext uri="{BB962C8B-B14F-4D97-AF65-F5344CB8AC3E}">
        <p14:creationId xmlns:p14="http://schemas.microsoft.com/office/powerpoint/2010/main" val="8592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lain">
    <p:spTree>
      <p:nvGrpSpPr>
        <p:cNvPr id="1" name=""/>
        <p:cNvGrpSpPr/>
        <p:nvPr/>
      </p:nvGrpSpPr>
      <p:grpSpPr>
        <a:xfrm>
          <a:off x="0" y="0"/>
          <a:ext cx="0" cy="0"/>
          <a:chOff x="0" y="0"/>
          <a:chExt cx="0" cy="0"/>
        </a:xfrm>
      </p:grpSpPr>
      <p:sp>
        <p:nvSpPr>
          <p:cNvPr id="11" name="Title 10"/>
          <p:cNvSpPr>
            <a:spLocks noGrp="1"/>
          </p:cNvSpPr>
          <p:nvPr userDrawn="1">
            <p:ph type="title"/>
          </p:nvPr>
        </p:nvSpPr>
        <p:spPr>
          <a:xfrm>
            <a:off x="320041" y="275167"/>
            <a:ext cx="8451381" cy="114300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3" name="Rectangle 12"/>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8" name="Isosceles Triangle 17"/>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20" name="Parallelogram 19"/>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tylized">
    <p:spTree>
      <p:nvGrpSpPr>
        <p:cNvPr id="1" name=""/>
        <p:cNvGrpSpPr/>
        <p:nvPr/>
      </p:nvGrpSpPr>
      <p:grpSpPr>
        <a:xfrm>
          <a:off x="0" y="0"/>
          <a:ext cx="0" cy="0"/>
          <a:chOff x="0" y="0"/>
          <a:chExt cx="0" cy="0"/>
        </a:xfrm>
      </p:grpSpPr>
      <p:sp>
        <p:nvSpPr>
          <p:cNvPr id="4" name="Freeform 3"/>
          <p:cNvSpPr/>
          <p:nvPr userDrawn="1"/>
        </p:nvSpPr>
        <p:spPr>
          <a:xfrm>
            <a:off x="1" y="2839082"/>
            <a:ext cx="9143999" cy="4026665"/>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userDrawn="1"/>
        </p:nvSpPr>
        <p:spPr>
          <a:xfrm>
            <a:off x="2607418" y="3934867"/>
            <a:ext cx="6536582" cy="2923133"/>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0"/>
          <p:cNvSpPr>
            <a:spLocks noGrp="1"/>
          </p:cNvSpPr>
          <p:nvPr userDrawn="1">
            <p:ph type="title"/>
          </p:nvPr>
        </p:nvSpPr>
        <p:spPr>
          <a:xfrm>
            <a:off x="320040" y="275167"/>
            <a:ext cx="8441502" cy="114300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7" name="Isosceles Triangle 16"/>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9" name="Parallelogram 18"/>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1" name="Title 10"/>
          <p:cNvSpPr>
            <a:spLocks noGrp="1"/>
          </p:cNvSpPr>
          <p:nvPr userDrawn="1">
            <p:ph type="title"/>
          </p:nvPr>
        </p:nvSpPr>
        <p:spPr>
          <a:xfrm>
            <a:off x="320041" y="275167"/>
            <a:ext cx="8451381" cy="1143000"/>
          </a:xfrm>
          <a:prstGeom prst="rect">
            <a:avLst/>
          </a:prstGeom>
        </p:spPr>
        <p:txBody>
          <a:bodyPr vert="horz"/>
          <a:lstStyle>
            <a:lvl1pPr algn="l">
              <a:defRPr sz="3200">
                <a:solidFill>
                  <a:srgbClr val="000000"/>
                </a:solidFill>
                <a:latin typeface="Open Sans"/>
                <a:cs typeface="Open Sans"/>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20675" y="1852083"/>
            <a:ext cx="8450746" cy="4297680"/>
          </a:xfrm>
          <a:prstGeom prst="rect">
            <a:avLst/>
          </a:prstGeom>
        </p:spPr>
        <p:txBody>
          <a:bodyPr vert="horz"/>
          <a:lstStyle>
            <a:lvl1pPr marL="274320" indent="-182880">
              <a:buClr>
                <a:schemeClr val="accent3"/>
              </a:buClr>
              <a:buSzPct val="85000"/>
              <a:buFont typeface="Lucida Grande"/>
              <a:buChar char="*"/>
              <a:defRPr sz="2000">
                <a:solidFill>
                  <a:srgbClr val="000000"/>
                </a:solidFill>
                <a:latin typeface="Open Sans Light"/>
                <a:cs typeface="Open Sans Light"/>
              </a:defRPr>
            </a:lvl1pPr>
            <a:lvl2pPr marL="548640" indent="-182880">
              <a:buClr>
                <a:schemeClr val="accent3"/>
              </a:buClr>
              <a:buSzPct val="85000"/>
              <a:buFont typeface="Lucida Grande"/>
              <a:buChar char="*"/>
              <a:defRPr sz="1800">
                <a:solidFill>
                  <a:srgbClr val="000000"/>
                </a:solidFill>
                <a:latin typeface="Open Sans Light"/>
                <a:cs typeface="Open Sans Light"/>
              </a:defRPr>
            </a:lvl2pPr>
            <a:lvl3pPr marL="822960" indent="-182880">
              <a:buClr>
                <a:schemeClr val="accent3"/>
              </a:buClr>
              <a:buSzPct val="85000"/>
              <a:buFont typeface="Lucida Grande"/>
              <a:buChar char="*"/>
              <a:defRPr sz="1600">
                <a:solidFill>
                  <a:srgbClr val="000000"/>
                </a:solidFill>
                <a:latin typeface="Open Sans Light"/>
                <a:cs typeface="Open Sans Light"/>
              </a:defRPr>
            </a:lvl3pPr>
            <a:lvl4pPr marL="1097280" indent="-182880">
              <a:buClr>
                <a:schemeClr val="accent3"/>
              </a:buClr>
              <a:buSzPct val="85000"/>
              <a:buFont typeface="Lucida Grande"/>
              <a:buChar char="*"/>
              <a:defRPr sz="1400">
                <a:solidFill>
                  <a:srgbClr val="000000"/>
                </a:solidFill>
                <a:latin typeface="Open Sans Light"/>
                <a:cs typeface="Open Sans Light"/>
              </a:defRPr>
            </a:lvl4pPr>
            <a:lvl5pPr marL="1371600" indent="-182880">
              <a:buClr>
                <a:schemeClr val="accent3"/>
              </a:buClr>
              <a:buSzPct val="85000"/>
              <a:buFont typeface="Lucida Grande"/>
              <a:buChar char="*"/>
              <a:defRPr sz="1400">
                <a:solidFill>
                  <a:srgbClr val="000000"/>
                </a:solidFill>
                <a:latin typeface="Open Sans Light"/>
                <a:cs typeface="Open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3" name="Rectangle 22"/>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26" name="Isosceles Triangle 25"/>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28" name="Parallelogram 27"/>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Chart">
    <p:spTree>
      <p:nvGrpSpPr>
        <p:cNvPr id="1" name=""/>
        <p:cNvGrpSpPr/>
        <p:nvPr/>
      </p:nvGrpSpPr>
      <p:grpSpPr>
        <a:xfrm>
          <a:off x="0" y="0"/>
          <a:ext cx="0" cy="0"/>
          <a:chOff x="0" y="0"/>
          <a:chExt cx="0" cy="0"/>
        </a:xfrm>
      </p:grpSpPr>
      <p:sp>
        <p:nvSpPr>
          <p:cNvPr id="3" name="Title 10"/>
          <p:cNvSpPr>
            <a:spLocks noGrp="1"/>
          </p:cNvSpPr>
          <p:nvPr>
            <p:ph type="title"/>
          </p:nvPr>
        </p:nvSpPr>
        <p:spPr>
          <a:xfrm>
            <a:off x="320040" y="275167"/>
            <a:ext cx="8445730" cy="114300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7" name="Rectangle 6"/>
          <p:cNvSpPr/>
          <p:nvPr userDrawn="1"/>
        </p:nvSpPr>
        <p:spPr>
          <a:xfrm>
            <a:off x="8910474" y="6646725"/>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pic>
        <p:nvPicPr>
          <p:cNvPr id="9" name="Picture 8"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4" name="Isosceles Triangle 13"/>
          <p:cNvSpPr/>
          <p:nvPr userDrawn="1"/>
        </p:nvSpPr>
        <p:spPr>
          <a:xfrm>
            <a:off x="8821590" y="6574536"/>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8904389" y="6694020"/>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8968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1" name="Title 10"/>
          <p:cNvSpPr>
            <a:spLocks noGrp="1"/>
          </p:cNvSpPr>
          <p:nvPr userDrawn="1">
            <p:ph type="title"/>
          </p:nvPr>
        </p:nvSpPr>
        <p:spPr>
          <a:xfrm>
            <a:off x="320041" y="275167"/>
            <a:ext cx="8451381" cy="114300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0" y="1328928"/>
            <a:ext cx="5486400" cy="4511040"/>
          </a:xfrm>
          <a:prstGeom prst="rect">
            <a:avLst/>
          </a:prstGeom>
        </p:spPr>
        <p:txBody>
          <a:bodyPr vert="horz"/>
          <a:lstStyle>
            <a:lvl1pPr marL="91440" indent="0">
              <a:buClr>
                <a:schemeClr val="accent2"/>
              </a:buClr>
              <a:buSzPct val="85000"/>
              <a:buFont typeface="Lucida Grande"/>
              <a:buNone/>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endParaRPr lang="en-US" dirty="0"/>
          </a:p>
        </p:txBody>
      </p:sp>
      <p:sp>
        <p:nvSpPr>
          <p:cNvPr id="13" name="Rectangle 12"/>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8" name="Isosceles Triangle 17"/>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20" name="Parallelogram 19"/>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1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2"/>
        </a:solidFill>
        <a:effectLst/>
      </p:bgPr>
    </p:bg>
    <p:spTree>
      <p:nvGrpSpPr>
        <p:cNvPr id="1" name=""/>
        <p:cNvGrpSpPr/>
        <p:nvPr/>
      </p:nvGrpSpPr>
      <p:grpSpPr>
        <a:xfrm>
          <a:off x="0" y="0"/>
          <a:ext cx="0" cy="0"/>
          <a:chOff x="0" y="0"/>
          <a:chExt cx="0" cy="0"/>
        </a:xfrm>
      </p:grpSpPr>
      <p:sp>
        <p:nvSpPr>
          <p:cNvPr id="19" name="Title 10"/>
          <p:cNvSpPr>
            <a:spLocks noGrp="1"/>
          </p:cNvSpPr>
          <p:nvPr>
            <p:ph type="title"/>
          </p:nvPr>
        </p:nvSpPr>
        <p:spPr>
          <a:xfrm>
            <a:off x="915988" y="1822231"/>
            <a:ext cx="5935662" cy="2039261"/>
          </a:xfrm>
          <a:prstGeom prst="rect">
            <a:avLst/>
          </a:prstGeom>
        </p:spPr>
        <p:txBody>
          <a:bodyPr vert="horz"/>
          <a:lstStyle>
            <a:lvl1pPr algn="l">
              <a:defRPr sz="3200">
                <a:solidFill>
                  <a:schemeClr val="bg1"/>
                </a:solidFill>
                <a:latin typeface="Open Sans"/>
                <a:cs typeface="Open Sans"/>
              </a:defRPr>
            </a:lvl1pPr>
          </a:lstStyle>
          <a:p>
            <a:r>
              <a:rPr lang="en-US" dirty="0" smtClean="0"/>
              <a:t>Click to edit Master title style</a:t>
            </a:r>
            <a:endParaRPr lang="en-US" dirty="0"/>
          </a:p>
        </p:txBody>
      </p:sp>
      <p:pic>
        <p:nvPicPr>
          <p:cNvPr id="6" name="Picture 5" descr="ua-deck_title-art.png"/>
          <p:cNvPicPr>
            <a:picLocks noChangeAspect="1"/>
          </p:cNvPicPr>
          <p:nvPr userDrawn="1"/>
        </p:nvPicPr>
        <p:blipFill rotWithShape="1">
          <a:blip r:embed="rId2">
            <a:extLst>
              <a:ext uri="{28A0092B-C50C-407E-A947-70E740481C1C}">
                <a14:useLocalDpi xmlns:a14="http://schemas.microsoft.com/office/drawing/2010/main" val="0"/>
              </a:ext>
            </a:extLst>
          </a:blip>
          <a:srcRect t="3" r="36901" b="42816"/>
          <a:stretch/>
        </p:blipFill>
        <p:spPr>
          <a:xfrm>
            <a:off x="-1587" y="4709160"/>
            <a:ext cx="9144000" cy="2148840"/>
          </a:xfrm>
          <a:prstGeom prst="rect">
            <a:avLst/>
          </a:prstGeom>
        </p:spPr>
      </p:pic>
    </p:spTree>
    <p:extLst>
      <p:ext uri="{BB962C8B-B14F-4D97-AF65-F5344CB8AC3E}">
        <p14:creationId xmlns:p14="http://schemas.microsoft.com/office/powerpoint/2010/main" val="230781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 Capabilities">
    <p:spTree>
      <p:nvGrpSpPr>
        <p:cNvPr id="1" name=""/>
        <p:cNvGrpSpPr/>
        <p:nvPr/>
      </p:nvGrpSpPr>
      <p:grpSpPr>
        <a:xfrm>
          <a:off x="0" y="0"/>
          <a:ext cx="0" cy="0"/>
          <a:chOff x="0" y="0"/>
          <a:chExt cx="0" cy="0"/>
        </a:xfrm>
      </p:grpSpPr>
      <p:sp>
        <p:nvSpPr>
          <p:cNvPr id="16" name="Rectangle 15"/>
          <p:cNvSpPr/>
          <p:nvPr userDrawn="1"/>
        </p:nvSpPr>
        <p:spPr>
          <a:xfrm>
            <a:off x="2309153" y="-1"/>
            <a:ext cx="6834848" cy="9023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0"/>
          <p:cNvSpPr>
            <a:spLocks noGrp="1"/>
          </p:cNvSpPr>
          <p:nvPr userDrawn="1">
            <p:ph type="title"/>
          </p:nvPr>
        </p:nvSpPr>
        <p:spPr>
          <a:xfrm>
            <a:off x="3643611" y="64139"/>
            <a:ext cx="4912149" cy="789611"/>
          </a:xfrm>
          <a:prstGeom prst="rect">
            <a:avLst/>
          </a:prstGeom>
        </p:spPr>
        <p:txBody>
          <a:bodyPr vert="horz"/>
          <a:lstStyle>
            <a:lvl1pPr algn="l">
              <a:defRPr sz="3200">
                <a:solidFill>
                  <a:srgbClr val="FFFFFF"/>
                </a:solidFill>
                <a:latin typeface="Open Sans"/>
                <a:cs typeface="Open Sans"/>
              </a:defRPr>
            </a:lvl1pPr>
          </a:lstStyle>
          <a:p>
            <a:endParaRPr lang="en-US" dirty="0"/>
          </a:p>
        </p:txBody>
      </p:sp>
      <p:sp>
        <p:nvSpPr>
          <p:cNvPr id="8" name="Isosceles Triangle 7"/>
          <p:cNvSpPr/>
          <p:nvPr userDrawn="1"/>
        </p:nvSpPr>
        <p:spPr>
          <a:xfrm rot="10800000">
            <a:off x="-438109" y="0"/>
            <a:ext cx="4053039" cy="1797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8910474" y="6646725"/>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1" name="Isosceles Triangle 10"/>
          <p:cNvSpPr/>
          <p:nvPr userDrawn="1"/>
        </p:nvSpPr>
        <p:spPr>
          <a:xfrm>
            <a:off x="8821590" y="6574536"/>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8904389" y="6694020"/>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1737894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583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6" r:id="rId4"/>
    <p:sldLayoutId id="2147483662" r:id="rId5"/>
    <p:sldLayoutId id="2147483657" r:id="rId6"/>
    <p:sldLayoutId id="2147483663" r:id="rId7"/>
    <p:sldLayoutId id="2147483661" r:id="rId8"/>
    <p:sldLayoutId id="2147483660"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9" Type="http://schemas.microsoft.com/office/2007/relationships/hdphoto" Target="../media/hdphoto1.wdp"/><Relationship Id="rId20" Type="http://schemas.openxmlformats.org/officeDocument/2006/relationships/image" Target="../media/image15.png"/><Relationship Id="rId21" Type="http://schemas.microsoft.com/office/2007/relationships/hdphoto" Target="../media/hdphoto7.wdp"/><Relationship Id="rId22" Type="http://schemas.openxmlformats.org/officeDocument/2006/relationships/image" Target="../media/image16.png"/><Relationship Id="rId23" Type="http://schemas.microsoft.com/office/2007/relationships/hdphoto" Target="../media/hdphoto8.wdp"/><Relationship Id="rId24" Type="http://schemas.openxmlformats.org/officeDocument/2006/relationships/image" Target="../media/image17.png"/><Relationship Id="rId25" Type="http://schemas.microsoft.com/office/2007/relationships/hdphoto" Target="../media/hdphoto9.wdp"/><Relationship Id="rId26" Type="http://schemas.openxmlformats.org/officeDocument/2006/relationships/image" Target="../media/image18.png"/><Relationship Id="rId27" Type="http://schemas.microsoft.com/office/2007/relationships/hdphoto" Target="../media/hdphoto10.wdp"/><Relationship Id="rId28" Type="http://schemas.openxmlformats.org/officeDocument/2006/relationships/image" Target="../media/image19.png"/><Relationship Id="rId29" Type="http://schemas.openxmlformats.org/officeDocument/2006/relationships/image" Target="../media/image1.png"/><Relationship Id="rId10" Type="http://schemas.openxmlformats.org/officeDocument/2006/relationships/image" Target="../media/image10.png"/><Relationship Id="rId11" Type="http://schemas.microsoft.com/office/2007/relationships/hdphoto" Target="../media/hdphoto2.wdp"/><Relationship Id="rId12" Type="http://schemas.openxmlformats.org/officeDocument/2006/relationships/image" Target="../media/image11.png"/><Relationship Id="rId13" Type="http://schemas.microsoft.com/office/2007/relationships/hdphoto" Target="../media/hdphoto3.wdp"/><Relationship Id="rId14" Type="http://schemas.openxmlformats.org/officeDocument/2006/relationships/image" Target="../media/image12.png"/><Relationship Id="rId15" Type="http://schemas.microsoft.com/office/2007/relationships/hdphoto" Target="../media/hdphoto4.wdp"/><Relationship Id="rId16" Type="http://schemas.openxmlformats.org/officeDocument/2006/relationships/image" Target="../media/image13.png"/><Relationship Id="rId17" Type="http://schemas.microsoft.com/office/2007/relationships/hdphoto" Target="../media/hdphoto5.wdp"/><Relationship Id="rId18" Type="http://schemas.openxmlformats.org/officeDocument/2006/relationships/image" Target="../media/image14.png"/><Relationship Id="rId19" Type="http://schemas.microsoft.com/office/2007/relationships/hdphoto" Target="../media/hdphoto6.wdp"/><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18.xml.rels><?xml version="1.0" encoding="UTF-8" standalone="yes"?>
<Relationships xmlns="http://schemas.openxmlformats.org/package/2006/relationships"><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9" Type="http://schemas.openxmlformats.org/officeDocument/2006/relationships/image" Target="../media/image27.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s>
</file>

<file path=ppt/slides/_rels/slide19.xml.rels><?xml version="1.0" encoding="UTF-8" standalone="yes"?>
<Relationships xmlns="http://schemas.openxmlformats.org/package/2006/relationships"><Relationship Id="rId20" Type="http://schemas.openxmlformats.org/officeDocument/2006/relationships/image" Target="../media/image73.emf"/><Relationship Id="rId21" Type="http://schemas.openxmlformats.org/officeDocument/2006/relationships/image" Target="../media/image74.emf"/><Relationship Id="rId22" Type="http://schemas.openxmlformats.org/officeDocument/2006/relationships/image" Target="../media/image75.emf"/><Relationship Id="rId23" Type="http://schemas.openxmlformats.org/officeDocument/2006/relationships/image" Target="../media/image76.emf"/><Relationship Id="rId24" Type="http://schemas.openxmlformats.org/officeDocument/2006/relationships/image" Target="../media/image77.emf"/><Relationship Id="rId25" Type="http://schemas.openxmlformats.org/officeDocument/2006/relationships/image" Target="../media/image78.emf"/><Relationship Id="rId26" Type="http://schemas.openxmlformats.org/officeDocument/2006/relationships/image" Target="../media/image79.emf"/><Relationship Id="rId27" Type="http://schemas.openxmlformats.org/officeDocument/2006/relationships/image" Target="../media/image80.emf"/><Relationship Id="rId28" Type="http://schemas.openxmlformats.org/officeDocument/2006/relationships/image" Target="../media/image81.emf"/><Relationship Id="rId29" Type="http://schemas.openxmlformats.org/officeDocument/2006/relationships/image" Target="../media/image82.emf"/><Relationship Id="rId1" Type="http://schemas.openxmlformats.org/officeDocument/2006/relationships/slideLayout" Target="../slideLayouts/slideLayout6.xml"/><Relationship Id="rId2" Type="http://schemas.openxmlformats.org/officeDocument/2006/relationships/image" Target="../media/image55.emf"/><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30" Type="http://schemas.openxmlformats.org/officeDocument/2006/relationships/image" Target="../media/image83.emf"/><Relationship Id="rId31" Type="http://schemas.openxmlformats.org/officeDocument/2006/relationships/image" Target="../media/image84.emf"/><Relationship Id="rId32" Type="http://schemas.openxmlformats.org/officeDocument/2006/relationships/image" Target="../media/image85.emf"/><Relationship Id="rId9" Type="http://schemas.openxmlformats.org/officeDocument/2006/relationships/image" Target="../media/image62.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33" Type="http://schemas.openxmlformats.org/officeDocument/2006/relationships/image" Target="../media/image86.emf"/><Relationship Id="rId34" Type="http://schemas.openxmlformats.org/officeDocument/2006/relationships/image" Target="../media/image87.emf"/><Relationship Id="rId35" Type="http://schemas.openxmlformats.org/officeDocument/2006/relationships/image" Target="../media/image88.emf"/><Relationship Id="rId36" Type="http://schemas.openxmlformats.org/officeDocument/2006/relationships/image" Target="../media/image89.emf"/><Relationship Id="rId10" Type="http://schemas.openxmlformats.org/officeDocument/2006/relationships/image" Target="../media/image63.emf"/><Relationship Id="rId11" Type="http://schemas.openxmlformats.org/officeDocument/2006/relationships/image" Target="../media/image64.emf"/><Relationship Id="rId12" Type="http://schemas.openxmlformats.org/officeDocument/2006/relationships/image" Target="../media/image65.emf"/><Relationship Id="rId13" Type="http://schemas.openxmlformats.org/officeDocument/2006/relationships/image" Target="../media/image66.emf"/><Relationship Id="rId14" Type="http://schemas.openxmlformats.org/officeDocument/2006/relationships/image" Target="../media/image67.emf"/><Relationship Id="rId15" Type="http://schemas.openxmlformats.org/officeDocument/2006/relationships/image" Target="../media/image68.emf"/><Relationship Id="rId16" Type="http://schemas.openxmlformats.org/officeDocument/2006/relationships/image" Target="../media/image69.emf"/><Relationship Id="rId17" Type="http://schemas.openxmlformats.org/officeDocument/2006/relationships/image" Target="../media/image70.emf"/><Relationship Id="rId18" Type="http://schemas.openxmlformats.org/officeDocument/2006/relationships/image" Target="../media/image71.emf"/><Relationship Id="rId19" Type="http://schemas.openxmlformats.org/officeDocument/2006/relationships/image" Target="../media/image7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98.emf"/><Relationship Id="rId12" Type="http://schemas.openxmlformats.org/officeDocument/2006/relationships/image" Target="../media/image99.emf"/><Relationship Id="rId13" Type="http://schemas.openxmlformats.org/officeDocument/2006/relationships/image" Target="../media/image100.emf"/><Relationship Id="rId14" Type="http://schemas.openxmlformats.org/officeDocument/2006/relationships/image" Target="../media/image101.emf"/><Relationship Id="rId15" Type="http://schemas.openxmlformats.org/officeDocument/2006/relationships/image" Target="../media/image102.emf"/><Relationship Id="rId16" Type="http://schemas.openxmlformats.org/officeDocument/2006/relationships/image" Target="../media/image103.emf"/><Relationship Id="rId17" Type="http://schemas.openxmlformats.org/officeDocument/2006/relationships/image" Target="../media/image104.emf"/><Relationship Id="rId18" Type="http://schemas.openxmlformats.org/officeDocument/2006/relationships/image" Target="../media/image105.emf"/><Relationship Id="rId19" Type="http://schemas.openxmlformats.org/officeDocument/2006/relationships/image" Target="../media/image106.emf"/><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6" Type="http://schemas.openxmlformats.org/officeDocument/2006/relationships/image" Target="../media/image93.emf"/><Relationship Id="rId7" Type="http://schemas.openxmlformats.org/officeDocument/2006/relationships/image" Target="../media/image94.emf"/><Relationship Id="rId8" Type="http://schemas.openxmlformats.org/officeDocument/2006/relationships/image" Target="../media/image95.emf"/><Relationship Id="rId9" Type="http://schemas.openxmlformats.org/officeDocument/2006/relationships/image" Target="../media/image96.emf"/><Relationship Id="rId10" Type="http://schemas.openxmlformats.org/officeDocument/2006/relationships/image" Target="../media/image97.emf"/></Relationships>
</file>

<file path=ppt/slides/_rels/slide21.xml.rels><?xml version="1.0" encoding="UTF-8" standalone="yes"?>
<Relationships xmlns="http://schemas.openxmlformats.org/package/2006/relationships"><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9" Type="http://schemas.openxmlformats.org/officeDocument/2006/relationships/image" Target="../media/image27.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s>
</file>

<file path=ppt/slides/_rels/slide22.xml.rels><?xml version="1.0" encoding="UTF-8" standalone="yes"?>
<Relationships xmlns="http://schemas.openxmlformats.org/package/2006/relationships"><Relationship Id="rId20" Type="http://schemas.openxmlformats.org/officeDocument/2006/relationships/image" Target="../media/image73.emf"/><Relationship Id="rId21" Type="http://schemas.openxmlformats.org/officeDocument/2006/relationships/image" Target="../media/image74.emf"/><Relationship Id="rId22" Type="http://schemas.openxmlformats.org/officeDocument/2006/relationships/image" Target="../media/image75.emf"/><Relationship Id="rId23" Type="http://schemas.openxmlformats.org/officeDocument/2006/relationships/image" Target="../media/image76.emf"/><Relationship Id="rId24" Type="http://schemas.openxmlformats.org/officeDocument/2006/relationships/image" Target="../media/image77.emf"/><Relationship Id="rId25" Type="http://schemas.openxmlformats.org/officeDocument/2006/relationships/image" Target="../media/image78.emf"/><Relationship Id="rId26" Type="http://schemas.openxmlformats.org/officeDocument/2006/relationships/image" Target="../media/image79.emf"/><Relationship Id="rId27" Type="http://schemas.openxmlformats.org/officeDocument/2006/relationships/image" Target="../media/image80.emf"/><Relationship Id="rId28" Type="http://schemas.openxmlformats.org/officeDocument/2006/relationships/image" Target="../media/image81.emf"/><Relationship Id="rId29" Type="http://schemas.openxmlformats.org/officeDocument/2006/relationships/image" Target="../media/image82.emf"/><Relationship Id="rId1" Type="http://schemas.openxmlformats.org/officeDocument/2006/relationships/slideLayout" Target="../slideLayouts/slideLayout6.xml"/><Relationship Id="rId2" Type="http://schemas.openxmlformats.org/officeDocument/2006/relationships/image" Target="../media/image55.emf"/><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30" Type="http://schemas.openxmlformats.org/officeDocument/2006/relationships/image" Target="../media/image83.emf"/><Relationship Id="rId31" Type="http://schemas.openxmlformats.org/officeDocument/2006/relationships/image" Target="../media/image84.emf"/><Relationship Id="rId32" Type="http://schemas.openxmlformats.org/officeDocument/2006/relationships/image" Target="../media/image85.emf"/><Relationship Id="rId9" Type="http://schemas.openxmlformats.org/officeDocument/2006/relationships/image" Target="../media/image62.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33" Type="http://schemas.openxmlformats.org/officeDocument/2006/relationships/image" Target="../media/image86.emf"/><Relationship Id="rId34" Type="http://schemas.openxmlformats.org/officeDocument/2006/relationships/image" Target="../media/image87.emf"/><Relationship Id="rId35" Type="http://schemas.openxmlformats.org/officeDocument/2006/relationships/image" Target="../media/image88.emf"/><Relationship Id="rId36" Type="http://schemas.openxmlformats.org/officeDocument/2006/relationships/image" Target="../media/image89.emf"/><Relationship Id="rId10" Type="http://schemas.openxmlformats.org/officeDocument/2006/relationships/image" Target="../media/image63.emf"/><Relationship Id="rId11" Type="http://schemas.openxmlformats.org/officeDocument/2006/relationships/image" Target="../media/image64.emf"/><Relationship Id="rId12" Type="http://schemas.openxmlformats.org/officeDocument/2006/relationships/image" Target="../media/image65.emf"/><Relationship Id="rId13" Type="http://schemas.openxmlformats.org/officeDocument/2006/relationships/image" Target="../media/image66.emf"/><Relationship Id="rId14" Type="http://schemas.openxmlformats.org/officeDocument/2006/relationships/image" Target="../media/image67.emf"/><Relationship Id="rId15" Type="http://schemas.openxmlformats.org/officeDocument/2006/relationships/image" Target="../media/image68.emf"/><Relationship Id="rId16" Type="http://schemas.openxmlformats.org/officeDocument/2006/relationships/image" Target="../media/image69.emf"/><Relationship Id="rId17" Type="http://schemas.openxmlformats.org/officeDocument/2006/relationships/image" Target="../media/image70.emf"/><Relationship Id="rId18" Type="http://schemas.openxmlformats.org/officeDocument/2006/relationships/image" Target="../media/image71.emf"/><Relationship Id="rId19" Type="http://schemas.openxmlformats.org/officeDocument/2006/relationships/image" Target="../media/image72.emf"/></Relationships>
</file>

<file path=ppt/slides/_rels/slide23.xml.rels><?xml version="1.0" encoding="UTF-8" standalone="yes"?>
<Relationships xmlns="http://schemas.openxmlformats.org/package/2006/relationships"><Relationship Id="rId11" Type="http://schemas.openxmlformats.org/officeDocument/2006/relationships/image" Target="../media/image99.emf"/><Relationship Id="rId12" Type="http://schemas.openxmlformats.org/officeDocument/2006/relationships/image" Target="../media/image100.emf"/><Relationship Id="rId13" Type="http://schemas.openxmlformats.org/officeDocument/2006/relationships/image" Target="../media/image101.emf"/><Relationship Id="rId14" Type="http://schemas.openxmlformats.org/officeDocument/2006/relationships/image" Target="../media/image102.emf"/><Relationship Id="rId15" Type="http://schemas.openxmlformats.org/officeDocument/2006/relationships/image" Target="../media/image103.emf"/><Relationship Id="rId16" Type="http://schemas.openxmlformats.org/officeDocument/2006/relationships/image" Target="../media/image104.emf"/><Relationship Id="rId17" Type="http://schemas.openxmlformats.org/officeDocument/2006/relationships/image" Target="../media/image105.emf"/><Relationship Id="rId18" Type="http://schemas.openxmlformats.org/officeDocument/2006/relationships/image" Target="../media/image106.emf"/><Relationship Id="rId1" Type="http://schemas.openxmlformats.org/officeDocument/2006/relationships/slideLayout" Target="../slideLayouts/slideLayout6.xml"/><Relationship Id="rId2" Type="http://schemas.openxmlformats.org/officeDocument/2006/relationships/image" Target="../media/image90.emf"/><Relationship Id="rId3" Type="http://schemas.openxmlformats.org/officeDocument/2006/relationships/image" Target="../media/image91.emf"/><Relationship Id="rId4" Type="http://schemas.openxmlformats.org/officeDocument/2006/relationships/image" Target="../media/image92.emf"/><Relationship Id="rId5" Type="http://schemas.openxmlformats.org/officeDocument/2006/relationships/image" Target="../media/image93.emf"/><Relationship Id="rId6" Type="http://schemas.openxmlformats.org/officeDocument/2006/relationships/image" Target="../media/image94.emf"/><Relationship Id="rId7" Type="http://schemas.openxmlformats.org/officeDocument/2006/relationships/image" Target="../media/image95.emf"/><Relationship Id="rId8" Type="http://schemas.openxmlformats.org/officeDocument/2006/relationships/image" Target="../media/image96.emf"/><Relationship Id="rId9" Type="http://schemas.openxmlformats.org/officeDocument/2006/relationships/image" Target="../media/image97.emf"/><Relationship Id="rId10" Type="http://schemas.openxmlformats.org/officeDocument/2006/relationships/image" Target="../media/image98.emf"/></Relationships>
</file>

<file path=ppt/slides/_rels/slide24.xml.rels><?xml version="1.0" encoding="UTF-8" standalone="yes"?>
<Relationships xmlns="http://schemas.openxmlformats.org/package/2006/relationships"><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9" Type="http://schemas.openxmlformats.org/officeDocument/2006/relationships/image" Target="../media/image27.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s>
</file>

<file path=ppt/slides/_rels/slide25.xml.rels><?xml version="1.0" encoding="UTF-8" standalone="yes"?>
<Relationships xmlns="http://schemas.openxmlformats.org/package/2006/relationships"><Relationship Id="rId20" Type="http://schemas.openxmlformats.org/officeDocument/2006/relationships/image" Target="../media/image73.emf"/><Relationship Id="rId21" Type="http://schemas.openxmlformats.org/officeDocument/2006/relationships/image" Target="../media/image74.emf"/><Relationship Id="rId22" Type="http://schemas.openxmlformats.org/officeDocument/2006/relationships/image" Target="../media/image75.emf"/><Relationship Id="rId23" Type="http://schemas.openxmlformats.org/officeDocument/2006/relationships/image" Target="../media/image76.emf"/><Relationship Id="rId24" Type="http://schemas.openxmlformats.org/officeDocument/2006/relationships/image" Target="../media/image77.emf"/><Relationship Id="rId25" Type="http://schemas.openxmlformats.org/officeDocument/2006/relationships/image" Target="../media/image78.emf"/><Relationship Id="rId26" Type="http://schemas.openxmlformats.org/officeDocument/2006/relationships/image" Target="../media/image79.emf"/><Relationship Id="rId27" Type="http://schemas.openxmlformats.org/officeDocument/2006/relationships/image" Target="../media/image80.emf"/><Relationship Id="rId28" Type="http://schemas.openxmlformats.org/officeDocument/2006/relationships/image" Target="../media/image81.emf"/><Relationship Id="rId29" Type="http://schemas.openxmlformats.org/officeDocument/2006/relationships/image" Target="../media/image82.emf"/><Relationship Id="rId1" Type="http://schemas.openxmlformats.org/officeDocument/2006/relationships/slideLayout" Target="../slideLayouts/slideLayout6.xml"/><Relationship Id="rId2" Type="http://schemas.openxmlformats.org/officeDocument/2006/relationships/image" Target="../media/image55.emf"/><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30" Type="http://schemas.openxmlformats.org/officeDocument/2006/relationships/image" Target="../media/image83.emf"/><Relationship Id="rId31" Type="http://schemas.openxmlformats.org/officeDocument/2006/relationships/image" Target="../media/image84.emf"/><Relationship Id="rId32" Type="http://schemas.openxmlformats.org/officeDocument/2006/relationships/image" Target="../media/image85.emf"/><Relationship Id="rId9" Type="http://schemas.openxmlformats.org/officeDocument/2006/relationships/image" Target="../media/image62.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33" Type="http://schemas.openxmlformats.org/officeDocument/2006/relationships/image" Target="../media/image86.emf"/><Relationship Id="rId34" Type="http://schemas.openxmlformats.org/officeDocument/2006/relationships/image" Target="../media/image87.emf"/><Relationship Id="rId35" Type="http://schemas.openxmlformats.org/officeDocument/2006/relationships/image" Target="../media/image88.emf"/><Relationship Id="rId36" Type="http://schemas.openxmlformats.org/officeDocument/2006/relationships/image" Target="../media/image89.emf"/><Relationship Id="rId10" Type="http://schemas.openxmlformats.org/officeDocument/2006/relationships/image" Target="../media/image63.emf"/><Relationship Id="rId11" Type="http://schemas.openxmlformats.org/officeDocument/2006/relationships/image" Target="../media/image64.emf"/><Relationship Id="rId12" Type="http://schemas.openxmlformats.org/officeDocument/2006/relationships/image" Target="../media/image65.emf"/><Relationship Id="rId13" Type="http://schemas.openxmlformats.org/officeDocument/2006/relationships/image" Target="../media/image66.emf"/><Relationship Id="rId14" Type="http://schemas.openxmlformats.org/officeDocument/2006/relationships/image" Target="../media/image67.emf"/><Relationship Id="rId15" Type="http://schemas.openxmlformats.org/officeDocument/2006/relationships/image" Target="../media/image68.emf"/><Relationship Id="rId16" Type="http://schemas.openxmlformats.org/officeDocument/2006/relationships/image" Target="../media/image69.emf"/><Relationship Id="rId17" Type="http://schemas.openxmlformats.org/officeDocument/2006/relationships/image" Target="../media/image70.emf"/><Relationship Id="rId18" Type="http://schemas.openxmlformats.org/officeDocument/2006/relationships/image" Target="../media/image71.emf"/><Relationship Id="rId19" Type="http://schemas.openxmlformats.org/officeDocument/2006/relationships/image" Target="../media/image72.emf"/></Relationships>
</file>

<file path=ppt/slides/_rels/slide26.xml.rels><?xml version="1.0" encoding="UTF-8" standalone="yes"?>
<Relationships xmlns="http://schemas.openxmlformats.org/package/2006/relationships"><Relationship Id="rId11" Type="http://schemas.openxmlformats.org/officeDocument/2006/relationships/image" Target="../media/image99.emf"/><Relationship Id="rId12" Type="http://schemas.openxmlformats.org/officeDocument/2006/relationships/image" Target="../media/image100.emf"/><Relationship Id="rId13" Type="http://schemas.openxmlformats.org/officeDocument/2006/relationships/image" Target="../media/image101.emf"/><Relationship Id="rId14" Type="http://schemas.openxmlformats.org/officeDocument/2006/relationships/image" Target="../media/image102.emf"/><Relationship Id="rId15" Type="http://schemas.openxmlformats.org/officeDocument/2006/relationships/image" Target="../media/image103.emf"/><Relationship Id="rId16" Type="http://schemas.openxmlformats.org/officeDocument/2006/relationships/image" Target="../media/image104.emf"/><Relationship Id="rId17" Type="http://schemas.openxmlformats.org/officeDocument/2006/relationships/image" Target="../media/image105.emf"/><Relationship Id="rId18" Type="http://schemas.openxmlformats.org/officeDocument/2006/relationships/image" Target="../media/image106.emf"/><Relationship Id="rId1" Type="http://schemas.openxmlformats.org/officeDocument/2006/relationships/slideLayout" Target="../slideLayouts/slideLayout6.xml"/><Relationship Id="rId2" Type="http://schemas.openxmlformats.org/officeDocument/2006/relationships/image" Target="../media/image90.emf"/><Relationship Id="rId3" Type="http://schemas.openxmlformats.org/officeDocument/2006/relationships/image" Target="../media/image91.emf"/><Relationship Id="rId4" Type="http://schemas.openxmlformats.org/officeDocument/2006/relationships/image" Target="../media/image92.emf"/><Relationship Id="rId5" Type="http://schemas.openxmlformats.org/officeDocument/2006/relationships/image" Target="../media/image93.emf"/><Relationship Id="rId6" Type="http://schemas.openxmlformats.org/officeDocument/2006/relationships/image" Target="../media/image94.emf"/><Relationship Id="rId7" Type="http://schemas.openxmlformats.org/officeDocument/2006/relationships/image" Target="../media/image95.emf"/><Relationship Id="rId8" Type="http://schemas.openxmlformats.org/officeDocument/2006/relationships/image" Target="../media/image96.emf"/><Relationship Id="rId9" Type="http://schemas.openxmlformats.org/officeDocument/2006/relationships/image" Target="../media/image97.emf"/><Relationship Id="rId10" Type="http://schemas.openxmlformats.org/officeDocument/2006/relationships/image" Target="../media/image9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0"/>
          <p:cNvSpPr txBox="1">
            <a:spLocks/>
          </p:cNvSpPr>
          <p:nvPr/>
        </p:nvSpPr>
        <p:spPr>
          <a:xfrm>
            <a:off x="465996" y="5016681"/>
            <a:ext cx="8144605" cy="439591"/>
          </a:xfrm>
          <a:prstGeom prst="rect">
            <a:avLst/>
          </a:prstGeom>
        </p:spPr>
        <p:txBody>
          <a:bodyPr vert="horz"/>
          <a:lstStyle>
            <a:lvl1pPr marL="0" indent="0" algn="l" defTabSz="457200" rtl="0" eaLnBrk="1" latinLnBrk="0" hangingPunct="1">
              <a:spcBef>
                <a:spcPct val="20000"/>
              </a:spcBef>
              <a:buFont typeface="Arial"/>
              <a:buNone/>
              <a:defRPr sz="1500" kern="1200" baseline="0">
                <a:solidFill>
                  <a:srgbClr val="FAFAFA"/>
                </a:solidFill>
                <a:latin typeface="Open Sans Light"/>
                <a:ea typeface="+mn-ea"/>
                <a:cs typeface="Open Sans Light"/>
              </a:defRPr>
            </a:lvl1pPr>
            <a:lvl2pPr marL="4572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2pPr>
            <a:lvl3pPr marL="9144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3pPr>
            <a:lvl4pPr marL="13716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4pPr>
            <a:lvl5pPr marL="18288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Presenter Name  /  Event Name  /  DD Month YYYY</a:t>
            </a:r>
            <a:endParaRPr lang="en-US" sz="1800" dirty="0"/>
          </a:p>
        </p:txBody>
      </p:sp>
      <p:sp>
        <p:nvSpPr>
          <p:cNvPr id="2" name="Title 1"/>
          <p:cNvSpPr>
            <a:spLocks noGrp="1"/>
          </p:cNvSpPr>
          <p:nvPr>
            <p:ph type="title"/>
          </p:nvPr>
        </p:nvSpPr>
        <p:spPr/>
        <p:txBody>
          <a:bodyPr/>
          <a:lstStyle/>
          <a:p>
            <a:r>
              <a:rPr lang="en-US" dirty="0" smtClean="0"/>
              <a:t>Presentation Title: Short [Preferred]</a:t>
            </a:r>
            <a:endParaRPr lang="en-US" dirty="0"/>
          </a:p>
        </p:txBody>
      </p:sp>
    </p:spTree>
    <p:extLst>
      <p:ext uri="{BB962C8B-B14F-4D97-AF65-F5344CB8AC3E}">
        <p14:creationId xmlns:p14="http://schemas.microsoft.com/office/powerpoint/2010/main" val="1755789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p:cNvGrpSpPr/>
          <p:nvPr/>
        </p:nvGrpSpPr>
        <p:grpSpPr>
          <a:xfrm>
            <a:off x="2057400" y="1518065"/>
            <a:ext cx="6812281" cy="3412112"/>
            <a:chOff x="2057399" y="1196074"/>
            <a:chExt cx="6812281" cy="2559084"/>
          </a:xfrm>
        </p:grpSpPr>
        <p:cxnSp>
          <p:nvCxnSpPr>
            <p:cNvPr id="90" name="Straight Connector 89"/>
            <p:cNvCxnSpPr/>
            <p:nvPr/>
          </p:nvCxnSpPr>
          <p:spPr bwMode="auto">
            <a:xfrm>
              <a:off x="2057400" y="1196074"/>
              <a:ext cx="6812280" cy="6172"/>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a:off x="2057399" y="1718048"/>
              <a:ext cx="68122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auto">
            <a:xfrm>
              <a:off x="2057399" y="2235438"/>
              <a:ext cx="68122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auto">
            <a:xfrm>
              <a:off x="2057399" y="2718790"/>
              <a:ext cx="68122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a:off x="2057399" y="3237768"/>
              <a:ext cx="68122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a:off x="2057399" y="3755158"/>
              <a:ext cx="68122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8" name="Table 157"/>
          <p:cNvGraphicFramePr>
            <a:graphicFrameLocks noGrp="1"/>
          </p:cNvGraphicFramePr>
          <p:nvPr>
            <p:extLst>
              <p:ext uri="{D42A27DB-BD31-4B8C-83A1-F6EECF244321}">
                <p14:modId xmlns:p14="http://schemas.microsoft.com/office/powerpoint/2010/main" val="3437766988"/>
              </p:ext>
            </p:extLst>
          </p:nvPr>
        </p:nvGraphicFramePr>
        <p:xfrm>
          <a:off x="2057400" y="5397489"/>
          <a:ext cx="6813984" cy="365760"/>
        </p:xfrm>
        <a:graphic>
          <a:graphicData uri="http://schemas.openxmlformats.org/drawingml/2006/table">
            <a:tbl>
              <a:tblPr firstRow="1" bandRow="1">
                <a:tableStyleId>{5C22544A-7EE6-4342-B048-85BDC9FD1C3A}</a:tableStyleId>
              </a:tblPr>
              <a:tblGrid>
                <a:gridCol w="425874"/>
                <a:gridCol w="425874"/>
                <a:gridCol w="425874"/>
                <a:gridCol w="425874"/>
                <a:gridCol w="425874"/>
                <a:gridCol w="425874"/>
                <a:gridCol w="425874"/>
                <a:gridCol w="425874"/>
                <a:gridCol w="425874"/>
                <a:gridCol w="425874"/>
                <a:gridCol w="425874"/>
                <a:gridCol w="425874"/>
                <a:gridCol w="425874"/>
                <a:gridCol w="425874"/>
                <a:gridCol w="425874"/>
                <a:gridCol w="425874"/>
              </a:tblGrid>
              <a:tr h="365760">
                <a:tc>
                  <a:txBody>
                    <a:bodyPr/>
                    <a:lstStyle/>
                    <a:p>
                      <a:pPr algn="ctr"/>
                      <a:r>
                        <a:rPr lang="en-US" sz="1400" b="0" dirty="0" smtClean="0">
                          <a:solidFill>
                            <a:srgbClr val="262626"/>
                          </a:solidFill>
                          <a:latin typeface="Open Sans Light"/>
                          <a:cs typeface="Open Sans Light"/>
                        </a:rPr>
                        <a:t>Q1</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Q2</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Q3</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Q4</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Q1</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Q2</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Q3</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Q4</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Q1</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Q2</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Q3</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Q4</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Q1</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Q2</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Q3</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rgbClr val="262626"/>
                          </a:solidFill>
                          <a:latin typeface="Open Sans Light"/>
                          <a:cs typeface="Open Sans Light"/>
                        </a:rPr>
                        <a:t>Q4</a:t>
                      </a:r>
                      <a:endParaRPr lang="en-US" sz="1400" b="0" dirty="0">
                        <a:solidFill>
                          <a:srgbClr val="262626"/>
                        </a:solidFill>
                        <a:latin typeface="Open Sans Light"/>
                        <a:cs typeface="Open Sans Light"/>
                      </a:endParaRPr>
                    </a:p>
                  </a:txBody>
                  <a:tcPr marT="60960" marB="60960" anchor="b">
                    <a:lnL w="6350" cap="flat" cmpd="sng" algn="ctr">
                      <a:solidFill>
                        <a:srgbClr val="9CA7AD"/>
                      </a:solidFill>
                      <a:prstDash val="solid"/>
                      <a:round/>
                      <a:headEnd type="none" w="med" len="med"/>
                      <a:tailEnd type="none" w="med" len="med"/>
                    </a:lnL>
                    <a:lnR w="6350" cap="flat" cmpd="sng" algn="ctr">
                      <a:solidFill>
                        <a:srgbClr val="9CA7A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CA7AD"/>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Timeline: Multiple Components</a:t>
            </a:r>
            <a:endParaRPr lang="en-US" dirty="0"/>
          </a:p>
        </p:txBody>
      </p:sp>
      <p:sp>
        <p:nvSpPr>
          <p:cNvPr id="92" name="Parallelogram 91"/>
          <p:cNvSpPr/>
          <p:nvPr/>
        </p:nvSpPr>
        <p:spPr>
          <a:xfrm>
            <a:off x="2285130" y="1426605"/>
            <a:ext cx="2216582" cy="19896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93" name="Rectangle 92"/>
          <p:cNvSpPr/>
          <p:nvPr/>
        </p:nvSpPr>
        <p:spPr bwMode="auto">
          <a:xfrm>
            <a:off x="121578" y="1301056"/>
            <a:ext cx="1914329" cy="434019"/>
          </a:xfrm>
          <a:prstGeom prst="rect">
            <a:avLst/>
          </a:prstGeom>
          <a:noFill/>
          <a:ln>
            <a:noFill/>
          </a:ln>
          <a:extLst/>
        </p:spPr>
        <p:txBody>
          <a:bodyPr lIns="91440" tIns="0" rIns="91440" bIns="0" rtlCol="0" anchor="ctr" anchorCtr="0">
            <a:noAutofit/>
          </a:bodyPr>
          <a:lstStyle/>
          <a:p>
            <a:r>
              <a:rPr lang="en-US" sz="1400" dirty="0" smtClean="0">
                <a:solidFill>
                  <a:schemeClr val="tx2">
                    <a:lumMod val="85000"/>
                    <a:lumOff val="15000"/>
                  </a:schemeClr>
                </a:solidFill>
                <a:latin typeface="Open Sans Light"/>
                <a:ea typeface="ＭＳ Ｐゴシック" charset="0"/>
                <a:cs typeface="Open Sans Light"/>
                <a:sym typeface="DINOT-Medium" charset="0"/>
              </a:rPr>
              <a:t>Component </a:t>
            </a:r>
            <a:r>
              <a:rPr lang="en-US" sz="1400" dirty="0">
                <a:solidFill>
                  <a:schemeClr val="tx2">
                    <a:lumMod val="85000"/>
                    <a:lumOff val="15000"/>
                  </a:schemeClr>
                </a:solidFill>
                <a:latin typeface="Open Sans Light"/>
                <a:ea typeface="ＭＳ Ｐゴシック" charset="0"/>
                <a:cs typeface="Open Sans Light"/>
                <a:sym typeface="DINOT-Medium" charset="0"/>
              </a:rPr>
              <a:t>#1 [</a:t>
            </a:r>
            <a:r>
              <a:rPr lang="en-US" sz="1400" i="1" dirty="0">
                <a:solidFill>
                  <a:schemeClr val="tx2">
                    <a:lumMod val="85000"/>
                    <a:lumOff val="15000"/>
                  </a:schemeClr>
                </a:solidFill>
                <a:latin typeface="Open Sans Light"/>
                <a:ea typeface="ＭＳ Ｐゴシック" charset="0"/>
                <a:cs typeface="Open Sans Light"/>
                <a:sym typeface="DINOT-Medium" charset="0"/>
              </a:rPr>
              <a:t>Two lines maximum</a:t>
            </a:r>
            <a:r>
              <a:rPr lang="en-US" sz="1400" i="1" dirty="0" smtClean="0">
                <a:solidFill>
                  <a:schemeClr val="tx2">
                    <a:lumMod val="85000"/>
                    <a:lumOff val="15000"/>
                  </a:schemeClr>
                </a:solidFill>
                <a:latin typeface="Open Sans Light"/>
                <a:ea typeface="ＭＳ Ｐゴシック" charset="0"/>
                <a:cs typeface="Open Sans Light"/>
                <a:sym typeface="DINOT-Medium" charset="0"/>
              </a:rPr>
              <a:t>]</a:t>
            </a:r>
            <a:endParaRPr lang="en-US" sz="1400" dirty="0">
              <a:solidFill>
                <a:schemeClr val="tx2">
                  <a:lumMod val="85000"/>
                  <a:lumOff val="15000"/>
                </a:schemeClr>
              </a:solidFill>
              <a:latin typeface="Open Sans Light"/>
              <a:ea typeface="ＭＳ Ｐゴシック" charset="0"/>
              <a:cs typeface="Open Sans Light"/>
              <a:sym typeface="DINOT-Medium" charset="0"/>
            </a:endParaRPr>
          </a:p>
        </p:txBody>
      </p:sp>
      <p:sp>
        <p:nvSpPr>
          <p:cNvPr id="96" name="Parallelogram 95"/>
          <p:cNvSpPr/>
          <p:nvPr/>
        </p:nvSpPr>
        <p:spPr>
          <a:xfrm>
            <a:off x="2984131" y="2110553"/>
            <a:ext cx="2054380" cy="19896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100" name="Parallelogram 99"/>
          <p:cNvSpPr/>
          <p:nvPr/>
        </p:nvSpPr>
        <p:spPr>
          <a:xfrm>
            <a:off x="7318548" y="4131712"/>
            <a:ext cx="976095" cy="21999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101" name="Parallelogram 100"/>
          <p:cNvSpPr/>
          <p:nvPr/>
        </p:nvSpPr>
        <p:spPr>
          <a:xfrm>
            <a:off x="3526288" y="2812247"/>
            <a:ext cx="1512224" cy="19896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105" name="Parallelogram 104"/>
          <p:cNvSpPr/>
          <p:nvPr/>
        </p:nvSpPr>
        <p:spPr>
          <a:xfrm>
            <a:off x="2285131" y="3434363"/>
            <a:ext cx="3498535" cy="201083"/>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109" name="Parallelogram 108"/>
          <p:cNvSpPr/>
          <p:nvPr/>
        </p:nvSpPr>
        <p:spPr>
          <a:xfrm>
            <a:off x="5130339" y="4131713"/>
            <a:ext cx="1521673" cy="19896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113" name="Parallelogram 112"/>
          <p:cNvSpPr/>
          <p:nvPr/>
        </p:nvSpPr>
        <p:spPr>
          <a:xfrm>
            <a:off x="5135352" y="4830694"/>
            <a:ext cx="3659505" cy="19896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
        <p:nvSpPr>
          <p:cNvPr id="141" name="Rectangle 140"/>
          <p:cNvSpPr/>
          <p:nvPr/>
        </p:nvSpPr>
        <p:spPr bwMode="auto">
          <a:xfrm>
            <a:off x="121578" y="2000172"/>
            <a:ext cx="1914329" cy="434019"/>
          </a:xfrm>
          <a:prstGeom prst="rect">
            <a:avLst/>
          </a:prstGeom>
          <a:noFill/>
          <a:ln>
            <a:noFill/>
          </a:ln>
          <a:extLst/>
        </p:spPr>
        <p:txBody>
          <a:bodyPr lIns="91440" tIns="0" rIns="91440" bIns="0" rtlCol="0" anchor="ctr" anchorCtr="0">
            <a:noAutofit/>
          </a:bodyPr>
          <a:lstStyle/>
          <a:p>
            <a:r>
              <a:rPr lang="en-US" sz="1400" dirty="0" smtClean="0">
                <a:solidFill>
                  <a:schemeClr val="tx2">
                    <a:lumMod val="85000"/>
                    <a:lumOff val="15000"/>
                  </a:schemeClr>
                </a:solidFill>
                <a:latin typeface="Open Sans Light"/>
                <a:ea typeface="ＭＳ Ｐゴシック" charset="0"/>
                <a:cs typeface="Open Sans Light"/>
                <a:sym typeface="DINOT-Medium" charset="0"/>
              </a:rPr>
              <a:t>Component #2: Multiple phases</a:t>
            </a:r>
            <a:endParaRPr lang="en-US" sz="1400" dirty="0">
              <a:solidFill>
                <a:schemeClr val="tx2">
                  <a:lumMod val="85000"/>
                  <a:lumOff val="15000"/>
                </a:schemeClr>
              </a:solidFill>
              <a:latin typeface="Open Sans Light"/>
              <a:ea typeface="ＭＳ Ｐゴシック" charset="0"/>
              <a:cs typeface="Open Sans Light"/>
              <a:sym typeface="DINOT-Medium" charset="0"/>
            </a:endParaRPr>
          </a:p>
        </p:txBody>
      </p:sp>
      <p:sp>
        <p:nvSpPr>
          <p:cNvPr id="142" name="Rectangle 141"/>
          <p:cNvSpPr/>
          <p:nvPr/>
        </p:nvSpPr>
        <p:spPr bwMode="auto">
          <a:xfrm>
            <a:off x="121311" y="2687328"/>
            <a:ext cx="1914329" cy="434019"/>
          </a:xfrm>
          <a:prstGeom prst="rect">
            <a:avLst/>
          </a:prstGeom>
          <a:noFill/>
          <a:ln>
            <a:noFill/>
          </a:ln>
          <a:extLst/>
        </p:spPr>
        <p:txBody>
          <a:bodyPr lIns="91440" tIns="0" rIns="91440" bIns="0" rtlCol="0" anchor="ctr" anchorCtr="0">
            <a:noAutofit/>
          </a:bodyPr>
          <a:lstStyle/>
          <a:p>
            <a:r>
              <a:rPr lang="en-US" sz="1400" dirty="0" smtClean="0">
                <a:solidFill>
                  <a:schemeClr val="tx2">
                    <a:lumMod val="85000"/>
                    <a:lumOff val="15000"/>
                  </a:schemeClr>
                </a:solidFill>
                <a:latin typeface="Open Sans Light"/>
                <a:ea typeface="ＭＳ Ｐゴシック" charset="0"/>
                <a:cs typeface="Open Sans Light"/>
                <a:sym typeface="DINOT-Medium" charset="0"/>
              </a:rPr>
              <a:t>Component #3</a:t>
            </a:r>
            <a:endParaRPr lang="en-US" sz="1400" dirty="0">
              <a:solidFill>
                <a:schemeClr val="tx2">
                  <a:lumMod val="85000"/>
                  <a:lumOff val="15000"/>
                </a:schemeClr>
              </a:solidFill>
              <a:latin typeface="Open Sans Light"/>
              <a:ea typeface="ＭＳ Ｐゴシック" charset="0"/>
              <a:cs typeface="Open Sans Light"/>
              <a:sym typeface="DINOT-Medium" charset="0"/>
            </a:endParaRPr>
          </a:p>
        </p:txBody>
      </p:sp>
      <p:sp>
        <p:nvSpPr>
          <p:cNvPr id="143" name="Rectangle 142"/>
          <p:cNvSpPr/>
          <p:nvPr/>
        </p:nvSpPr>
        <p:spPr bwMode="auto">
          <a:xfrm>
            <a:off x="119553" y="3331344"/>
            <a:ext cx="1914329" cy="434019"/>
          </a:xfrm>
          <a:prstGeom prst="rect">
            <a:avLst/>
          </a:prstGeom>
          <a:noFill/>
          <a:ln>
            <a:noFill/>
          </a:ln>
          <a:extLst/>
        </p:spPr>
        <p:txBody>
          <a:bodyPr lIns="91440" tIns="0" rIns="91440" bIns="0" rtlCol="0" anchor="ctr" anchorCtr="0">
            <a:noAutofit/>
          </a:bodyPr>
          <a:lstStyle/>
          <a:p>
            <a:r>
              <a:rPr lang="en-US" sz="1400" dirty="0" smtClean="0">
                <a:solidFill>
                  <a:schemeClr val="tx2">
                    <a:lumMod val="85000"/>
                    <a:lumOff val="15000"/>
                  </a:schemeClr>
                </a:solidFill>
                <a:latin typeface="Open Sans Light"/>
                <a:ea typeface="ＭＳ Ｐゴシック" charset="0"/>
                <a:cs typeface="Open Sans Light"/>
                <a:sym typeface="DINOT-Medium" charset="0"/>
              </a:rPr>
              <a:t>Component #4</a:t>
            </a:r>
            <a:endParaRPr lang="en-US" sz="1400" dirty="0">
              <a:solidFill>
                <a:schemeClr val="tx2">
                  <a:lumMod val="85000"/>
                  <a:lumOff val="15000"/>
                </a:schemeClr>
              </a:solidFill>
              <a:latin typeface="Open Sans Light"/>
              <a:ea typeface="ＭＳ Ｐゴシック" charset="0"/>
              <a:cs typeface="Open Sans Light"/>
              <a:sym typeface="DINOT-Medium" charset="0"/>
            </a:endParaRPr>
          </a:p>
        </p:txBody>
      </p:sp>
      <p:sp>
        <p:nvSpPr>
          <p:cNvPr id="144" name="Rectangle 143"/>
          <p:cNvSpPr/>
          <p:nvPr/>
        </p:nvSpPr>
        <p:spPr bwMode="auto">
          <a:xfrm>
            <a:off x="121579" y="4024879"/>
            <a:ext cx="1914329" cy="434019"/>
          </a:xfrm>
          <a:prstGeom prst="rect">
            <a:avLst/>
          </a:prstGeom>
          <a:noFill/>
          <a:ln>
            <a:noFill/>
          </a:ln>
          <a:extLst/>
        </p:spPr>
        <p:txBody>
          <a:bodyPr lIns="91440" tIns="0" rIns="91440" bIns="0" rtlCol="0" anchor="ctr" anchorCtr="0">
            <a:noAutofit/>
          </a:bodyPr>
          <a:lstStyle/>
          <a:p>
            <a:r>
              <a:rPr lang="en-US" sz="1400" dirty="0" smtClean="0">
                <a:solidFill>
                  <a:schemeClr val="tx2">
                    <a:lumMod val="85000"/>
                    <a:lumOff val="15000"/>
                  </a:schemeClr>
                </a:solidFill>
                <a:latin typeface="Open Sans Light"/>
                <a:ea typeface="ＭＳ Ｐゴシック" charset="0"/>
                <a:cs typeface="Open Sans Light"/>
                <a:sym typeface="DINOT-Medium" charset="0"/>
              </a:rPr>
              <a:t>Component #5: Multiple phases</a:t>
            </a:r>
            <a:endParaRPr lang="en-US" sz="1400" dirty="0">
              <a:solidFill>
                <a:schemeClr val="tx2">
                  <a:lumMod val="85000"/>
                  <a:lumOff val="15000"/>
                </a:schemeClr>
              </a:solidFill>
              <a:latin typeface="Open Sans Light"/>
              <a:ea typeface="ＭＳ Ｐゴシック" charset="0"/>
              <a:cs typeface="Open Sans Light"/>
              <a:sym typeface="DINOT-Medium" charset="0"/>
            </a:endParaRPr>
          </a:p>
        </p:txBody>
      </p:sp>
      <p:sp>
        <p:nvSpPr>
          <p:cNvPr id="145" name="Rectangle 144"/>
          <p:cNvSpPr/>
          <p:nvPr/>
        </p:nvSpPr>
        <p:spPr bwMode="auto">
          <a:xfrm>
            <a:off x="121311" y="4713168"/>
            <a:ext cx="1914329" cy="434019"/>
          </a:xfrm>
          <a:prstGeom prst="rect">
            <a:avLst/>
          </a:prstGeom>
          <a:noFill/>
          <a:ln>
            <a:noFill/>
          </a:ln>
          <a:extLst/>
        </p:spPr>
        <p:txBody>
          <a:bodyPr lIns="91440" tIns="0" rIns="91440" bIns="0" rtlCol="0" anchor="ctr" anchorCtr="0">
            <a:noAutofit/>
          </a:bodyPr>
          <a:lstStyle/>
          <a:p>
            <a:r>
              <a:rPr lang="en-US" sz="1400" dirty="0" smtClean="0">
                <a:solidFill>
                  <a:schemeClr val="tx2">
                    <a:lumMod val="85000"/>
                    <a:lumOff val="15000"/>
                  </a:schemeClr>
                </a:solidFill>
                <a:latin typeface="Open Sans Light"/>
                <a:ea typeface="ＭＳ Ｐゴシック" charset="0"/>
                <a:cs typeface="Open Sans Light"/>
                <a:sym typeface="DINOT-Medium" charset="0"/>
              </a:rPr>
              <a:t>Component #6</a:t>
            </a:r>
            <a:endParaRPr lang="en-US" sz="1400" dirty="0">
              <a:solidFill>
                <a:schemeClr val="tx2">
                  <a:lumMod val="85000"/>
                  <a:lumOff val="15000"/>
                </a:schemeClr>
              </a:solidFill>
              <a:latin typeface="Open Sans Light"/>
              <a:ea typeface="ＭＳ Ｐゴシック" charset="0"/>
              <a:cs typeface="Open Sans Light"/>
              <a:sym typeface="DINOT-Medium" charset="0"/>
            </a:endParaRPr>
          </a:p>
        </p:txBody>
      </p:sp>
      <p:graphicFrame>
        <p:nvGraphicFramePr>
          <p:cNvPr id="154" name="Table 153"/>
          <p:cNvGraphicFramePr>
            <a:graphicFrameLocks noGrp="1"/>
          </p:cNvGraphicFramePr>
          <p:nvPr>
            <p:extLst>
              <p:ext uri="{D42A27DB-BD31-4B8C-83A1-F6EECF244321}">
                <p14:modId xmlns:p14="http://schemas.microsoft.com/office/powerpoint/2010/main" val="3673076971"/>
              </p:ext>
            </p:extLst>
          </p:nvPr>
        </p:nvGraphicFramePr>
        <p:xfrm>
          <a:off x="2055694" y="5763017"/>
          <a:ext cx="6813984" cy="426720"/>
        </p:xfrm>
        <a:graphic>
          <a:graphicData uri="http://schemas.openxmlformats.org/drawingml/2006/table">
            <a:tbl>
              <a:tblPr firstRow="1" bandRow="1">
                <a:tableStyleId>{5C22544A-7EE6-4342-B048-85BDC9FD1C3A}</a:tableStyleId>
              </a:tblPr>
              <a:tblGrid>
                <a:gridCol w="1703496"/>
                <a:gridCol w="1703496"/>
                <a:gridCol w="1703496"/>
                <a:gridCol w="1703496"/>
              </a:tblGrid>
              <a:tr h="426720">
                <a:tc>
                  <a:txBody>
                    <a:bodyPr/>
                    <a:lstStyle/>
                    <a:p>
                      <a:pPr algn="ctr"/>
                      <a:r>
                        <a:rPr lang="en-US" sz="1600" b="0" dirty="0" smtClean="0">
                          <a:solidFill>
                            <a:srgbClr val="262626"/>
                          </a:solidFill>
                          <a:latin typeface="Open Sans"/>
                          <a:cs typeface="Open Sans"/>
                        </a:rPr>
                        <a:t>2016</a:t>
                      </a:r>
                      <a:endParaRPr lang="en-US" sz="1600" b="0" dirty="0">
                        <a:solidFill>
                          <a:srgbClr val="262626"/>
                        </a:solidFill>
                        <a:latin typeface="Open Sans"/>
                        <a:cs typeface="Open Sans"/>
                      </a:endParaRPr>
                    </a:p>
                  </a:txBody>
                  <a:tcPr marT="60960" marB="121920" anchor="ctr">
                    <a:lnL w="6350" cap="flat" cmpd="sng" algn="ctr">
                      <a:solidFill>
                        <a:srgbClr val="5D686E"/>
                      </a:solidFill>
                      <a:prstDash val="solid"/>
                      <a:round/>
                      <a:headEnd type="none" w="med" len="med"/>
                      <a:tailEnd type="none" w="med" len="med"/>
                    </a:lnL>
                    <a:lnR w="6350" cap="flat" cmpd="sng" algn="ctr">
                      <a:solidFill>
                        <a:srgbClr val="5D686E"/>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262626"/>
                          </a:solidFill>
                          <a:latin typeface="Open Sans"/>
                          <a:cs typeface="Open Sans"/>
                        </a:rPr>
                        <a:t>2017</a:t>
                      </a:r>
                      <a:endParaRPr lang="en-US" sz="1600" b="0" dirty="0">
                        <a:solidFill>
                          <a:srgbClr val="262626"/>
                        </a:solidFill>
                        <a:latin typeface="Open Sans"/>
                        <a:cs typeface="Open Sans"/>
                      </a:endParaRPr>
                    </a:p>
                  </a:txBody>
                  <a:tcPr marT="60960" marB="121920" anchor="ctr">
                    <a:lnL w="6350" cap="flat" cmpd="sng" algn="ctr">
                      <a:solidFill>
                        <a:srgbClr val="5D686E"/>
                      </a:solidFill>
                      <a:prstDash val="solid"/>
                      <a:round/>
                      <a:headEnd type="none" w="med" len="med"/>
                      <a:tailEnd type="none" w="med" len="med"/>
                    </a:lnL>
                    <a:lnR w="6350" cap="flat" cmpd="sng" algn="ctr">
                      <a:solidFill>
                        <a:srgbClr val="5D686E"/>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262626"/>
                          </a:solidFill>
                          <a:latin typeface="Open Sans"/>
                          <a:cs typeface="Open Sans"/>
                        </a:rPr>
                        <a:t>2018</a:t>
                      </a:r>
                    </a:p>
                  </a:txBody>
                  <a:tcPr marT="60960" marB="121920" anchor="ctr">
                    <a:lnL w="6350" cap="flat" cmpd="sng" algn="ctr">
                      <a:solidFill>
                        <a:srgbClr val="5D686E"/>
                      </a:solidFill>
                      <a:prstDash val="solid"/>
                      <a:round/>
                      <a:headEnd type="none" w="med" len="med"/>
                      <a:tailEnd type="none" w="med" len="med"/>
                    </a:lnL>
                    <a:lnR w="6350" cap="flat" cmpd="sng" algn="ctr">
                      <a:solidFill>
                        <a:srgbClr val="5D686E"/>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262626"/>
                          </a:solidFill>
                          <a:latin typeface="Open Sans"/>
                          <a:cs typeface="Open Sans"/>
                        </a:rPr>
                        <a:t>2019</a:t>
                      </a:r>
                      <a:endParaRPr lang="en-US" sz="1600" b="0" dirty="0">
                        <a:solidFill>
                          <a:srgbClr val="262626"/>
                        </a:solidFill>
                        <a:latin typeface="Open Sans"/>
                        <a:cs typeface="Open Sans"/>
                      </a:endParaRPr>
                    </a:p>
                  </a:txBody>
                  <a:tcPr marT="60960" marB="121920" anchor="ctr">
                    <a:lnL w="6350" cap="flat" cmpd="sng" algn="ctr">
                      <a:solidFill>
                        <a:srgbClr val="5D686E"/>
                      </a:solidFill>
                      <a:prstDash val="solid"/>
                      <a:round/>
                      <a:headEnd type="none" w="med" len="med"/>
                      <a:tailEnd type="none" w="med" len="med"/>
                    </a:lnL>
                    <a:lnR w="6350" cap="flat" cmpd="sng" algn="ctr">
                      <a:solidFill>
                        <a:srgbClr val="5D686E"/>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1" name="Parallelogram 160"/>
          <p:cNvSpPr/>
          <p:nvPr/>
        </p:nvSpPr>
        <p:spPr>
          <a:xfrm>
            <a:off x="6412853" y="2114547"/>
            <a:ext cx="1313743" cy="19497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Open Sans"/>
              <a:cs typeface="Open Sans"/>
            </a:endParaRPr>
          </a:p>
        </p:txBody>
      </p:sp>
    </p:spTree>
    <p:extLst>
      <p:ext uri="{BB962C8B-B14F-4D97-AF65-F5344CB8AC3E}">
        <p14:creationId xmlns:p14="http://schemas.microsoft.com/office/powerpoint/2010/main" val="846366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(click &amp; drag)</a:t>
            </a:r>
            <a:endParaRPr lang="en-US" dirty="0"/>
          </a:p>
        </p:txBody>
      </p:sp>
      <p:sp>
        <p:nvSpPr>
          <p:cNvPr id="26" name="TextBox 25"/>
          <p:cNvSpPr txBox="1"/>
          <p:nvPr/>
        </p:nvSpPr>
        <p:spPr>
          <a:xfrm>
            <a:off x="4959496" y="3594716"/>
            <a:ext cx="1845840" cy="195553"/>
          </a:xfrm>
          <a:prstGeom prst="rect">
            <a:avLst/>
          </a:prstGeom>
          <a:noFill/>
        </p:spPr>
        <p:txBody>
          <a:bodyPr wrap="square" lIns="0" tIns="0" rIns="0" bIns="0" rtlCol="0">
            <a:spAutoFit/>
          </a:bodyPr>
          <a:lstStyle/>
          <a:p>
            <a:pPr algn="ctr"/>
            <a:r>
              <a:rPr lang="en-US" sz="1600" b="1" dirty="0" smtClean="0">
                <a:solidFill>
                  <a:srgbClr val="FFFFFF"/>
                </a:solidFill>
                <a:latin typeface="Source Sans Pro"/>
                <a:cs typeface="Source Sans Pro"/>
              </a:rPr>
              <a:t>63%</a:t>
            </a:r>
            <a:endParaRPr lang="en-US" sz="1600" b="1" dirty="0">
              <a:solidFill>
                <a:srgbClr val="FFFFFF"/>
              </a:solidFill>
              <a:latin typeface="Source Sans Pro"/>
              <a:cs typeface="Source Sans Pro"/>
            </a:endParaRPr>
          </a:p>
        </p:txBody>
      </p:sp>
      <p:grpSp>
        <p:nvGrpSpPr>
          <p:cNvPr id="28" name="Group 27"/>
          <p:cNvGrpSpPr/>
          <p:nvPr/>
        </p:nvGrpSpPr>
        <p:grpSpPr>
          <a:xfrm>
            <a:off x="2743200" y="1748717"/>
            <a:ext cx="3657600" cy="3657600"/>
            <a:chOff x="2743200" y="742950"/>
            <a:chExt cx="3657600" cy="3657600"/>
          </a:xfrm>
        </p:grpSpPr>
        <p:grpSp>
          <p:nvGrpSpPr>
            <p:cNvPr id="29" name="Group 28"/>
            <p:cNvGrpSpPr/>
            <p:nvPr/>
          </p:nvGrpSpPr>
          <p:grpSpPr>
            <a:xfrm>
              <a:off x="2743200" y="742950"/>
              <a:ext cx="3657600" cy="3657600"/>
              <a:chOff x="2743200" y="742950"/>
              <a:chExt cx="3657600" cy="3657600"/>
            </a:xfrm>
          </p:grpSpPr>
          <p:sp>
            <p:nvSpPr>
              <p:cNvPr id="35" name="원형 3"/>
              <p:cNvSpPr/>
              <p:nvPr/>
            </p:nvSpPr>
            <p:spPr bwMode="auto">
              <a:xfrm rot="16200000">
                <a:off x="2743200" y="742950"/>
                <a:ext cx="3657600" cy="3657600"/>
              </a:xfrm>
              <a:prstGeom prst="pie">
                <a:avLst>
                  <a:gd name="adj1" fmla="val 18429204"/>
                  <a:gd name="adj2" fmla="val 20086085"/>
                </a:avLst>
              </a:prstGeom>
              <a:solidFill>
                <a:schemeClr val="tx2">
                  <a:lumMod val="75000"/>
                  <a:lumOff val="2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7" name="원형 3"/>
              <p:cNvSpPr/>
              <p:nvPr/>
            </p:nvSpPr>
            <p:spPr bwMode="auto">
              <a:xfrm rot="10800000">
                <a:off x="2743200" y="742950"/>
                <a:ext cx="3657600" cy="3657600"/>
              </a:xfrm>
              <a:prstGeom prst="pie">
                <a:avLst>
                  <a:gd name="adj1" fmla="val 16200000"/>
                  <a:gd name="adj2" fmla="val 2322056"/>
                </a:avLst>
              </a:prstGeom>
              <a:solidFill>
                <a:schemeClr val="tx1">
                  <a:lumMod val="50000"/>
                  <a:lumOff val="5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8" name="원형 3"/>
              <p:cNvSpPr/>
              <p:nvPr/>
            </p:nvSpPr>
            <p:spPr bwMode="auto">
              <a:xfrm rot="5400000">
                <a:off x="2743200" y="742950"/>
                <a:ext cx="3657600" cy="3657600"/>
              </a:xfrm>
              <a:prstGeom prst="pie">
                <a:avLst>
                  <a:gd name="adj1" fmla="val 16200000"/>
                  <a:gd name="adj2" fmla="val 1996467"/>
                </a:avLst>
              </a:pr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9" name="원형 3"/>
              <p:cNvSpPr/>
              <p:nvPr/>
            </p:nvSpPr>
            <p:spPr bwMode="auto">
              <a:xfrm>
                <a:off x="2743200" y="742950"/>
                <a:ext cx="3657600" cy="3657600"/>
              </a:xfrm>
              <a:prstGeom prst="pie">
                <a:avLst>
                  <a:gd name="adj1" fmla="val 14652085"/>
                  <a:gd name="adj2" fmla="val 6328"/>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grpSp>
        <p:sp>
          <p:nvSpPr>
            <p:cNvPr id="30" name="Oval 29"/>
            <p:cNvSpPr>
              <a:spLocks noChangeAspect="1"/>
            </p:cNvSpPr>
            <p:nvPr/>
          </p:nvSpPr>
          <p:spPr>
            <a:xfrm>
              <a:off x="3657600" y="1657350"/>
              <a:ext cx="1828800" cy="1828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endParaRPr>
            </a:p>
          </p:txBody>
        </p:sp>
        <p:sp>
          <p:nvSpPr>
            <p:cNvPr id="34" name="TextBox 33"/>
            <p:cNvSpPr txBox="1"/>
            <p:nvPr/>
          </p:nvSpPr>
          <p:spPr>
            <a:xfrm>
              <a:off x="3657600" y="2246559"/>
              <a:ext cx="1828800" cy="615553"/>
            </a:xfrm>
            <a:prstGeom prst="rect">
              <a:avLst/>
            </a:prstGeom>
            <a:noFill/>
          </p:spPr>
          <p:txBody>
            <a:bodyPr wrap="square" lIns="0" tIns="0" rIns="0" bIns="0" rtlCol="0">
              <a:spAutoFit/>
            </a:bodyPr>
            <a:lstStyle/>
            <a:p>
              <a:pPr algn="ctr"/>
              <a:r>
                <a:rPr lang="en-US" sz="2000" dirty="0">
                  <a:latin typeface="Open Sans"/>
                  <a:cs typeface="Open Sans"/>
                </a:rPr>
                <a:t>Data </a:t>
              </a:r>
              <a:endParaRPr lang="en-US" sz="2000" dirty="0" smtClean="0">
                <a:latin typeface="Open Sans"/>
                <a:cs typeface="Open Sans"/>
              </a:endParaRPr>
            </a:p>
            <a:p>
              <a:pPr algn="ctr"/>
              <a:r>
                <a:rPr lang="en-US" sz="2000" dirty="0" smtClean="0">
                  <a:latin typeface="Open Sans"/>
                  <a:cs typeface="Open Sans"/>
                </a:rPr>
                <a:t>Analysis</a:t>
              </a:r>
              <a:endParaRPr lang="en-US" sz="2000" dirty="0">
                <a:latin typeface="Open Sans"/>
                <a:cs typeface="Open Sans"/>
              </a:endParaRPr>
            </a:p>
          </p:txBody>
        </p:sp>
      </p:grpSp>
      <p:cxnSp>
        <p:nvCxnSpPr>
          <p:cNvPr id="42" name="Straight Connector 41"/>
          <p:cNvCxnSpPr/>
          <p:nvPr/>
        </p:nvCxnSpPr>
        <p:spPr>
          <a:xfrm flipV="1">
            <a:off x="5486400" y="1373675"/>
            <a:ext cx="1230127" cy="976531"/>
          </a:xfrm>
          <a:prstGeom prst="line">
            <a:avLst/>
          </a:prstGeom>
          <a:ln w="12700" cmpd="sng">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Parallelogram 42"/>
          <p:cNvSpPr/>
          <p:nvPr/>
        </p:nvSpPr>
        <p:spPr>
          <a:xfrm>
            <a:off x="6716526" y="990356"/>
            <a:ext cx="1828800" cy="38629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35 %</a:t>
            </a:r>
            <a:endParaRPr lang="en-US" sz="2000" b="1" dirty="0">
              <a:solidFill>
                <a:prstClr val="white"/>
              </a:solidFill>
              <a:latin typeface="Open Sans"/>
              <a:cs typeface="Open Sans"/>
            </a:endParaRPr>
          </a:p>
        </p:txBody>
      </p:sp>
      <p:sp>
        <p:nvSpPr>
          <p:cNvPr id="44" name="TextBox 43"/>
          <p:cNvSpPr txBox="1"/>
          <p:nvPr/>
        </p:nvSpPr>
        <p:spPr>
          <a:xfrm>
            <a:off x="6727272" y="1373674"/>
            <a:ext cx="2049243" cy="1585881"/>
          </a:xfrm>
          <a:prstGeom prst="rect">
            <a:avLst/>
          </a:prstGeom>
          <a:noFill/>
        </p:spPr>
        <p:txBody>
          <a:bodyPr wrap="square" lIns="0" tIns="91440" rIns="0" bIns="0" rtlCol="0">
            <a:noAutofit/>
          </a:bodyPr>
          <a:lstStyle/>
          <a:p>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a:t>
            </a:r>
            <a:r>
              <a:rPr lang="en-US" sz="1600" dirty="0" smtClean="0">
                <a:solidFill>
                  <a:schemeClr val="tx2"/>
                </a:solidFill>
                <a:latin typeface="Open Sans Light"/>
                <a:cs typeface="Open Sans Light"/>
              </a:rPr>
              <a:t>industry </a:t>
            </a:r>
            <a:r>
              <a:rPr lang="en-US" sz="1600" dirty="0">
                <a:solidFill>
                  <a:schemeClr val="tx2"/>
                </a:solidFill>
                <a:latin typeface="Open Sans Light"/>
                <a:cs typeface="Open Sans Light"/>
              </a:rPr>
              <a:t>standard. </a:t>
            </a:r>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industry standard</a:t>
            </a:r>
            <a:r>
              <a:rPr lang="en-US" sz="1600" dirty="0" smtClean="0">
                <a:solidFill>
                  <a:schemeClr val="tx2"/>
                </a:solidFill>
                <a:latin typeface="Open Sans Light"/>
                <a:cs typeface="Open Sans Light"/>
              </a:rPr>
              <a:t>.</a:t>
            </a:r>
            <a:endParaRPr lang="en-US" sz="1600" dirty="0">
              <a:solidFill>
                <a:schemeClr val="tx2"/>
              </a:solidFill>
              <a:latin typeface="Open Sans Light"/>
              <a:cs typeface="Open Sans Light"/>
            </a:endParaRPr>
          </a:p>
        </p:txBody>
      </p:sp>
      <p:sp>
        <p:nvSpPr>
          <p:cNvPr id="47" name="Parallelogram 46"/>
          <p:cNvSpPr/>
          <p:nvPr/>
        </p:nvSpPr>
        <p:spPr>
          <a:xfrm>
            <a:off x="6631095" y="4437442"/>
            <a:ext cx="1828800" cy="386291"/>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35 %</a:t>
            </a:r>
            <a:endParaRPr lang="en-US" sz="2000" b="1" dirty="0">
              <a:solidFill>
                <a:prstClr val="white"/>
              </a:solidFill>
              <a:latin typeface="Open Sans"/>
              <a:cs typeface="Open Sans"/>
            </a:endParaRPr>
          </a:p>
        </p:txBody>
      </p:sp>
      <p:sp>
        <p:nvSpPr>
          <p:cNvPr id="50" name="TextBox 49"/>
          <p:cNvSpPr txBox="1"/>
          <p:nvPr/>
        </p:nvSpPr>
        <p:spPr>
          <a:xfrm>
            <a:off x="6643956" y="4818712"/>
            <a:ext cx="2049243" cy="1585881"/>
          </a:xfrm>
          <a:prstGeom prst="rect">
            <a:avLst/>
          </a:prstGeom>
          <a:noFill/>
        </p:spPr>
        <p:txBody>
          <a:bodyPr wrap="square" lIns="0" tIns="91440" rIns="0" bIns="0" rtlCol="0">
            <a:noAutofit/>
          </a:bodyPr>
          <a:lstStyle/>
          <a:p>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a:t>
            </a:r>
            <a:r>
              <a:rPr lang="en-US" sz="1600" dirty="0" smtClean="0">
                <a:solidFill>
                  <a:schemeClr val="tx2"/>
                </a:solidFill>
                <a:latin typeface="Open Sans Light"/>
                <a:cs typeface="Open Sans Light"/>
              </a:rPr>
              <a:t>industry </a:t>
            </a:r>
            <a:r>
              <a:rPr lang="en-US" sz="1600" dirty="0">
                <a:solidFill>
                  <a:schemeClr val="tx2"/>
                </a:solidFill>
                <a:latin typeface="Open Sans Light"/>
                <a:cs typeface="Open Sans Light"/>
              </a:rPr>
              <a:t>standard. </a:t>
            </a:r>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industry standard</a:t>
            </a:r>
            <a:r>
              <a:rPr lang="en-US" sz="1600" dirty="0" smtClean="0">
                <a:solidFill>
                  <a:schemeClr val="tx2"/>
                </a:solidFill>
                <a:latin typeface="Open Sans Light"/>
                <a:cs typeface="Open Sans Light"/>
              </a:rPr>
              <a:t>.</a:t>
            </a:r>
            <a:endParaRPr lang="en-US" sz="1600" dirty="0">
              <a:solidFill>
                <a:schemeClr val="tx2"/>
              </a:solidFill>
              <a:latin typeface="Open Sans Light"/>
              <a:cs typeface="Open Sans Light"/>
            </a:endParaRPr>
          </a:p>
        </p:txBody>
      </p:sp>
      <p:cxnSp>
        <p:nvCxnSpPr>
          <p:cNvPr id="52" name="Straight Connector 51"/>
          <p:cNvCxnSpPr/>
          <p:nvPr/>
        </p:nvCxnSpPr>
        <p:spPr>
          <a:xfrm>
            <a:off x="5804936" y="4452210"/>
            <a:ext cx="1000400" cy="0"/>
          </a:xfrm>
          <a:prstGeom prst="line">
            <a:avLst/>
          </a:prstGeom>
          <a:ln w="12700" cmpd="sng">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53" name="Parallelogram 52"/>
          <p:cNvSpPr/>
          <p:nvPr/>
        </p:nvSpPr>
        <p:spPr>
          <a:xfrm>
            <a:off x="806539" y="4779885"/>
            <a:ext cx="1828800" cy="386291"/>
          </a:xfrm>
          <a:prstGeom prst="parallelogram">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20 %</a:t>
            </a:r>
            <a:endParaRPr lang="en-US" sz="2000" b="1" dirty="0">
              <a:solidFill>
                <a:prstClr val="white"/>
              </a:solidFill>
              <a:latin typeface="Open Sans"/>
              <a:cs typeface="Open Sans"/>
            </a:endParaRPr>
          </a:p>
        </p:txBody>
      </p:sp>
      <p:sp>
        <p:nvSpPr>
          <p:cNvPr id="54" name="TextBox 53"/>
          <p:cNvSpPr txBox="1"/>
          <p:nvPr/>
        </p:nvSpPr>
        <p:spPr>
          <a:xfrm>
            <a:off x="834953" y="5163203"/>
            <a:ext cx="2049243" cy="1585881"/>
          </a:xfrm>
          <a:prstGeom prst="rect">
            <a:avLst/>
          </a:prstGeom>
          <a:noFill/>
        </p:spPr>
        <p:txBody>
          <a:bodyPr wrap="square" lIns="0" tIns="91440" rIns="0" bIns="0" rtlCol="0">
            <a:noAutofit/>
          </a:bodyPr>
          <a:lstStyle/>
          <a:p>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a:t>
            </a:r>
            <a:r>
              <a:rPr lang="en-US" sz="1600" dirty="0" smtClean="0">
                <a:solidFill>
                  <a:schemeClr val="tx2"/>
                </a:solidFill>
                <a:latin typeface="Open Sans Light"/>
                <a:cs typeface="Open Sans Light"/>
              </a:rPr>
              <a:t>industry </a:t>
            </a:r>
            <a:r>
              <a:rPr lang="en-US" sz="1600" dirty="0">
                <a:solidFill>
                  <a:schemeClr val="tx2"/>
                </a:solidFill>
                <a:latin typeface="Open Sans Light"/>
                <a:cs typeface="Open Sans Light"/>
              </a:rPr>
              <a:t>standard. </a:t>
            </a:r>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industry standard</a:t>
            </a:r>
            <a:r>
              <a:rPr lang="en-US" sz="1600" dirty="0" smtClean="0">
                <a:solidFill>
                  <a:schemeClr val="tx2"/>
                </a:solidFill>
                <a:latin typeface="Open Sans Light"/>
                <a:cs typeface="Open Sans Light"/>
              </a:rPr>
              <a:t>.</a:t>
            </a:r>
            <a:endParaRPr lang="en-US" sz="1600" dirty="0">
              <a:solidFill>
                <a:schemeClr val="tx2"/>
              </a:solidFill>
              <a:latin typeface="Open Sans Light"/>
              <a:cs typeface="Open Sans Light"/>
            </a:endParaRPr>
          </a:p>
        </p:txBody>
      </p:sp>
      <p:sp>
        <p:nvSpPr>
          <p:cNvPr id="55" name="Parallelogram 54"/>
          <p:cNvSpPr/>
          <p:nvPr/>
        </p:nvSpPr>
        <p:spPr>
          <a:xfrm>
            <a:off x="500934" y="1557146"/>
            <a:ext cx="1828800" cy="386291"/>
          </a:xfrm>
          <a:prstGeom prst="parallelogram">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10 %</a:t>
            </a:r>
            <a:endParaRPr lang="en-US" sz="2000" b="1" dirty="0">
              <a:solidFill>
                <a:prstClr val="white"/>
              </a:solidFill>
              <a:latin typeface="Open Sans"/>
              <a:cs typeface="Open Sans"/>
            </a:endParaRPr>
          </a:p>
        </p:txBody>
      </p:sp>
      <p:sp>
        <p:nvSpPr>
          <p:cNvPr id="57" name="TextBox 56"/>
          <p:cNvSpPr txBox="1"/>
          <p:nvPr/>
        </p:nvSpPr>
        <p:spPr>
          <a:xfrm>
            <a:off x="500934" y="1963707"/>
            <a:ext cx="2049243" cy="1585881"/>
          </a:xfrm>
          <a:prstGeom prst="rect">
            <a:avLst/>
          </a:prstGeom>
          <a:noFill/>
        </p:spPr>
        <p:txBody>
          <a:bodyPr wrap="square" lIns="0" tIns="91440" rIns="0" bIns="0" rtlCol="0">
            <a:noAutofit/>
          </a:bodyPr>
          <a:lstStyle/>
          <a:p>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a:t>
            </a:r>
            <a:r>
              <a:rPr lang="en-US" sz="1600" dirty="0" smtClean="0">
                <a:solidFill>
                  <a:schemeClr val="tx2"/>
                </a:solidFill>
                <a:latin typeface="Open Sans Light"/>
                <a:cs typeface="Open Sans Light"/>
              </a:rPr>
              <a:t>industry </a:t>
            </a:r>
            <a:r>
              <a:rPr lang="en-US" sz="1600" dirty="0">
                <a:solidFill>
                  <a:schemeClr val="tx2"/>
                </a:solidFill>
                <a:latin typeface="Open Sans Light"/>
                <a:cs typeface="Open Sans Light"/>
              </a:rPr>
              <a:t>standard. </a:t>
            </a:r>
            <a:r>
              <a:rPr lang="en-US" sz="1600" dirty="0" err="1">
                <a:solidFill>
                  <a:schemeClr val="tx2"/>
                </a:solidFill>
                <a:latin typeface="Open Sans Light"/>
                <a:cs typeface="Open Sans Light"/>
              </a:rPr>
              <a:t>Lorem</a:t>
            </a:r>
            <a:r>
              <a:rPr lang="en-US" sz="1600" dirty="0">
                <a:solidFill>
                  <a:schemeClr val="tx2"/>
                </a:solidFill>
                <a:latin typeface="Open Sans Light"/>
                <a:cs typeface="Open Sans Light"/>
              </a:rPr>
              <a:t> </a:t>
            </a:r>
            <a:r>
              <a:rPr lang="en-US" sz="1600" dirty="0" err="1">
                <a:solidFill>
                  <a:schemeClr val="tx2"/>
                </a:solidFill>
                <a:latin typeface="Open Sans Light"/>
                <a:cs typeface="Open Sans Light"/>
              </a:rPr>
              <a:t>Ipsum</a:t>
            </a:r>
            <a:r>
              <a:rPr lang="en-US" sz="1600" dirty="0">
                <a:solidFill>
                  <a:schemeClr val="tx2"/>
                </a:solidFill>
                <a:latin typeface="Open Sans Light"/>
                <a:cs typeface="Open Sans Light"/>
              </a:rPr>
              <a:t> has been the industry standard</a:t>
            </a:r>
            <a:r>
              <a:rPr lang="en-US" sz="1600" dirty="0" smtClean="0">
                <a:solidFill>
                  <a:schemeClr val="tx2"/>
                </a:solidFill>
                <a:latin typeface="Open Sans Light"/>
                <a:cs typeface="Open Sans Light"/>
              </a:rPr>
              <a:t>.</a:t>
            </a:r>
            <a:endParaRPr lang="en-US" sz="1600" dirty="0">
              <a:solidFill>
                <a:schemeClr val="tx2"/>
              </a:solidFill>
              <a:latin typeface="Open Sans Light"/>
              <a:cs typeface="Open Sans Light"/>
            </a:endParaRPr>
          </a:p>
        </p:txBody>
      </p:sp>
      <p:cxnSp>
        <p:nvCxnSpPr>
          <p:cNvPr id="59" name="Straight Connector 58"/>
          <p:cNvCxnSpPr/>
          <p:nvPr/>
        </p:nvCxnSpPr>
        <p:spPr>
          <a:xfrm>
            <a:off x="2214937" y="1943437"/>
            <a:ext cx="1327513" cy="406769"/>
          </a:xfrm>
          <a:prstGeom prst="line">
            <a:avLst/>
          </a:prstGeom>
          <a:ln w="12700" cmpd="sng">
            <a:solidFill>
              <a:schemeClr val="tx2">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550177" y="4393138"/>
            <a:ext cx="727930" cy="450845"/>
          </a:xfrm>
          <a:prstGeom prst="line">
            <a:avLst/>
          </a:prstGeom>
          <a:ln w="12700" cmpd="sng">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28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Charts (click &amp; drag)</a:t>
            </a:r>
            <a:endParaRPr lang="en-US" dirty="0"/>
          </a:p>
        </p:txBody>
      </p:sp>
      <p:sp>
        <p:nvSpPr>
          <p:cNvPr id="32" name="TextBox 35"/>
          <p:cNvSpPr txBox="1">
            <a:spLocks/>
          </p:cNvSpPr>
          <p:nvPr/>
        </p:nvSpPr>
        <p:spPr bwMode="auto">
          <a:xfrm>
            <a:off x="246211" y="3454044"/>
            <a:ext cx="2062878" cy="24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0" rIns="9144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600" b="1" dirty="0" err="1" smtClean="0">
                <a:solidFill>
                  <a:schemeClr val="accent3"/>
                </a:solidFill>
                <a:latin typeface="Open Sans"/>
                <a:ea typeface="Segoe UI" charset="0"/>
                <a:cs typeface="Open Sans"/>
              </a:rPr>
              <a:t>Title</a:t>
            </a:r>
            <a:endParaRPr lang="en-US" sz="1600" b="1" dirty="0">
              <a:solidFill>
                <a:schemeClr val="accent3"/>
              </a:solidFill>
              <a:latin typeface="Open Sans"/>
              <a:ea typeface="Segoe UI" charset="0"/>
              <a:cs typeface="Open Sans"/>
            </a:endParaRPr>
          </a:p>
        </p:txBody>
      </p:sp>
      <p:grpSp>
        <p:nvGrpSpPr>
          <p:cNvPr id="33" name="그룹 33"/>
          <p:cNvGrpSpPr>
            <a:grpSpLocks/>
          </p:cNvGrpSpPr>
          <p:nvPr/>
        </p:nvGrpSpPr>
        <p:grpSpPr bwMode="auto">
          <a:xfrm>
            <a:off x="620099" y="1664250"/>
            <a:ext cx="1323976" cy="1700355"/>
            <a:chOff x="3146269" y="1150145"/>
            <a:chExt cx="1346552" cy="1778889"/>
          </a:xfrm>
        </p:grpSpPr>
        <p:sp>
          <p:nvSpPr>
            <p:cNvPr id="35" name="타원 2"/>
            <p:cNvSpPr>
              <a:spLocks/>
            </p:cNvSpPr>
            <p:nvPr/>
          </p:nvSpPr>
          <p:spPr>
            <a:xfrm>
              <a:off x="3146269" y="1150145"/>
              <a:ext cx="1346552" cy="1346776"/>
            </a:xfrm>
            <a:prstGeom prst="ellipse">
              <a:avLst/>
            </a:prstGeom>
            <a:solidFill>
              <a:schemeClr val="accent5">
                <a:alpha val="42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6" name="원형 3"/>
            <p:cNvSpPr/>
            <p:nvPr/>
          </p:nvSpPr>
          <p:spPr>
            <a:xfrm>
              <a:off x="3207623" y="1212048"/>
              <a:ext cx="1223845" cy="1224480"/>
            </a:xfrm>
            <a:prstGeom prst="pie">
              <a:avLst>
                <a:gd name="adj1" fmla="val 16200000"/>
                <a:gd name="adj2" fmla="val 0"/>
              </a:avLst>
            </a:prstGeom>
            <a:solidFill>
              <a:srgbClr val="FF9E1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7" name="TextBox 41"/>
            <p:cNvSpPr txBox="1">
              <a:spLocks/>
            </p:cNvSpPr>
            <p:nvPr/>
          </p:nvSpPr>
          <p:spPr bwMode="auto">
            <a:xfrm>
              <a:off x="3319977" y="2593477"/>
              <a:ext cx="976492"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1"/>
                  </a:solidFill>
                  <a:latin typeface="Open Sans"/>
                  <a:ea typeface="Segoe UI" charset="0"/>
                  <a:cs typeface="Open Sans"/>
                </a:rPr>
                <a:t>25%</a:t>
              </a:r>
              <a:endParaRPr lang="en-US" sz="2100" b="1" dirty="0">
                <a:solidFill>
                  <a:schemeClr val="accent1"/>
                </a:solidFill>
                <a:latin typeface="Open Sans"/>
                <a:ea typeface="Segoe UI" charset="0"/>
                <a:cs typeface="Open Sans"/>
              </a:endParaRPr>
            </a:p>
          </p:txBody>
        </p:sp>
      </p:grpSp>
      <p:sp>
        <p:nvSpPr>
          <p:cNvPr id="34" name="TextBox 51"/>
          <p:cNvSpPr txBox="1">
            <a:spLocks/>
          </p:cNvSpPr>
          <p:nvPr/>
        </p:nvSpPr>
        <p:spPr bwMode="auto">
          <a:xfrm>
            <a:off x="205969" y="4034538"/>
            <a:ext cx="2103120" cy="196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dirty="0" err="1" smtClean="0">
                <a:solidFill>
                  <a:srgbClr val="0A1F24"/>
                </a:solidFill>
                <a:latin typeface="Open Sans Light"/>
                <a:cs typeface="Open Sans Light"/>
              </a:rPr>
              <a:t>Lorem</a:t>
            </a:r>
            <a:r>
              <a:rPr lang="en-US" sz="1600" dirty="0" smtClean="0">
                <a:solidFill>
                  <a:srgbClr val="0A1F24"/>
                </a:solidFill>
                <a:latin typeface="Open Sans Light"/>
                <a:cs typeface="Open Sans Light"/>
              </a:rPr>
              <a:t> </a:t>
            </a:r>
            <a:r>
              <a:rPr lang="en-US" sz="1600" dirty="0" err="1" smtClean="0">
                <a:solidFill>
                  <a:srgbClr val="0A1F24"/>
                </a:solidFill>
                <a:latin typeface="Open Sans Light"/>
                <a:cs typeface="Open Sans Light"/>
              </a:rPr>
              <a:t>Ipsum</a:t>
            </a:r>
            <a:r>
              <a:rPr lang="en-US" sz="1600" dirty="0" smtClean="0">
                <a:solidFill>
                  <a:srgbClr val="0A1F24"/>
                </a:solidFill>
                <a:latin typeface="Open Sans Light"/>
                <a:cs typeface="Open Sans Light"/>
              </a:rPr>
              <a:t> has been the industry's standard</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Lorem</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Ipsum</a:t>
            </a:r>
            <a:r>
              <a:rPr lang="en-US" sz="1600" dirty="0">
                <a:solidFill>
                  <a:srgbClr val="0A1F24"/>
                </a:solidFill>
                <a:latin typeface="Open Sans Light"/>
                <a:cs typeface="Open Sans Light"/>
              </a:rPr>
              <a:t> has been the industry's standard</a:t>
            </a:r>
            <a:r>
              <a:rPr lang="en-US" sz="1600" dirty="0" smtClean="0">
                <a:solidFill>
                  <a:srgbClr val="0A1F24"/>
                </a:solidFill>
                <a:latin typeface="Open Sans Light"/>
                <a:cs typeface="Open Sans Light"/>
              </a:rPr>
              <a:t>.</a:t>
            </a:r>
            <a:endParaRPr lang="en-US" sz="1600" dirty="0">
              <a:solidFill>
                <a:srgbClr val="0A1F24"/>
              </a:solidFill>
              <a:latin typeface="Open Sans Light"/>
              <a:cs typeface="Open Sans Light"/>
            </a:endParaRPr>
          </a:p>
        </p:txBody>
      </p:sp>
      <p:sp>
        <p:nvSpPr>
          <p:cNvPr id="60" name="TextBox 35"/>
          <p:cNvSpPr txBox="1">
            <a:spLocks/>
          </p:cNvSpPr>
          <p:nvPr/>
        </p:nvSpPr>
        <p:spPr bwMode="auto">
          <a:xfrm>
            <a:off x="2388589" y="3454044"/>
            <a:ext cx="2175015" cy="24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0" rIns="9144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600" b="1" dirty="0" err="1" smtClean="0">
                <a:solidFill>
                  <a:schemeClr val="accent3"/>
                </a:solidFill>
                <a:latin typeface="Open Sans"/>
                <a:ea typeface="Segoe UI" charset="0"/>
                <a:cs typeface="Open Sans"/>
              </a:rPr>
              <a:t>Title</a:t>
            </a:r>
            <a:endParaRPr lang="en-US" sz="1600" b="1" dirty="0">
              <a:solidFill>
                <a:schemeClr val="accent3"/>
              </a:solidFill>
              <a:latin typeface="Open Sans"/>
              <a:ea typeface="Segoe UI" charset="0"/>
              <a:cs typeface="Open Sans"/>
            </a:endParaRPr>
          </a:p>
        </p:txBody>
      </p:sp>
      <p:grpSp>
        <p:nvGrpSpPr>
          <p:cNvPr id="61" name="그룹 33"/>
          <p:cNvGrpSpPr>
            <a:grpSpLocks/>
          </p:cNvGrpSpPr>
          <p:nvPr/>
        </p:nvGrpSpPr>
        <p:grpSpPr bwMode="auto">
          <a:xfrm>
            <a:off x="2817486" y="1664250"/>
            <a:ext cx="1323976" cy="1700355"/>
            <a:chOff x="3146269" y="1150145"/>
            <a:chExt cx="1346552" cy="1778889"/>
          </a:xfrm>
        </p:grpSpPr>
        <p:sp>
          <p:nvSpPr>
            <p:cNvPr id="63" name="타원 2"/>
            <p:cNvSpPr>
              <a:spLocks/>
            </p:cNvSpPr>
            <p:nvPr/>
          </p:nvSpPr>
          <p:spPr>
            <a:xfrm>
              <a:off x="3146269" y="1150145"/>
              <a:ext cx="1346552" cy="1346776"/>
            </a:xfrm>
            <a:prstGeom prst="ellipse">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64" name="원형 3"/>
            <p:cNvSpPr/>
            <p:nvPr/>
          </p:nvSpPr>
          <p:spPr>
            <a:xfrm>
              <a:off x="3207623" y="1212048"/>
              <a:ext cx="1223845" cy="1224480"/>
            </a:xfrm>
            <a:prstGeom prst="pie">
              <a:avLst>
                <a:gd name="adj1" fmla="val 16200000"/>
                <a:gd name="adj2" fmla="val 5354384"/>
              </a:avLst>
            </a:prstGeom>
            <a:solidFill>
              <a:srgbClr val="FF9E1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65" name="TextBox 41"/>
            <p:cNvSpPr txBox="1">
              <a:spLocks/>
            </p:cNvSpPr>
            <p:nvPr/>
          </p:nvSpPr>
          <p:spPr bwMode="auto">
            <a:xfrm>
              <a:off x="3343181" y="2593477"/>
              <a:ext cx="976492"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smtClean="0">
                  <a:solidFill>
                    <a:schemeClr val="accent1"/>
                  </a:solidFill>
                  <a:latin typeface="Open Sans"/>
                  <a:ea typeface="Segoe UI" charset="0"/>
                  <a:cs typeface="Open Sans"/>
                </a:rPr>
                <a:t>50%</a:t>
              </a:r>
              <a:endParaRPr lang="en-US" sz="2100" b="1" dirty="0">
                <a:solidFill>
                  <a:schemeClr val="accent1"/>
                </a:solidFill>
                <a:latin typeface="Open Sans"/>
                <a:ea typeface="Segoe UI" charset="0"/>
                <a:cs typeface="Open Sans"/>
              </a:endParaRPr>
            </a:p>
          </p:txBody>
        </p:sp>
      </p:grpSp>
      <p:sp>
        <p:nvSpPr>
          <p:cNvPr id="62" name="TextBox 51"/>
          <p:cNvSpPr txBox="1">
            <a:spLocks/>
          </p:cNvSpPr>
          <p:nvPr/>
        </p:nvSpPr>
        <p:spPr bwMode="auto">
          <a:xfrm>
            <a:off x="2388590" y="4034538"/>
            <a:ext cx="2103120" cy="196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dirty="0" err="1" smtClean="0">
                <a:solidFill>
                  <a:srgbClr val="0A1F24"/>
                </a:solidFill>
                <a:latin typeface="Open Sans Light"/>
                <a:cs typeface="Open Sans Light"/>
              </a:rPr>
              <a:t>Lorem</a:t>
            </a:r>
            <a:r>
              <a:rPr lang="en-US" sz="1600" dirty="0" smtClean="0">
                <a:solidFill>
                  <a:srgbClr val="0A1F24"/>
                </a:solidFill>
                <a:latin typeface="Open Sans Light"/>
                <a:cs typeface="Open Sans Light"/>
              </a:rPr>
              <a:t> </a:t>
            </a:r>
            <a:r>
              <a:rPr lang="en-US" sz="1600" dirty="0" err="1" smtClean="0">
                <a:solidFill>
                  <a:srgbClr val="0A1F24"/>
                </a:solidFill>
                <a:latin typeface="Open Sans Light"/>
                <a:cs typeface="Open Sans Light"/>
              </a:rPr>
              <a:t>Ipsum</a:t>
            </a:r>
            <a:r>
              <a:rPr lang="en-US" sz="1600" dirty="0" smtClean="0">
                <a:solidFill>
                  <a:srgbClr val="0A1F24"/>
                </a:solidFill>
                <a:latin typeface="Open Sans Light"/>
                <a:cs typeface="Open Sans Light"/>
              </a:rPr>
              <a:t> has been the industry's standard</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Lorem</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Ipsum</a:t>
            </a:r>
            <a:r>
              <a:rPr lang="en-US" sz="1600" dirty="0">
                <a:solidFill>
                  <a:srgbClr val="0A1F24"/>
                </a:solidFill>
                <a:latin typeface="Open Sans Light"/>
                <a:cs typeface="Open Sans Light"/>
              </a:rPr>
              <a:t> has been the industry's standard</a:t>
            </a:r>
            <a:r>
              <a:rPr lang="en-US" sz="1600" dirty="0" smtClean="0">
                <a:solidFill>
                  <a:srgbClr val="0A1F24"/>
                </a:solidFill>
                <a:latin typeface="Open Sans Light"/>
                <a:cs typeface="Open Sans Light"/>
              </a:rPr>
              <a:t>.</a:t>
            </a:r>
            <a:endParaRPr lang="en-US" sz="1600" dirty="0">
              <a:solidFill>
                <a:srgbClr val="0A1F24"/>
              </a:solidFill>
              <a:latin typeface="Open Sans Light"/>
              <a:cs typeface="Open Sans Light"/>
            </a:endParaRPr>
          </a:p>
        </p:txBody>
      </p:sp>
      <p:sp>
        <p:nvSpPr>
          <p:cNvPr id="67" name="TextBox 35"/>
          <p:cNvSpPr txBox="1">
            <a:spLocks/>
          </p:cNvSpPr>
          <p:nvPr/>
        </p:nvSpPr>
        <p:spPr bwMode="auto">
          <a:xfrm>
            <a:off x="4564845" y="3454044"/>
            <a:ext cx="2188984" cy="24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0" rIns="9144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600" b="1" dirty="0" err="1" smtClean="0">
                <a:solidFill>
                  <a:schemeClr val="accent3"/>
                </a:solidFill>
                <a:latin typeface="Open Sans"/>
                <a:ea typeface="Segoe UI" charset="0"/>
                <a:cs typeface="Open Sans"/>
              </a:rPr>
              <a:t>Title</a:t>
            </a:r>
            <a:endParaRPr lang="en-US" sz="1600" b="1" dirty="0">
              <a:solidFill>
                <a:schemeClr val="accent3"/>
              </a:solidFill>
              <a:latin typeface="Open Sans"/>
              <a:ea typeface="Segoe UI" charset="0"/>
              <a:cs typeface="Open Sans"/>
            </a:endParaRPr>
          </a:p>
        </p:txBody>
      </p:sp>
      <p:grpSp>
        <p:nvGrpSpPr>
          <p:cNvPr id="68" name="그룹 33"/>
          <p:cNvGrpSpPr>
            <a:grpSpLocks/>
          </p:cNvGrpSpPr>
          <p:nvPr/>
        </p:nvGrpSpPr>
        <p:grpSpPr bwMode="auto">
          <a:xfrm>
            <a:off x="4992501" y="1664250"/>
            <a:ext cx="1323976" cy="1700355"/>
            <a:chOff x="3146269" y="1150145"/>
            <a:chExt cx="1346552" cy="1778889"/>
          </a:xfrm>
        </p:grpSpPr>
        <p:sp>
          <p:nvSpPr>
            <p:cNvPr id="70" name="타원 2"/>
            <p:cNvSpPr>
              <a:spLocks/>
            </p:cNvSpPr>
            <p:nvPr/>
          </p:nvSpPr>
          <p:spPr>
            <a:xfrm>
              <a:off x="3146269" y="1150145"/>
              <a:ext cx="1346552" cy="1346776"/>
            </a:xfrm>
            <a:prstGeom prst="ellipse">
              <a:avLst/>
            </a:prstGeom>
            <a:solidFill>
              <a:srgbClr val="FFC56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71" name="원형 3"/>
            <p:cNvSpPr/>
            <p:nvPr/>
          </p:nvSpPr>
          <p:spPr>
            <a:xfrm>
              <a:off x="3207623" y="1212048"/>
              <a:ext cx="1223845" cy="1224480"/>
            </a:xfrm>
            <a:prstGeom prst="pie">
              <a:avLst>
                <a:gd name="adj1" fmla="val 16200000"/>
                <a:gd name="adj2" fmla="val 10766264"/>
              </a:avLst>
            </a:prstGeom>
            <a:solidFill>
              <a:srgbClr val="FF9E1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72" name="TextBox 41"/>
            <p:cNvSpPr txBox="1">
              <a:spLocks/>
            </p:cNvSpPr>
            <p:nvPr/>
          </p:nvSpPr>
          <p:spPr bwMode="auto">
            <a:xfrm>
              <a:off x="3319977" y="2593477"/>
              <a:ext cx="976492"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smtClean="0">
                  <a:solidFill>
                    <a:schemeClr val="accent1"/>
                  </a:solidFill>
                  <a:latin typeface="Open Sans"/>
                  <a:ea typeface="Segoe UI" charset="0"/>
                  <a:cs typeface="Open Sans"/>
                </a:rPr>
                <a:t>75</a:t>
              </a:r>
              <a:r>
                <a:rPr lang="nb-NO" sz="2100" b="1" dirty="0">
                  <a:solidFill>
                    <a:schemeClr val="accent1"/>
                  </a:solidFill>
                  <a:latin typeface="Open Sans"/>
                  <a:ea typeface="Segoe UI" charset="0"/>
                  <a:cs typeface="Open Sans"/>
                </a:rPr>
                <a:t>%</a:t>
              </a:r>
              <a:endParaRPr lang="en-US" sz="2100" b="1" dirty="0">
                <a:solidFill>
                  <a:schemeClr val="accent1"/>
                </a:solidFill>
                <a:latin typeface="Open Sans"/>
                <a:ea typeface="Segoe UI" charset="0"/>
                <a:cs typeface="Open Sans"/>
              </a:endParaRPr>
            </a:p>
          </p:txBody>
        </p:sp>
      </p:grpSp>
      <p:sp>
        <p:nvSpPr>
          <p:cNvPr id="69" name="TextBox 51"/>
          <p:cNvSpPr txBox="1">
            <a:spLocks/>
          </p:cNvSpPr>
          <p:nvPr/>
        </p:nvSpPr>
        <p:spPr bwMode="auto">
          <a:xfrm>
            <a:off x="4563605" y="4034538"/>
            <a:ext cx="2103120" cy="196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dirty="0" err="1" smtClean="0">
                <a:solidFill>
                  <a:srgbClr val="0A1F24"/>
                </a:solidFill>
                <a:latin typeface="Open Sans Light"/>
                <a:cs typeface="Open Sans Light"/>
              </a:rPr>
              <a:t>Lorem</a:t>
            </a:r>
            <a:r>
              <a:rPr lang="en-US" sz="1600" dirty="0" smtClean="0">
                <a:solidFill>
                  <a:srgbClr val="0A1F24"/>
                </a:solidFill>
                <a:latin typeface="Open Sans Light"/>
                <a:cs typeface="Open Sans Light"/>
              </a:rPr>
              <a:t> </a:t>
            </a:r>
            <a:r>
              <a:rPr lang="en-US" sz="1600" dirty="0" err="1" smtClean="0">
                <a:solidFill>
                  <a:srgbClr val="0A1F24"/>
                </a:solidFill>
                <a:latin typeface="Open Sans Light"/>
                <a:cs typeface="Open Sans Light"/>
              </a:rPr>
              <a:t>Ipsum</a:t>
            </a:r>
            <a:r>
              <a:rPr lang="en-US" sz="1600" dirty="0" smtClean="0">
                <a:solidFill>
                  <a:srgbClr val="0A1F24"/>
                </a:solidFill>
                <a:latin typeface="Open Sans Light"/>
                <a:cs typeface="Open Sans Light"/>
              </a:rPr>
              <a:t> has been the industry's standard</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Lorem</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Ipsum</a:t>
            </a:r>
            <a:r>
              <a:rPr lang="en-US" sz="1600" dirty="0">
                <a:solidFill>
                  <a:srgbClr val="0A1F24"/>
                </a:solidFill>
                <a:latin typeface="Open Sans Light"/>
                <a:cs typeface="Open Sans Light"/>
              </a:rPr>
              <a:t> has been the industry's standard</a:t>
            </a:r>
            <a:r>
              <a:rPr lang="en-US" sz="1600" dirty="0" smtClean="0">
                <a:solidFill>
                  <a:srgbClr val="0A1F24"/>
                </a:solidFill>
                <a:latin typeface="Open Sans Light"/>
                <a:cs typeface="Open Sans Light"/>
              </a:rPr>
              <a:t>.</a:t>
            </a:r>
            <a:endParaRPr lang="en-US" sz="1600" dirty="0">
              <a:solidFill>
                <a:srgbClr val="0A1F24"/>
              </a:solidFill>
              <a:latin typeface="Open Sans Light"/>
              <a:cs typeface="Open Sans Light"/>
            </a:endParaRPr>
          </a:p>
        </p:txBody>
      </p:sp>
      <p:sp>
        <p:nvSpPr>
          <p:cNvPr id="74" name="TextBox 35"/>
          <p:cNvSpPr txBox="1">
            <a:spLocks/>
          </p:cNvSpPr>
          <p:nvPr/>
        </p:nvSpPr>
        <p:spPr bwMode="auto">
          <a:xfrm>
            <a:off x="6750832" y="3454044"/>
            <a:ext cx="2106118" cy="24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0" rIns="9144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600" b="1" dirty="0" err="1" smtClean="0">
                <a:solidFill>
                  <a:srgbClr val="D57800"/>
                </a:solidFill>
                <a:latin typeface="Open Sans"/>
                <a:ea typeface="Segoe UI" charset="0"/>
                <a:cs typeface="Open Sans"/>
              </a:rPr>
              <a:t>Title</a:t>
            </a:r>
            <a:endParaRPr lang="en-US" sz="1600" b="1" dirty="0">
              <a:solidFill>
                <a:srgbClr val="D57800"/>
              </a:solidFill>
              <a:latin typeface="Open Sans"/>
              <a:ea typeface="Segoe UI" charset="0"/>
              <a:cs typeface="Open Sans"/>
            </a:endParaRPr>
          </a:p>
        </p:txBody>
      </p:sp>
      <p:grpSp>
        <p:nvGrpSpPr>
          <p:cNvPr id="75" name="그룹 33"/>
          <p:cNvGrpSpPr>
            <a:grpSpLocks/>
          </p:cNvGrpSpPr>
          <p:nvPr/>
        </p:nvGrpSpPr>
        <p:grpSpPr bwMode="auto">
          <a:xfrm>
            <a:off x="7153191" y="1664250"/>
            <a:ext cx="1323975" cy="1700355"/>
            <a:chOff x="3146269" y="1150145"/>
            <a:chExt cx="1346552" cy="1778889"/>
          </a:xfrm>
        </p:grpSpPr>
        <p:sp>
          <p:nvSpPr>
            <p:cNvPr id="77" name="타원 2"/>
            <p:cNvSpPr>
              <a:spLocks/>
            </p:cNvSpPr>
            <p:nvPr/>
          </p:nvSpPr>
          <p:spPr>
            <a:xfrm>
              <a:off x="3146269" y="1150145"/>
              <a:ext cx="1346552" cy="1346776"/>
            </a:xfrm>
            <a:prstGeom prst="ellipse">
              <a:avLst/>
            </a:prstGeom>
            <a:solidFill>
              <a:srgbClr val="FFC56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78" name="원형 3"/>
            <p:cNvSpPr/>
            <p:nvPr/>
          </p:nvSpPr>
          <p:spPr>
            <a:xfrm>
              <a:off x="3207623" y="1212048"/>
              <a:ext cx="1223845" cy="1224480"/>
            </a:xfrm>
            <a:prstGeom prst="pie">
              <a:avLst>
                <a:gd name="adj1" fmla="val 16200000"/>
                <a:gd name="adj2" fmla="val 16176045"/>
              </a:avLst>
            </a:pr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79" name="TextBox 41"/>
            <p:cNvSpPr txBox="1">
              <a:spLocks/>
            </p:cNvSpPr>
            <p:nvPr/>
          </p:nvSpPr>
          <p:spPr bwMode="auto">
            <a:xfrm>
              <a:off x="3338714" y="2593477"/>
              <a:ext cx="978151"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smtClean="0">
                  <a:solidFill>
                    <a:schemeClr val="accent1"/>
                  </a:solidFill>
                  <a:latin typeface="Open Sans"/>
                  <a:ea typeface="Segoe UI" charset="0"/>
                  <a:cs typeface="Open Sans"/>
                </a:rPr>
                <a:t>100%</a:t>
              </a:r>
              <a:endParaRPr lang="en-US" sz="2100" b="1" dirty="0">
                <a:solidFill>
                  <a:schemeClr val="accent1"/>
                </a:solidFill>
                <a:latin typeface="Open Sans"/>
                <a:ea typeface="Segoe UI" charset="0"/>
                <a:cs typeface="Open Sans"/>
              </a:endParaRPr>
            </a:p>
          </p:txBody>
        </p:sp>
      </p:grpSp>
      <p:sp>
        <p:nvSpPr>
          <p:cNvPr id="76" name="TextBox 51"/>
          <p:cNvSpPr txBox="1">
            <a:spLocks/>
          </p:cNvSpPr>
          <p:nvPr/>
        </p:nvSpPr>
        <p:spPr bwMode="auto">
          <a:xfrm>
            <a:off x="6753830" y="4034538"/>
            <a:ext cx="2103120" cy="196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dirty="0" err="1" smtClean="0">
                <a:solidFill>
                  <a:srgbClr val="0A1F24"/>
                </a:solidFill>
                <a:latin typeface="Open Sans Light"/>
                <a:cs typeface="Open Sans Light"/>
              </a:rPr>
              <a:t>Lorem</a:t>
            </a:r>
            <a:r>
              <a:rPr lang="en-US" sz="1600" dirty="0" smtClean="0">
                <a:solidFill>
                  <a:srgbClr val="0A1F24"/>
                </a:solidFill>
                <a:latin typeface="Open Sans Light"/>
                <a:cs typeface="Open Sans Light"/>
              </a:rPr>
              <a:t> </a:t>
            </a:r>
            <a:r>
              <a:rPr lang="en-US" sz="1600" dirty="0" err="1" smtClean="0">
                <a:solidFill>
                  <a:srgbClr val="0A1F24"/>
                </a:solidFill>
                <a:latin typeface="Open Sans Light"/>
                <a:cs typeface="Open Sans Light"/>
              </a:rPr>
              <a:t>Ipsum</a:t>
            </a:r>
            <a:r>
              <a:rPr lang="en-US" sz="1600" dirty="0" smtClean="0">
                <a:solidFill>
                  <a:srgbClr val="0A1F24"/>
                </a:solidFill>
                <a:latin typeface="Open Sans Light"/>
                <a:cs typeface="Open Sans Light"/>
              </a:rPr>
              <a:t> has been the industry's standard</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Lorem</a:t>
            </a:r>
            <a:r>
              <a:rPr lang="en-US" sz="1600" dirty="0">
                <a:solidFill>
                  <a:srgbClr val="0A1F24"/>
                </a:solidFill>
                <a:latin typeface="Open Sans Light"/>
                <a:cs typeface="Open Sans Light"/>
              </a:rPr>
              <a:t> </a:t>
            </a:r>
            <a:r>
              <a:rPr lang="en-US" sz="1600" dirty="0" err="1">
                <a:solidFill>
                  <a:srgbClr val="0A1F24"/>
                </a:solidFill>
                <a:latin typeface="Open Sans Light"/>
                <a:cs typeface="Open Sans Light"/>
              </a:rPr>
              <a:t>Ipsum</a:t>
            </a:r>
            <a:r>
              <a:rPr lang="en-US" sz="1600" dirty="0">
                <a:solidFill>
                  <a:srgbClr val="0A1F24"/>
                </a:solidFill>
                <a:latin typeface="Open Sans Light"/>
                <a:cs typeface="Open Sans Light"/>
              </a:rPr>
              <a:t> has been the industry's standard</a:t>
            </a:r>
            <a:r>
              <a:rPr lang="en-US" sz="1600" dirty="0" smtClean="0">
                <a:solidFill>
                  <a:srgbClr val="0A1F24"/>
                </a:solidFill>
                <a:latin typeface="Open Sans Light"/>
                <a:cs typeface="Open Sans Light"/>
              </a:rPr>
              <a:t>.</a:t>
            </a:r>
            <a:endParaRPr lang="en-US" sz="1600" dirty="0">
              <a:solidFill>
                <a:srgbClr val="0A1F24"/>
              </a:solidFill>
              <a:latin typeface="Open Sans Light"/>
              <a:cs typeface="Open Sans Light"/>
            </a:endParaRPr>
          </a:p>
        </p:txBody>
      </p:sp>
    </p:spTree>
    <p:extLst>
      <p:ext uri="{BB962C8B-B14F-4D97-AF65-F5344CB8AC3E}">
        <p14:creationId xmlns:p14="http://schemas.microsoft.com/office/powerpoint/2010/main" val="149915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 (click &amp; drag)</a:t>
            </a:r>
            <a:endParaRPr lang="en-US" dirty="0"/>
          </a:p>
        </p:txBody>
      </p:sp>
      <p:grpSp>
        <p:nvGrpSpPr>
          <p:cNvPr id="3" name="Group 2"/>
          <p:cNvGrpSpPr/>
          <p:nvPr/>
        </p:nvGrpSpPr>
        <p:grpSpPr>
          <a:xfrm>
            <a:off x="1258300" y="1389642"/>
            <a:ext cx="7597837" cy="4367804"/>
            <a:chOff x="953499" y="1164066"/>
            <a:chExt cx="7597837" cy="3874061"/>
          </a:xfrm>
        </p:grpSpPr>
        <p:cxnSp>
          <p:nvCxnSpPr>
            <p:cNvPr id="4" name="Straight Connector 3"/>
            <p:cNvCxnSpPr/>
            <p:nvPr/>
          </p:nvCxnSpPr>
          <p:spPr>
            <a:xfrm rot="16200000">
              <a:off x="-982336"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16200000">
              <a:off x="102899"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a:off x="1188133"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a:off x="2273367"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a:off x="3358601"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a:off x="4443835"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a:off x="5529069" y="3101096"/>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a:off x="6614306" y="3101096"/>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53499" y="5038126"/>
              <a:ext cx="7597837"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3499" y="1164067"/>
              <a:ext cx="7597837"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rot="5400000">
            <a:off x="2584370" y="271027"/>
            <a:ext cx="290653" cy="294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1" name="Rectangle 20"/>
          <p:cNvSpPr/>
          <p:nvPr/>
        </p:nvSpPr>
        <p:spPr>
          <a:xfrm rot="5400000">
            <a:off x="3714452" y="-568402"/>
            <a:ext cx="290653" cy="520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2" name="Rectangle 21"/>
          <p:cNvSpPr/>
          <p:nvPr/>
        </p:nvSpPr>
        <p:spPr>
          <a:xfrm rot="5400000">
            <a:off x="3385302" y="51404"/>
            <a:ext cx="290653" cy="4542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3" name="Rectangle 22"/>
          <p:cNvSpPr/>
          <p:nvPr/>
        </p:nvSpPr>
        <p:spPr>
          <a:xfrm rot="5400000">
            <a:off x="1762888" y="2379446"/>
            <a:ext cx="290653" cy="1297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4" name="Rectangle 23"/>
          <p:cNvSpPr/>
          <p:nvPr/>
        </p:nvSpPr>
        <p:spPr>
          <a:xfrm rot="5400000">
            <a:off x="4369869" y="63117"/>
            <a:ext cx="290653" cy="6511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5" name="Rectangle 24"/>
          <p:cNvSpPr/>
          <p:nvPr/>
        </p:nvSpPr>
        <p:spPr>
          <a:xfrm rot="5400000">
            <a:off x="2630720" y="2092921"/>
            <a:ext cx="290653" cy="3033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6" name="Rectangle 25"/>
          <p:cNvSpPr/>
          <p:nvPr/>
        </p:nvSpPr>
        <p:spPr>
          <a:xfrm rot="5400000">
            <a:off x="1762888" y="3666380"/>
            <a:ext cx="290653" cy="1297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7" name="Rectangle 26"/>
          <p:cNvSpPr/>
          <p:nvPr/>
        </p:nvSpPr>
        <p:spPr>
          <a:xfrm rot="5400000">
            <a:off x="2359786" y="3360134"/>
            <a:ext cx="290653" cy="249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28" name="Rectangle 27"/>
          <p:cNvSpPr/>
          <p:nvPr/>
        </p:nvSpPr>
        <p:spPr>
          <a:xfrm rot="5400000">
            <a:off x="2846620" y="3163956"/>
            <a:ext cx="290653" cy="3464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a:cs typeface="Open Sans"/>
            </a:endParaRPr>
          </a:p>
        </p:txBody>
      </p:sp>
      <p:sp>
        <p:nvSpPr>
          <p:cNvPr id="32" name="Text Placeholder 32"/>
          <p:cNvSpPr txBox="1">
            <a:spLocks/>
          </p:cNvSpPr>
          <p:nvPr/>
        </p:nvSpPr>
        <p:spPr>
          <a:xfrm>
            <a:off x="932769"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85000"/>
                    <a:lumOff val="15000"/>
                  </a:schemeClr>
                </a:solidFill>
                <a:latin typeface="Open Sans"/>
                <a:cs typeface="Open Sans"/>
              </a:rPr>
              <a:t>0</a:t>
            </a:r>
          </a:p>
        </p:txBody>
      </p:sp>
      <p:sp>
        <p:nvSpPr>
          <p:cNvPr id="33" name="Text Placeholder 32"/>
          <p:cNvSpPr txBox="1">
            <a:spLocks/>
          </p:cNvSpPr>
          <p:nvPr/>
        </p:nvSpPr>
        <p:spPr>
          <a:xfrm>
            <a:off x="2005291"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10</a:t>
            </a:r>
            <a:endParaRPr lang="en-US" sz="1600" dirty="0">
              <a:solidFill>
                <a:schemeClr val="tx1">
                  <a:lumMod val="85000"/>
                  <a:lumOff val="15000"/>
                </a:schemeClr>
              </a:solidFill>
              <a:latin typeface="Open Sans"/>
              <a:cs typeface="Open Sans"/>
            </a:endParaRPr>
          </a:p>
        </p:txBody>
      </p:sp>
      <p:sp>
        <p:nvSpPr>
          <p:cNvPr id="34" name="Text Placeholder 32"/>
          <p:cNvSpPr txBox="1">
            <a:spLocks/>
          </p:cNvSpPr>
          <p:nvPr/>
        </p:nvSpPr>
        <p:spPr>
          <a:xfrm>
            <a:off x="3094770"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20</a:t>
            </a:r>
            <a:endParaRPr lang="en-US" sz="1600" dirty="0">
              <a:solidFill>
                <a:schemeClr val="tx1">
                  <a:lumMod val="85000"/>
                  <a:lumOff val="15000"/>
                </a:schemeClr>
              </a:solidFill>
              <a:latin typeface="Open Sans"/>
              <a:cs typeface="Open Sans"/>
            </a:endParaRPr>
          </a:p>
        </p:txBody>
      </p:sp>
      <p:sp>
        <p:nvSpPr>
          <p:cNvPr id="35" name="Text Placeholder 32"/>
          <p:cNvSpPr txBox="1">
            <a:spLocks/>
          </p:cNvSpPr>
          <p:nvPr/>
        </p:nvSpPr>
        <p:spPr>
          <a:xfrm>
            <a:off x="4180005"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30</a:t>
            </a:r>
            <a:endParaRPr lang="en-US" sz="1600" dirty="0">
              <a:solidFill>
                <a:schemeClr val="tx1">
                  <a:lumMod val="85000"/>
                  <a:lumOff val="15000"/>
                </a:schemeClr>
              </a:solidFill>
              <a:latin typeface="Open Sans"/>
              <a:cs typeface="Open Sans"/>
            </a:endParaRPr>
          </a:p>
        </p:txBody>
      </p:sp>
      <p:sp>
        <p:nvSpPr>
          <p:cNvPr id="36" name="Text Placeholder 32"/>
          <p:cNvSpPr txBox="1">
            <a:spLocks/>
          </p:cNvSpPr>
          <p:nvPr/>
        </p:nvSpPr>
        <p:spPr>
          <a:xfrm>
            <a:off x="5265239"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40</a:t>
            </a:r>
            <a:endParaRPr lang="en-US" sz="1600" dirty="0">
              <a:solidFill>
                <a:schemeClr val="tx1">
                  <a:lumMod val="85000"/>
                  <a:lumOff val="15000"/>
                </a:schemeClr>
              </a:solidFill>
              <a:latin typeface="Open Sans"/>
              <a:cs typeface="Open Sans"/>
            </a:endParaRPr>
          </a:p>
        </p:txBody>
      </p:sp>
      <p:sp>
        <p:nvSpPr>
          <p:cNvPr id="37" name="Text Placeholder 32"/>
          <p:cNvSpPr txBox="1">
            <a:spLocks/>
          </p:cNvSpPr>
          <p:nvPr/>
        </p:nvSpPr>
        <p:spPr>
          <a:xfrm>
            <a:off x="6342006"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50</a:t>
            </a:r>
            <a:endParaRPr lang="en-US" sz="1600" dirty="0">
              <a:solidFill>
                <a:schemeClr val="tx1">
                  <a:lumMod val="85000"/>
                  <a:lumOff val="15000"/>
                </a:schemeClr>
              </a:solidFill>
              <a:latin typeface="Open Sans"/>
              <a:cs typeface="Open Sans"/>
            </a:endParaRPr>
          </a:p>
        </p:txBody>
      </p:sp>
      <p:sp>
        <p:nvSpPr>
          <p:cNvPr id="38" name="Text Placeholder 32"/>
          <p:cNvSpPr txBox="1">
            <a:spLocks/>
          </p:cNvSpPr>
          <p:nvPr/>
        </p:nvSpPr>
        <p:spPr>
          <a:xfrm>
            <a:off x="7435707"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60</a:t>
            </a:r>
            <a:endParaRPr lang="en-US" sz="1600" dirty="0">
              <a:solidFill>
                <a:schemeClr val="tx1">
                  <a:lumMod val="85000"/>
                  <a:lumOff val="15000"/>
                </a:schemeClr>
              </a:solidFill>
              <a:latin typeface="Open Sans"/>
              <a:cs typeface="Open Sans"/>
            </a:endParaRPr>
          </a:p>
        </p:txBody>
      </p:sp>
      <p:sp>
        <p:nvSpPr>
          <p:cNvPr id="39" name="Text Placeholder 32"/>
          <p:cNvSpPr txBox="1">
            <a:spLocks/>
          </p:cNvSpPr>
          <p:nvPr/>
        </p:nvSpPr>
        <p:spPr>
          <a:xfrm>
            <a:off x="8504010" y="5805657"/>
            <a:ext cx="670385" cy="2844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tx1">
                    <a:lumMod val="85000"/>
                    <a:lumOff val="15000"/>
                  </a:schemeClr>
                </a:solidFill>
                <a:latin typeface="Open Sans"/>
                <a:cs typeface="Open Sans"/>
              </a:rPr>
              <a:t>70</a:t>
            </a:r>
            <a:endParaRPr lang="en-US" sz="1600" dirty="0">
              <a:solidFill>
                <a:schemeClr val="tx1">
                  <a:lumMod val="85000"/>
                  <a:lumOff val="15000"/>
                </a:schemeClr>
              </a:solidFill>
              <a:latin typeface="Open Sans"/>
              <a:cs typeface="Open Sans"/>
            </a:endParaRPr>
          </a:p>
        </p:txBody>
      </p:sp>
      <p:sp>
        <p:nvSpPr>
          <p:cNvPr id="40" name="Text Placeholder 32"/>
          <p:cNvSpPr txBox="1">
            <a:spLocks/>
          </p:cNvSpPr>
          <p:nvPr/>
        </p:nvSpPr>
        <p:spPr>
          <a:xfrm>
            <a:off x="148319" y="1886559"/>
            <a:ext cx="1024162" cy="2906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457200">
              <a:lnSpc>
                <a:spcPct val="100000"/>
              </a:lnSpc>
              <a:spcBef>
                <a:spcPts val="0"/>
              </a:spcBef>
              <a:buNone/>
            </a:pPr>
            <a:r>
              <a:rPr lang="en-US" sz="1200" dirty="0">
                <a:solidFill>
                  <a:srgbClr val="262626"/>
                </a:solidFill>
                <a:latin typeface="Open Sans"/>
                <a:cs typeface="Open Sans"/>
              </a:rPr>
              <a:t>DD Month </a:t>
            </a:r>
            <a:r>
              <a:rPr lang="en-US" sz="1200" dirty="0" smtClean="0">
                <a:solidFill>
                  <a:srgbClr val="262626"/>
                </a:solidFill>
                <a:latin typeface="Open Sans"/>
                <a:cs typeface="Open Sans"/>
              </a:rPr>
              <a:t>YY</a:t>
            </a:r>
            <a:endParaRPr lang="en-US" sz="1200" dirty="0">
              <a:solidFill>
                <a:srgbClr val="262626"/>
              </a:solidFill>
              <a:latin typeface="Open Sans"/>
              <a:cs typeface="Open Sans"/>
            </a:endParaRPr>
          </a:p>
        </p:txBody>
      </p:sp>
      <p:sp>
        <p:nvSpPr>
          <p:cNvPr id="45" name="Text Placeholder 32"/>
          <p:cNvSpPr txBox="1">
            <a:spLocks/>
          </p:cNvSpPr>
          <p:nvPr/>
        </p:nvSpPr>
        <p:spPr>
          <a:xfrm>
            <a:off x="148319" y="3173491"/>
            <a:ext cx="1024162" cy="2906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457200">
              <a:lnSpc>
                <a:spcPct val="100000"/>
              </a:lnSpc>
              <a:spcBef>
                <a:spcPts val="0"/>
              </a:spcBef>
              <a:buNone/>
            </a:pPr>
            <a:r>
              <a:rPr lang="en-US" sz="1200" dirty="0">
                <a:solidFill>
                  <a:srgbClr val="262626"/>
                </a:solidFill>
                <a:latin typeface="Open Sans"/>
                <a:cs typeface="Open Sans"/>
              </a:rPr>
              <a:t>DD Month </a:t>
            </a:r>
            <a:r>
              <a:rPr lang="en-US" sz="1200" dirty="0" smtClean="0">
                <a:solidFill>
                  <a:srgbClr val="262626"/>
                </a:solidFill>
                <a:latin typeface="Open Sans"/>
                <a:cs typeface="Open Sans"/>
              </a:rPr>
              <a:t>YY</a:t>
            </a:r>
            <a:endParaRPr lang="en-US" sz="1200" dirty="0">
              <a:solidFill>
                <a:srgbClr val="262626"/>
              </a:solidFill>
              <a:latin typeface="Open Sans"/>
              <a:cs typeface="Open Sans"/>
            </a:endParaRPr>
          </a:p>
        </p:txBody>
      </p:sp>
      <p:sp>
        <p:nvSpPr>
          <p:cNvPr id="46" name="Text Placeholder 32"/>
          <p:cNvSpPr txBox="1">
            <a:spLocks/>
          </p:cNvSpPr>
          <p:nvPr/>
        </p:nvSpPr>
        <p:spPr>
          <a:xfrm>
            <a:off x="148319" y="4460425"/>
            <a:ext cx="1024162" cy="2906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457200">
              <a:lnSpc>
                <a:spcPct val="100000"/>
              </a:lnSpc>
              <a:spcBef>
                <a:spcPts val="0"/>
              </a:spcBef>
              <a:buNone/>
            </a:pPr>
            <a:r>
              <a:rPr lang="en-US" sz="1200" dirty="0">
                <a:solidFill>
                  <a:srgbClr val="262626"/>
                </a:solidFill>
                <a:latin typeface="Open Sans"/>
                <a:cs typeface="Open Sans"/>
              </a:rPr>
              <a:t>DD Month </a:t>
            </a:r>
            <a:r>
              <a:rPr lang="en-US" sz="1200" dirty="0" smtClean="0">
                <a:solidFill>
                  <a:srgbClr val="262626"/>
                </a:solidFill>
                <a:latin typeface="Open Sans"/>
                <a:cs typeface="Open Sans"/>
              </a:rPr>
              <a:t>YY</a:t>
            </a:r>
            <a:endParaRPr lang="en-US" sz="1200" dirty="0">
              <a:solidFill>
                <a:srgbClr val="262626"/>
              </a:solidFill>
              <a:latin typeface="Open Sans"/>
              <a:cs typeface="Open Sans"/>
            </a:endParaRPr>
          </a:p>
        </p:txBody>
      </p:sp>
      <p:grpSp>
        <p:nvGrpSpPr>
          <p:cNvPr id="47" name="Group 46"/>
          <p:cNvGrpSpPr/>
          <p:nvPr/>
        </p:nvGrpSpPr>
        <p:grpSpPr>
          <a:xfrm>
            <a:off x="1083764" y="6534808"/>
            <a:ext cx="874085" cy="252650"/>
            <a:chOff x="876687" y="4820308"/>
            <a:chExt cx="874085" cy="252650"/>
          </a:xfrm>
        </p:grpSpPr>
        <p:sp>
          <p:nvSpPr>
            <p:cNvPr id="48" name="Rectangle 47"/>
            <p:cNvSpPr/>
            <p:nvPr/>
          </p:nvSpPr>
          <p:spPr>
            <a:xfrm>
              <a:off x="876687" y="4911856"/>
              <a:ext cx="144935" cy="76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E94F35"/>
                </a:solidFill>
                <a:latin typeface="Open Sans"/>
                <a:cs typeface="Open Sans"/>
              </a:endParaRPr>
            </a:p>
          </p:txBody>
        </p:sp>
        <p:sp>
          <p:nvSpPr>
            <p:cNvPr id="49" name="Subtitle 2"/>
            <p:cNvSpPr txBox="1">
              <a:spLocks/>
            </p:cNvSpPr>
            <p:nvPr/>
          </p:nvSpPr>
          <p:spPr>
            <a:xfrm>
              <a:off x="1015825" y="4820308"/>
              <a:ext cx="734947" cy="2526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082">
                <a:buNone/>
              </a:pPr>
              <a:r>
                <a:rPr lang="en-US" sz="1200" dirty="0" smtClean="0">
                  <a:solidFill>
                    <a:schemeClr val="tx2"/>
                  </a:solidFill>
                  <a:latin typeface="Open Sans"/>
                  <a:ea typeface="Segoe UI" panose="020B0502040204020203" pitchFamily="34" charset="0"/>
                  <a:cs typeface="Open Sans"/>
                </a:rPr>
                <a:t>XXXX</a:t>
              </a:r>
              <a:endParaRPr lang="en-US" sz="1200" dirty="0">
                <a:solidFill>
                  <a:schemeClr val="tx2"/>
                </a:solidFill>
                <a:latin typeface="Open Sans"/>
                <a:ea typeface="Segoe UI" panose="020B0502040204020203" pitchFamily="34" charset="0"/>
                <a:cs typeface="Open Sans"/>
              </a:endParaRPr>
            </a:p>
          </p:txBody>
        </p:sp>
      </p:grpSp>
      <p:grpSp>
        <p:nvGrpSpPr>
          <p:cNvPr id="50" name="Group 49"/>
          <p:cNvGrpSpPr/>
          <p:nvPr/>
        </p:nvGrpSpPr>
        <p:grpSpPr>
          <a:xfrm>
            <a:off x="2920925" y="6544968"/>
            <a:ext cx="874087" cy="252650"/>
            <a:chOff x="1836998" y="4830468"/>
            <a:chExt cx="874087" cy="252650"/>
          </a:xfrm>
        </p:grpSpPr>
        <p:sp>
          <p:nvSpPr>
            <p:cNvPr id="51" name="Rectangle 50"/>
            <p:cNvSpPr/>
            <p:nvPr/>
          </p:nvSpPr>
          <p:spPr>
            <a:xfrm>
              <a:off x="1836998" y="4911856"/>
              <a:ext cx="144935" cy="76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Open Sans"/>
                <a:cs typeface="Open Sans"/>
              </a:endParaRPr>
            </a:p>
          </p:txBody>
        </p:sp>
        <p:sp>
          <p:nvSpPr>
            <p:cNvPr id="52" name="Subtitle 2"/>
            <p:cNvSpPr txBox="1">
              <a:spLocks/>
            </p:cNvSpPr>
            <p:nvPr/>
          </p:nvSpPr>
          <p:spPr>
            <a:xfrm>
              <a:off x="1976138" y="4830468"/>
              <a:ext cx="734947" cy="2526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082">
                <a:buNone/>
              </a:pPr>
              <a:r>
                <a:rPr lang="en-US" sz="1200" dirty="0" smtClean="0">
                  <a:solidFill>
                    <a:srgbClr val="000000"/>
                  </a:solidFill>
                  <a:latin typeface="Open Sans"/>
                  <a:ea typeface="Segoe UI" panose="020B0502040204020203" pitchFamily="34" charset="0"/>
                  <a:cs typeface="Open Sans"/>
                </a:rPr>
                <a:t>XXXX</a:t>
              </a:r>
              <a:endParaRPr lang="en-US" sz="1200" dirty="0">
                <a:solidFill>
                  <a:srgbClr val="000000"/>
                </a:solidFill>
                <a:latin typeface="Open Sans"/>
                <a:ea typeface="Segoe UI" panose="020B0502040204020203" pitchFamily="34" charset="0"/>
                <a:cs typeface="Open Sans"/>
              </a:endParaRPr>
            </a:p>
          </p:txBody>
        </p:sp>
      </p:grpSp>
      <p:grpSp>
        <p:nvGrpSpPr>
          <p:cNvPr id="53" name="Group 52"/>
          <p:cNvGrpSpPr/>
          <p:nvPr/>
        </p:nvGrpSpPr>
        <p:grpSpPr>
          <a:xfrm>
            <a:off x="4747927" y="6544968"/>
            <a:ext cx="874084" cy="252650"/>
            <a:chOff x="2807470" y="4830468"/>
            <a:chExt cx="874084" cy="252650"/>
          </a:xfrm>
        </p:grpSpPr>
        <p:sp>
          <p:nvSpPr>
            <p:cNvPr id="54" name="Rectangle 53"/>
            <p:cNvSpPr/>
            <p:nvPr/>
          </p:nvSpPr>
          <p:spPr>
            <a:xfrm>
              <a:off x="2807470" y="4911856"/>
              <a:ext cx="144935" cy="76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latin typeface="Open Sans"/>
                <a:cs typeface="Open Sans"/>
              </a:endParaRPr>
            </a:p>
          </p:txBody>
        </p:sp>
        <p:sp>
          <p:nvSpPr>
            <p:cNvPr id="55" name="Subtitle 2"/>
            <p:cNvSpPr txBox="1">
              <a:spLocks/>
            </p:cNvSpPr>
            <p:nvPr/>
          </p:nvSpPr>
          <p:spPr>
            <a:xfrm>
              <a:off x="2946607" y="4830468"/>
              <a:ext cx="734947" cy="2526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082">
                <a:buNone/>
              </a:pPr>
              <a:r>
                <a:rPr lang="en-US" sz="1200" dirty="0" smtClean="0">
                  <a:solidFill>
                    <a:srgbClr val="000000"/>
                  </a:solidFill>
                  <a:latin typeface="Open Sans"/>
                  <a:ea typeface="Segoe UI" panose="020B0502040204020203" pitchFamily="34" charset="0"/>
                  <a:cs typeface="Open Sans"/>
                </a:rPr>
                <a:t>XXXX</a:t>
              </a:r>
              <a:endParaRPr lang="en-US" sz="1200" dirty="0">
                <a:solidFill>
                  <a:srgbClr val="000000"/>
                </a:solidFill>
                <a:latin typeface="Open Sans"/>
                <a:ea typeface="Segoe UI" panose="020B0502040204020203" pitchFamily="34" charset="0"/>
                <a:cs typeface="Open Sans"/>
              </a:endParaRPr>
            </a:p>
          </p:txBody>
        </p:sp>
      </p:grpSp>
      <p:sp>
        <p:nvSpPr>
          <p:cNvPr id="56" name="Rectangle 55"/>
          <p:cNvSpPr/>
          <p:nvPr/>
        </p:nvSpPr>
        <p:spPr>
          <a:xfrm>
            <a:off x="0" y="6531872"/>
            <a:ext cx="693007" cy="326128"/>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Open Sans"/>
                <a:cs typeface="Open Sans"/>
              </a:rPr>
              <a:t>Key</a:t>
            </a:r>
            <a:endParaRPr lang="en-US" sz="1400" dirty="0">
              <a:solidFill>
                <a:schemeClr val="bg1"/>
              </a:solidFill>
              <a:latin typeface="Open Sans"/>
              <a:cs typeface="Open Sans"/>
            </a:endParaRPr>
          </a:p>
        </p:txBody>
      </p:sp>
    </p:spTree>
    <p:extLst>
      <p:ext uri="{BB962C8B-B14F-4D97-AF65-F5344CB8AC3E}">
        <p14:creationId xmlns:p14="http://schemas.microsoft.com/office/powerpoint/2010/main" val="235327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 </a:t>
            </a:r>
            <a:r>
              <a:rPr lang="en-US" dirty="0"/>
              <a:t>S</a:t>
            </a:r>
            <a:r>
              <a:rPr lang="en-US" dirty="0" smtClean="0"/>
              <a:t>lide</a:t>
            </a:r>
            <a:endParaRPr lang="en-US" dirty="0"/>
          </a:p>
        </p:txBody>
      </p:sp>
      <p:sp>
        <p:nvSpPr>
          <p:cNvPr id="8" name="Content Placeholder 7"/>
          <p:cNvSpPr>
            <a:spLocks noGrp="1"/>
          </p:cNvSpPr>
          <p:nvPr>
            <p:ph sz="quarter" idx="10"/>
          </p:nvPr>
        </p:nvSpPr>
        <p:spPr/>
        <p:txBody>
          <a:bodyPr/>
          <a:lstStyle/>
          <a:p>
            <a:endParaRPr lang="en-US" dirty="0"/>
          </a:p>
        </p:txBody>
      </p:sp>
      <p:sp>
        <p:nvSpPr>
          <p:cNvPr id="4" name="Rectangle 3"/>
          <p:cNvSpPr/>
          <p:nvPr/>
        </p:nvSpPr>
        <p:spPr>
          <a:xfrm>
            <a:off x="5486400" y="1333923"/>
            <a:ext cx="3657600" cy="451104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r>
              <a:rPr lang="en-US" sz="2400" dirty="0">
                <a:solidFill>
                  <a:schemeClr val="bg1"/>
                </a:solidFill>
                <a:latin typeface="Source Sans Pro"/>
                <a:cs typeface="Source Sans Pro"/>
              </a:rPr>
              <a:t>This </a:t>
            </a:r>
            <a:r>
              <a:rPr lang="en-US" sz="2400" dirty="0" smtClean="0">
                <a:solidFill>
                  <a:schemeClr val="bg1"/>
                </a:solidFill>
                <a:latin typeface="Source Sans Pro"/>
                <a:cs typeface="Source Sans Pro"/>
              </a:rPr>
              <a:t>is a text </a:t>
            </a:r>
            <a:r>
              <a:rPr lang="en-US" sz="2400" dirty="0">
                <a:solidFill>
                  <a:schemeClr val="bg1"/>
                </a:solidFill>
                <a:latin typeface="Source Sans Pro"/>
                <a:cs typeface="Source Sans Pro"/>
              </a:rPr>
              <a:t>box caption </a:t>
            </a:r>
            <a:r>
              <a:rPr lang="en-US" sz="2400" dirty="0" smtClean="0">
                <a:solidFill>
                  <a:schemeClr val="bg1"/>
                </a:solidFill>
                <a:latin typeface="Source Sans Pro"/>
                <a:cs typeface="Source Sans Pro"/>
              </a:rPr>
              <a:t>to  describe </a:t>
            </a:r>
            <a:r>
              <a:rPr lang="en-US" sz="2400" dirty="0">
                <a:solidFill>
                  <a:schemeClr val="bg1"/>
                </a:solidFill>
                <a:latin typeface="Source Sans Pro"/>
                <a:cs typeface="Source Sans Pro"/>
              </a:rPr>
              <a:t>the photo to the left</a:t>
            </a:r>
            <a:r>
              <a:rPr lang="en-US" sz="2400" dirty="0" smtClean="0">
                <a:solidFill>
                  <a:schemeClr val="bg1"/>
                </a:solidFill>
                <a:latin typeface="Source Sans Pro"/>
                <a:cs typeface="Source Sans Pro"/>
              </a:rPr>
              <a:t>. [</a:t>
            </a:r>
            <a:r>
              <a:rPr lang="en-US" sz="2400" i="1" dirty="0" smtClean="0">
                <a:solidFill>
                  <a:schemeClr val="bg1"/>
                </a:solidFill>
                <a:latin typeface="Source Sans Pro"/>
                <a:cs typeface="Source Sans Pro"/>
              </a:rPr>
              <a:t>Fewer words = better</a:t>
            </a:r>
            <a:r>
              <a:rPr lang="en-US" sz="2400" dirty="0" smtClean="0">
                <a:solidFill>
                  <a:schemeClr val="bg1"/>
                </a:solidFill>
                <a:latin typeface="Source Sans Pro"/>
                <a:cs typeface="Source Sans Pro"/>
              </a:rPr>
              <a:t>]</a:t>
            </a:r>
            <a:endParaRPr lang="en-US" sz="2400" dirty="0">
              <a:solidFill>
                <a:schemeClr val="bg1"/>
              </a:solidFill>
              <a:latin typeface="Source Sans Pro"/>
              <a:cs typeface="Source Sans Pro"/>
            </a:endParaRPr>
          </a:p>
        </p:txBody>
      </p:sp>
    </p:spTree>
    <p:extLst>
      <p:ext uri="{BB962C8B-B14F-4D97-AF65-F5344CB8AC3E}">
        <p14:creationId xmlns:p14="http://schemas.microsoft.com/office/powerpoint/2010/main" val="186130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Slide</a:t>
            </a:r>
            <a:endParaRPr lang="en-US" dirty="0"/>
          </a:p>
        </p:txBody>
      </p:sp>
    </p:spTree>
    <p:extLst>
      <p:ext uri="{BB962C8B-B14F-4D97-AF65-F5344CB8AC3E}">
        <p14:creationId xmlns:p14="http://schemas.microsoft.com/office/powerpoint/2010/main" val="10723517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Divider</a:t>
            </a:r>
            <a:endParaRPr lang="en-US" dirty="0"/>
          </a:p>
        </p:txBody>
      </p:sp>
    </p:spTree>
    <p:extLst>
      <p:ext uri="{BB962C8B-B14F-4D97-AF65-F5344CB8AC3E}">
        <p14:creationId xmlns:p14="http://schemas.microsoft.com/office/powerpoint/2010/main" val="27510974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UA Icons + Logos</a:t>
            </a:r>
            <a:endParaRPr lang="en-US" dirty="0"/>
          </a:p>
        </p:txBody>
      </p:sp>
      <p:sp>
        <p:nvSpPr>
          <p:cNvPr id="25" name="Rectangle 24"/>
          <p:cNvSpPr/>
          <p:nvPr/>
        </p:nvSpPr>
        <p:spPr>
          <a:xfrm>
            <a:off x="0" y="1614488"/>
            <a:ext cx="9144000" cy="1052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ua-capability-icons_wht_Acce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530" y="1815956"/>
            <a:ext cx="562359" cy="643725"/>
          </a:xfrm>
          <a:prstGeom prst="rect">
            <a:avLst/>
          </a:prstGeom>
        </p:spPr>
      </p:pic>
      <p:pic>
        <p:nvPicPr>
          <p:cNvPr id="27" name="Picture 26"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325" y="1815956"/>
            <a:ext cx="489490" cy="633398"/>
          </a:xfrm>
          <a:prstGeom prst="rect">
            <a:avLst/>
          </a:prstGeom>
        </p:spPr>
      </p:pic>
      <p:pic>
        <p:nvPicPr>
          <p:cNvPr id="28" name="Picture 27" descr="ua-logo_wht.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38917" y="1815956"/>
            <a:ext cx="2025490" cy="643725"/>
          </a:xfrm>
          <a:prstGeom prst="rect">
            <a:avLst/>
          </a:prstGeom>
        </p:spPr>
      </p:pic>
      <p:pic>
        <p:nvPicPr>
          <p:cNvPr id="29" name="Picture 28" descr="ua-capability-icons_wht_Valid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7008" y="1815956"/>
            <a:ext cx="779705" cy="643725"/>
          </a:xfrm>
          <a:prstGeom prst="rect">
            <a:avLst/>
          </a:prstGeom>
        </p:spPr>
      </p:pic>
      <p:pic>
        <p:nvPicPr>
          <p:cNvPr id="30" name="Picture 29" descr="ua-capability-icons_wht_Proces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4958" y="1815956"/>
            <a:ext cx="1027282" cy="632806"/>
          </a:xfrm>
          <a:prstGeom prst="rect">
            <a:avLst/>
          </a:prstGeom>
        </p:spPr>
      </p:pic>
      <p:pic>
        <p:nvPicPr>
          <p:cNvPr id="31" name="Picture 30" descr="ua-capability-icons_wht_Sto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6035" y="1812385"/>
            <a:ext cx="647296" cy="647296"/>
          </a:xfrm>
          <a:prstGeom prst="rect">
            <a:avLst/>
          </a:prstGeom>
        </p:spPr>
      </p:pic>
      <p:pic>
        <p:nvPicPr>
          <p:cNvPr id="32" name="Picture 31" descr="ua-capability-icons_wht_Accept.png"/>
          <p:cNvPicPr>
            <a:picLocks noChangeAspect="1"/>
          </p:cNvPicPr>
          <p:nvPr/>
        </p:nvPicPr>
        <p:blipFill>
          <a:blip r:embed="rId8">
            <a:duotone>
              <a:prstClr val="black"/>
              <a:schemeClr val="accent6">
                <a:tint val="45000"/>
                <a:satMod val="400000"/>
              </a:schemeClr>
            </a:duotone>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964530" y="3047886"/>
            <a:ext cx="562359" cy="643725"/>
          </a:xfrm>
          <a:prstGeom prst="rect">
            <a:avLst/>
          </a:prstGeom>
        </p:spPr>
      </p:pic>
      <p:pic>
        <p:nvPicPr>
          <p:cNvPr id="33" name="Picture 32" descr="ua-capability-icons_wht_Display.png"/>
          <p:cNvPicPr>
            <a:picLocks noChangeAspect="1"/>
          </p:cNvPicPr>
          <p:nvPr/>
        </p:nvPicPr>
        <p:blipFill>
          <a:blip r:embed="rId10">
            <a:duotone>
              <a:prstClr val="black"/>
              <a:schemeClr val="accent6">
                <a:tint val="45000"/>
                <a:satMod val="400000"/>
              </a:schemeClr>
            </a:duotone>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8183325" y="3047886"/>
            <a:ext cx="489490" cy="633398"/>
          </a:xfrm>
          <a:prstGeom prst="rect">
            <a:avLst/>
          </a:prstGeom>
        </p:spPr>
      </p:pic>
      <p:pic>
        <p:nvPicPr>
          <p:cNvPr id="34" name="Picture 33" descr="ua-capability-icons_wht_Validate.png"/>
          <p:cNvPicPr>
            <a:picLocks noChangeAspect="1"/>
          </p:cNvPicPr>
          <p:nvPr/>
        </p:nvPicPr>
        <p:blipFill>
          <a:blip r:embed="rId12">
            <a:duotone>
              <a:prstClr val="black"/>
              <a:schemeClr val="accent6">
                <a:tint val="45000"/>
                <a:satMod val="400000"/>
              </a:schemeClr>
            </a:duotone>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117008" y="3047886"/>
            <a:ext cx="779705" cy="643725"/>
          </a:xfrm>
          <a:prstGeom prst="rect">
            <a:avLst/>
          </a:prstGeom>
        </p:spPr>
      </p:pic>
      <p:pic>
        <p:nvPicPr>
          <p:cNvPr id="35" name="Picture 34" descr="ua-capability-icons_wht_Process.png"/>
          <p:cNvPicPr>
            <a:picLocks noChangeAspect="1"/>
          </p:cNvPicPr>
          <p:nvPr/>
        </p:nvPicPr>
        <p:blipFill>
          <a:blip r:embed="rId14">
            <a:duotone>
              <a:prstClr val="black"/>
              <a:schemeClr val="accent6">
                <a:tint val="45000"/>
                <a:satMod val="400000"/>
              </a:schemeClr>
            </a:duotone>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6704958" y="3047886"/>
            <a:ext cx="1027282" cy="632806"/>
          </a:xfrm>
          <a:prstGeom prst="rect">
            <a:avLst/>
          </a:prstGeom>
        </p:spPr>
      </p:pic>
      <p:pic>
        <p:nvPicPr>
          <p:cNvPr id="36" name="Picture 35" descr="ua-capability-icons_wht_Store.png"/>
          <p:cNvPicPr>
            <a:picLocks noChangeAspect="1"/>
          </p:cNvPicPr>
          <p:nvPr/>
        </p:nvPicPr>
        <p:blipFill>
          <a:blip r:embed="rId16">
            <a:duotone>
              <a:prstClr val="black"/>
              <a:schemeClr val="accent6">
                <a:tint val="45000"/>
                <a:satMod val="400000"/>
              </a:schemeClr>
            </a:duotone>
            <a:extLst>
              <a:ext uri="{BEBA8EAE-BF5A-486C-A8C5-ECC9F3942E4B}">
                <a14:imgProps xmlns:a14="http://schemas.microsoft.com/office/drawing/2010/main">
                  <a14:imgLayer r:embed="rId1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5496035" y="3044315"/>
            <a:ext cx="647296" cy="647296"/>
          </a:xfrm>
          <a:prstGeom prst="rect">
            <a:avLst/>
          </a:prstGeom>
        </p:spPr>
      </p:pic>
      <p:pic>
        <p:nvPicPr>
          <p:cNvPr id="37" name="Picture 36" descr="ua-capability-icons_org_Accept.png"/>
          <p:cNvPicPr>
            <a:picLocks noChangeAspect="1"/>
          </p:cNvPicPr>
          <p:nvPr/>
        </p:nvPicPr>
        <p:blipFill>
          <a:blip r:embed="rId18">
            <a:extLst>
              <a:ext uri="{BEBA8EAE-BF5A-486C-A8C5-ECC9F3942E4B}">
                <a14:imgProps xmlns:a14="http://schemas.microsoft.com/office/drawing/2010/main">
                  <a14:imgLayer r:embed="rId19">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964530" y="4229778"/>
            <a:ext cx="559174" cy="640080"/>
          </a:xfrm>
          <a:prstGeom prst="rect">
            <a:avLst/>
          </a:prstGeom>
        </p:spPr>
      </p:pic>
      <p:pic>
        <p:nvPicPr>
          <p:cNvPr id="38" name="Picture 37" descr="ua-capability-icons_org_Display.png"/>
          <p:cNvPicPr>
            <a:picLocks noChangeAspect="1"/>
          </p:cNvPicPr>
          <p:nvPr/>
        </p:nvPicPr>
        <p:blipFill>
          <a:blip r:embed="rId20">
            <a:extLst>
              <a:ext uri="{BEBA8EAE-BF5A-486C-A8C5-ECC9F3942E4B}">
                <a14:imgProps xmlns:a14="http://schemas.microsoft.com/office/drawing/2010/main">
                  <a14:imgLayer r:embed="rId2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8183325" y="4229778"/>
            <a:ext cx="494654" cy="640080"/>
          </a:xfrm>
          <a:prstGeom prst="rect">
            <a:avLst/>
          </a:prstGeom>
        </p:spPr>
      </p:pic>
      <p:pic>
        <p:nvPicPr>
          <p:cNvPr id="39" name="Picture 38" descr="ua-capability-icons_org_Process.png"/>
          <p:cNvPicPr>
            <a:picLocks noChangeAspect="1"/>
          </p:cNvPicPr>
          <p:nvPr/>
        </p:nvPicPr>
        <p:blipFill>
          <a:blip r:embed="rId22">
            <a:extLst>
              <a:ext uri="{BEBA8EAE-BF5A-486C-A8C5-ECC9F3942E4B}">
                <a14:imgProps xmlns:a14="http://schemas.microsoft.com/office/drawing/2010/main">
                  <a14:imgLayer r:embed="rId2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704958" y="4238922"/>
            <a:ext cx="1024247" cy="630936"/>
          </a:xfrm>
          <a:prstGeom prst="rect">
            <a:avLst/>
          </a:prstGeom>
        </p:spPr>
      </p:pic>
      <p:pic>
        <p:nvPicPr>
          <p:cNvPr id="40" name="Picture 39" descr="ua-capability-icons_org_Store.png"/>
          <p:cNvPicPr>
            <a:picLocks noChangeAspect="1"/>
          </p:cNvPicPr>
          <p:nvPr/>
        </p:nvPicPr>
        <p:blipFill>
          <a:blip r:embed="rId24">
            <a:extLst>
              <a:ext uri="{BEBA8EAE-BF5A-486C-A8C5-ECC9F3942E4B}">
                <a14:imgProps xmlns:a14="http://schemas.microsoft.com/office/drawing/2010/main">
                  <a14:imgLayer r:embed="rId2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503251" y="4229778"/>
            <a:ext cx="640080" cy="640080"/>
          </a:xfrm>
          <a:prstGeom prst="rect">
            <a:avLst/>
          </a:prstGeom>
        </p:spPr>
      </p:pic>
      <p:pic>
        <p:nvPicPr>
          <p:cNvPr id="41" name="Picture 40" descr="ua-capability-icons_org_Validate.png"/>
          <p:cNvPicPr>
            <a:picLocks noChangeAspect="1"/>
          </p:cNvPicPr>
          <p:nvPr/>
        </p:nvPicPr>
        <p:blipFill>
          <a:blip r:embed="rId26">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117008" y="4229778"/>
            <a:ext cx="775291" cy="640080"/>
          </a:xfrm>
          <a:prstGeom prst="rect">
            <a:avLst/>
          </a:prstGeom>
        </p:spPr>
      </p:pic>
      <p:sp>
        <p:nvSpPr>
          <p:cNvPr id="42" name="Rectangle 41"/>
          <p:cNvSpPr/>
          <p:nvPr/>
        </p:nvSpPr>
        <p:spPr>
          <a:xfrm>
            <a:off x="-1587" y="2915952"/>
            <a:ext cx="2686133" cy="1052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descr="ua-logo_A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1598" y="4238922"/>
            <a:ext cx="2003932" cy="979832"/>
          </a:xfrm>
          <a:prstGeom prst="rect">
            <a:avLst/>
          </a:prstGeom>
        </p:spPr>
      </p:pic>
      <p:pic>
        <p:nvPicPr>
          <p:cNvPr id="44" name="Picture 43" descr="ua-logo_wht.png"/>
          <p:cNvPicPr>
            <a:picLocks noChangeAspect="1"/>
          </p:cNvPicPr>
          <p:nvPr/>
        </p:nvPicPr>
        <p:blipFill>
          <a:blip r:embed="rId29">
            <a:alphaModFix amt="50000"/>
            <a:extLst>
              <a:ext uri="{28A0092B-C50C-407E-A947-70E740481C1C}">
                <a14:useLocalDpi xmlns:a14="http://schemas.microsoft.com/office/drawing/2010/main" val="0"/>
              </a:ext>
            </a:extLst>
          </a:blip>
          <a:stretch>
            <a:fillRect/>
          </a:stretch>
        </p:blipFill>
        <p:spPr>
          <a:xfrm>
            <a:off x="320040" y="3152325"/>
            <a:ext cx="2025490" cy="643725"/>
          </a:xfrm>
          <a:prstGeom prst="rect">
            <a:avLst/>
          </a:prstGeom>
        </p:spPr>
      </p:pic>
    </p:spTree>
    <p:extLst>
      <p:ext uri="{BB962C8B-B14F-4D97-AF65-F5344CB8AC3E}">
        <p14:creationId xmlns:p14="http://schemas.microsoft.com/office/powerpoint/2010/main" val="7690727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Icons – White</a:t>
            </a:r>
            <a:endParaRPr lang="en-US" dirty="0"/>
          </a:p>
        </p:txBody>
      </p:sp>
      <p:sp>
        <p:nvSpPr>
          <p:cNvPr id="42" name="Rectangle 41"/>
          <p:cNvSpPr/>
          <p:nvPr/>
        </p:nvSpPr>
        <p:spPr>
          <a:xfrm>
            <a:off x="0" y="1614488"/>
            <a:ext cx="9144000" cy="3625849"/>
          </a:xfrm>
          <a:prstGeom prst="rect">
            <a:avLst/>
          </a:prstGeom>
          <a:solidFill>
            <a:srgbClr val="FF9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0001-home.eps"/>
          <p:cNvPicPr>
            <a:picLocks noChangeAspect="1"/>
          </p:cNvPicPr>
          <p:nvPr/>
        </p:nvPicPr>
        <p:blipFill>
          <a:blip r:embed="rId2">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57387" y="1822937"/>
            <a:ext cx="660400" cy="609600"/>
          </a:xfrm>
          <a:prstGeom prst="rect">
            <a:avLst/>
          </a:prstGeom>
        </p:spPr>
      </p:pic>
      <p:pic>
        <p:nvPicPr>
          <p:cNvPr id="46" name="Picture 45" descr="0004-office.eps"/>
          <p:cNvPicPr>
            <a:picLocks noChangeAspect="1"/>
          </p:cNvPicPr>
          <p:nvPr/>
        </p:nvPicPr>
        <p:blipFill>
          <a:blip r:embed="rId3">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331768" y="1791187"/>
            <a:ext cx="660400" cy="673100"/>
          </a:xfrm>
          <a:prstGeom prst="rect">
            <a:avLst/>
          </a:prstGeom>
        </p:spPr>
      </p:pic>
      <p:pic>
        <p:nvPicPr>
          <p:cNvPr id="50" name="Picture 49" descr="0005-newspaper.eps"/>
          <p:cNvPicPr>
            <a:picLocks noChangeAspect="1"/>
          </p:cNvPicPr>
          <p:nvPr/>
        </p:nvPicPr>
        <p:blipFill>
          <a:blip r:embed="rId4">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401005" y="1873737"/>
            <a:ext cx="660400" cy="508000"/>
          </a:xfrm>
          <a:prstGeom prst="rect">
            <a:avLst/>
          </a:prstGeom>
        </p:spPr>
      </p:pic>
      <p:pic>
        <p:nvPicPr>
          <p:cNvPr id="51" name="Picture 50" descr="0006-pencil.eps"/>
          <p:cNvPicPr>
            <a:picLocks noChangeAspect="1"/>
          </p:cNvPicPr>
          <p:nvPr/>
        </p:nvPicPr>
        <p:blipFill>
          <a:blip r:embed="rId5">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298269" y="1791187"/>
            <a:ext cx="660400" cy="673100"/>
          </a:xfrm>
          <a:prstGeom prst="rect">
            <a:avLst/>
          </a:prstGeom>
        </p:spPr>
      </p:pic>
      <p:pic>
        <p:nvPicPr>
          <p:cNvPr id="55" name="Picture 54" descr="0027-bullhorn.eps"/>
          <p:cNvPicPr>
            <a:picLocks noChangeAspect="1"/>
          </p:cNvPicPr>
          <p:nvPr/>
        </p:nvPicPr>
        <p:blipFill>
          <a:blip r:embed="rId6">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13919" y="1835637"/>
            <a:ext cx="660400" cy="584200"/>
          </a:xfrm>
          <a:prstGeom prst="rect">
            <a:avLst/>
          </a:prstGeom>
        </p:spPr>
      </p:pic>
      <p:pic>
        <p:nvPicPr>
          <p:cNvPr id="56" name="Picture 55" descr="0031-mic.eps"/>
          <p:cNvPicPr>
            <a:picLocks noChangeAspect="1"/>
          </p:cNvPicPr>
          <p:nvPr/>
        </p:nvPicPr>
        <p:blipFill>
          <a:blip r:embed="rId7">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444319" y="3474346"/>
            <a:ext cx="368300" cy="673100"/>
          </a:xfrm>
          <a:prstGeom prst="rect">
            <a:avLst/>
          </a:prstGeom>
        </p:spPr>
      </p:pic>
      <p:pic>
        <p:nvPicPr>
          <p:cNvPr id="57" name="Picture 56" descr="0037-file-empty.eps"/>
          <p:cNvPicPr>
            <a:picLocks noChangeAspect="1"/>
          </p:cNvPicPr>
          <p:nvPr/>
        </p:nvPicPr>
        <p:blipFill>
          <a:blip r:embed="rId8">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223315" y="2624806"/>
            <a:ext cx="571500" cy="673100"/>
          </a:xfrm>
          <a:prstGeom prst="rect">
            <a:avLst/>
          </a:prstGeom>
        </p:spPr>
      </p:pic>
      <p:pic>
        <p:nvPicPr>
          <p:cNvPr id="58" name="Picture 57" descr="0056-barcode.eps"/>
          <p:cNvPicPr>
            <a:picLocks noChangeAspect="1"/>
          </p:cNvPicPr>
          <p:nvPr/>
        </p:nvPicPr>
        <p:blipFill>
          <a:blip r:embed="rId9">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8140262" y="1873737"/>
            <a:ext cx="660400" cy="508000"/>
          </a:xfrm>
          <a:prstGeom prst="rect">
            <a:avLst/>
          </a:prstGeom>
        </p:spPr>
      </p:pic>
      <p:pic>
        <p:nvPicPr>
          <p:cNvPr id="59" name="Picture 58" descr="0064-credit-card.eps"/>
          <p:cNvPicPr>
            <a:picLocks noChangeAspect="1"/>
          </p:cNvPicPr>
          <p:nvPr/>
        </p:nvPicPr>
        <p:blipFill>
          <a:blip r:embed="rId10">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178865" y="1873737"/>
            <a:ext cx="660400" cy="508000"/>
          </a:xfrm>
          <a:prstGeom prst="rect">
            <a:avLst/>
          </a:prstGeom>
        </p:spPr>
      </p:pic>
      <p:pic>
        <p:nvPicPr>
          <p:cNvPr id="60" name="Picture 59" descr="0066-lifebuoy.eps"/>
          <p:cNvPicPr>
            <a:picLocks noChangeAspect="1"/>
          </p:cNvPicPr>
          <p:nvPr/>
        </p:nvPicPr>
        <p:blipFill>
          <a:blip r:embed="rId11">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13919" y="2624806"/>
            <a:ext cx="660400" cy="673100"/>
          </a:xfrm>
          <a:prstGeom prst="rect">
            <a:avLst/>
          </a:prstGeom>
        </p:spPr>
      </p:pic>
      <p:pic>
        <p:nvPicPr>
          <p:cNvPr id="61" name="Picture 60" descr="0070-envelop.eps"/>
          <p:cNvPicPr>
            <a:picLocks noChangeAspect="1"/>
          </p:cNvPicPr>
          <p:nvPr/>
        </p:nvPicPr>
        <p:blipFill>
          <a:blip r:embed="rId12">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331768" y="2688306"/>
            <a:ext cx="660400" cy="546100"/>
          </a:xfrm>
          <a:prstGeom prst="rect">
            <a:avLst/>
          </a:prstGeom>
        </p:spPr>
      </p:pic>
      <p:pic>
        <p:nvPicPr>
          <p:cNvPr id="62" name="Picture 61" descr="0071-pushpin.eps"/>
          <p:cNvPicPr>
            <a:picLocks noChangeAspect="1"/>
          </p:cNvPicPr>
          <p:nvPr/>
        </p:nvPicPr>
        <p:blipFill>
          <a:blip r:embed="rId13">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57387" y="2624806"/>
            <a:ext cx="660400" cy="673100"/>
          </a:xfrm>
          <a:prstGeom prst="rect">
            <a:avLst/>
          </a:prstGeom>
        </p:spPr>
      </p:pic>
      <p:pic>
        <p:nvPicPr>
          <p:cNvPr id="63" name="Picture 62" descr="0079-clock.eps"/>
          <p:cNvPicPr>
            <a:picLocks noChangeAspect="1"/>
          </p:cNvPicPr>
          <p:nvPr/>
        </p:nvPicPr>
        <p:blipFill>
          <a:blip r:embed="rId14">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298269" y="2624806"/>
            <a:ext cx="660400" cy="673100"/>
          </a:xfrm>
          <a:prstGeom prst="rect">
            <a:avLst/>
          </a:prstGeom>
        </p:spPr>
      </p:pic>
      <p:pic>
        <p:nvPicPr>
          <p:cNvPr id="64" name="Picture 63" descr="0081-alarm.eps"/>
          <p:cNvPicPr>
            <a:picLocks noChangeAspect="1"/>
          </p:cNvPicPr>
          <p:nvPr/>
        </p:nvPicPr>
        <p:blipFill>
          <a:blip r:embed="rId15">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58369" y="4352086"/>
            <a:ext cx="571500" cy="673100"/>
          </a:xfrm>
          <a:prstGeom prst="rect">
            <a:avLst/>
          </a:prstGeom>
        </p:spPr>
      </p:pic>
      <p:pic>
        <p:nvPicPr>
          <p:cNvPr id="65" name="Picture 64" descr="0087-display.eps"/>
          <p:cNvPicPr>
            <a:picLocks noChangeAspect="1"/>
          </p:cNvPicPr>
          <p:nvPr/>
        </p:nvPicPr>
        <p:blipFill>
          <a:blip r:embed="rId16">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8140262" y="2669256"/>
            <a:ext cx="660400" cy="584200"/>
          </a:xfrm>
          <a:prstGeom prst="rect">
            <a:avLst/>
          </a:prstGeom>
        </p:spPr>
      </p:pic>
      <p:pic>
        <p:nvPicPr>
          <p:cNvPr id="66" name="Picture 65" descr="0112-bubbles3.eps"/>
          <p:cNvPicPr>
            <a:picLocks noChangeAspect="1"/>
          </p:cNvPicPr>
          <p:nvPr/>
        </p:nvPicPr>
        <p:blipFill>
          <a:blip r:embed="rId17">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362905" y="3474346"/>
            <a:ext cx="736600" cy="673100"/>
          </a:xfrm>
          <a:prstGeom prst="rect">
            <a:avLst/>
          </a:prstGeom>
        </p:spPr>
      </p:pic>
      <p:pic>
        <p:nvPicPr>
          <p:cNvPr id="67" name="Picture 66" descr="0145-unlocked.eps"/>
          <p:cNvPicPr>
            <a:picLocks noChangeAspect="1"/>
          </p:cNvPicPr>
          <p:nvPr/>
        </p:nvPicPr>
        <p:blipFill>
          <a:blip r:embed="rId18">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340794" y="2656556"/>
            <a:ext cx="609600" cy="609600"/>
          </a:xfrm>
          <a:prstGeom prst="rect">
            <a:avLst/>
          </a:prstGeom>
        </p:spPr>
      </p:pic>
      <p:pic>
        <p:nvPicPr>
          <p:cNvPr id="68" name="Picture 67" descr="0146-wrench.eps"/>
          <p:cNvPicPr>
            <a:picLocks noChangeAspect="1"/>
          </p:cNvPicPr>
          <p:nvPr/>
        </p:nvPicPr>
        <p:blipFill>
          <a:blip r:embed="rId19">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315394" y="3474346"/>
            <a:ext cx="660400" cy="673100"/>
          </a:xfrm>
          <a:prstGeom prst="rect">
            <a:avLst/>
          </a:prstGeom>
        </p:spPr>
      </p:pic>
      <p:pic>
        <p:nvPicPr>
          <p:cNvPr id="69" name="Picture 68" descr="0156-stats-dots.eps"/>
          <p:cNvPicPr>
            <a:picLocks noChangeAspect="1"/>
          </p:cNvPicPr>
          <p:nvPr/>
        </p:nvPicPr>
        <p:blipFill>
          <a:blip r:embed="rId20">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178865" y="3474346"/>
            <a:ext cx="660400" cy="673100"/>
          </a:xfrm>
          <a:prstGeom prst="rect">
            <a:avLst/>
          </a:prstGeom>
        </p:spPr>
      </p:pic>
      <p:pic>
        <p:nvPicPr>
          <p:cNvPr id="70" name="Picture 69" descr="0167-meter.eps"/>
          <p:cNvPicPr>
            <a:picLocks noChangeAspect="1"/>
          </p:cNvPicPr>
          <p:nvPr/>
        </p:nvPicPr>
        <p:blipFill>
          <a:blip r:embed="rId21">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315394" y="1822937"/>
            <a:ext cx="660400" cy="609600"/>
          </a:xfrm>
          <a:prstGeom prst="rect">
            <a:avLst/>
          </a:prstGeom>
        </p:spPr>
      </p:pic>
      <p:pic>
        <p:nvPicPr>
          <p:cNvPr id="71" name="Picture 70" descr="0176-airplane.eps"/>
          <p:cNvPicPr>
            <a:picLocks noChangeAspect="1"/>
          </p:cNvPicPr>
          <p:nvPr/>
        </p:nvPicPr>
        <p:blipFill>
          <a:blip r:embed="rId22">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26015" y="1791187"/>
            <a:ext cx="660400" cy="673100"/>
          </a:xfrm>
          <a:prstGeom prst="rect">
            <a:avLst/>
          </a:prstGeom>
        </p:spPr>
      </p:pic>
      <p:pic>
        <p:nvPicPr>
          <p:cNvPr id="72" name="Picture 71" descr="0178-road.eps"/>
          <p:cNvPicPr>
            <a:picLocks noChangeAspect="1"/>
          </p:cNvPicPr>
          <p:nvPr/>
        </p:nvPicPr>
        <p:blipFill>
          <a:blip r:embed="rId23">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57387" y="4352086"/>
            <a:ext cx="660400" cy="673100"/>
          </a:xfrm>
          <a:prstGeom prst="rect">
            <a:avLst/>
          </a:prstGeom>
        </p:spPr>
      </p:pic>
      <p:pic>
        <p:nvPicPr>
          <p:cNvPr id="73" name="Picture 72" descr="0183-switch.eps"/>
          <p:cNvPicPr>
            <a:picLocks noChangeAspect="1"/>
          </p:cNvPicPr>
          <p:nvPr/>
        </p:nvPicPr>
        <p:blipFill>
          <a:blip r:embed="rId24">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70465" y="2624806"/>
            <a:ext cx="571500" cy="673100"/>
          </a:xfrm>
          <a:prstGeom prst="rect">
            <a:avLst/>
          </a:prstGeom>
        </p:spPr>
      </p:pic>
      <p:pic>
        <p:nvPicPr>
          <p:cNvPr id="74" name="Picture 73" descr="0207-eye.eps"/>
          <p:cNvPicPr>
            <a:picLocks noChangeAspect="1"/>
          </p:cNvPicPr>
          <p:nvPr/>
        </p:nvPicPr>
        <p:blipFill>
          <a:blip r:embed="rId25">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8140262" y="3607696"/>
            <a:ext cx="660400" cy="406400"/>
          </a:xfrm>
          <a:prstGeom prst="rect">
            <a:avLst/>
          </a:prstGeom>
        </p:spPr>
      </p:pic>
      <p:pic>
        <p:nvPicPr>
          <p:cNvPr id="75" name="Picture 74" descr="0216-star-empty.eps"/>
          <p:cNvPicPr>
            <a:picLocks noChangeAspect="1"/>
          </p:cNvPicPr>
          <p:nvPr/>
        </p:nvPicPr>
        <p:blipFill>
          <a:blip r:embed="rId26">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57387" y="3493396"/>
            <a:ext cx="660400" cy="635000"/>
          </a:xfrm>
          <a:prstGeom prst="rect">
            <a:avLst/>
          </a:prstGeom>
        </p:spPr>
      </p:pic>
      <p:pic>
        <p:nvPicPr>
          <p:cNvPr id="76" name="Picture 75" descr="0226-smile.eps"/>
          <p:cNvPicPr>
            <a:picLocks noChangeAspect="1"/>
          </p:cNvPicPr>
          <p:nvPr/>
        </p:nvPicPr>
        <p:blipFill>
          <a:blip r:embed="rId27">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13919" y="3474346"/>
            <a:ext cx="660400" cy="673100"/>
          </a:xfrm>
          <a:prstGeom prst="rect">
            <a:avLst/>
          </a:prstGeom>
        </p:spPr>
      </p:pic>
      <p:pic>
        <p:nvPicPr>
          <p:cNvPr id="77" name="Picture 76" descr="0230-sad.eps"/>
          <p:cNvPicPr>
            <a:picLocks noChangeAspect="1"/>
          </p:cNvPicPr>
          <p:nvPr/>
        </p:nvPicPr>
        <p:blipFill>
          <a:blip r:embed="rId28">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26015" y="3474346"/>
            <a:ext cx="660400" cy="673100"/>
          </a:xfrm>
          <a:prstGeom prst="rect">
            <a:avLst/>
          </a:prstGeom>
        </p:spPr>
      </p:pic>
      <p:pic>
        <p:nvPicPr>
          <p:cNvPr id="78" name="Picture 77" descr="0385-embed2.eps"/>
          <p:cNvPicPr>
            <a:picLocks noChangeAspect="1"/>
          </p:cNvPicPr>
          <p:nvPr/>
        </p:nvPicPr>
        <p:blipFill>
          <a:blip r:embed="rId29">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343855" y="2720056"/>
            <a:ext cx="774700" cy="482600"/>
          </a:xfrm>
          <a:prstGeom prst="rect">
            <a:avLst/>
          </a:prstGeom>
        </p:spPr>
      </p:pic>
      <p:pic>
        <p:nvPicPr>
          <p:cNvPr id="79" name="Picture 78" descr="0397-facebook.eps"/>
          <p:cNvPicPr>
            <a:picLocks noChangeAspect="1"/>
          </p:cNvPicPr>
          <p:nvPr/>
        </p:nvPicPr>
        <p:blipFill>
          <a:blip r:embed="rId30">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602160" y="4409236"/>
            <a:ext cx="292100" cy="546100"/>
          </a:xfrm>
          <a:prstGeom prst="rect">
            <a:avLst/>
          </a:prstGeom>
        </p:spPr>
      </p:pic>
      <p:pic>
        <p:nvPicPr>
          <p:cNvPr id="80" name="Picture 79" descr="0402-twitter.eps"/>
          <p:cNvPicPr>
            <a:picLocks noChangeAspect="1"/>
          </p:cNvPicPr>
          <p:nvPr/>
        </p:nvPicPr>
        <p:blipFill>
          <a:blip r:embed="rId31">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400885" y="4409236"/>
            <a:ext cx="660400" cy="546100"/>
          </a:xfrm>
          <a:prstGeom prst="rect">
            <a:avLst/>
          </a:prstGeom>
        </p:spPr>
      </p:pic>
      <p:pic>
        <p:nvPicPr>
          <p:cNvPr id="81" name="Picture 80" descr="0135-search.eps"/>
          <p:cNvPicPr>
            <a:picLocks noChangeAspect="1"/>
          </p:cNvPicPr>
          <p:nvPr/>
        </p:nvPicPr>
        <p:blipFill>
          <a:blip r:embed="rId32">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331768" y="3474346"/>
            <a:ext cx="660400" cy="673100"/>
          </a:xfrm>
          <a:prstGeom prst="rect">
            <a:avLst/>
          </a:prstGeom>
        </p:spPr>
      </p:pic>
      <p:pic>
        <p:nvPicPr>
          <p:cNvPr id="82" name="Picture 81" descr="0160-gift.eps"/>
          <p:cNvPicPr>
            <a:picLocks noChangeAspect="1"/>
          </p:cNvPicPr>
          <p:nvPr/>
        </p:nvPicPr>
        <p:blipFill>
          <a:blip r:embed="rId33">
            <a:alphaModFix/>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70465" y="4358436"/>
            <a:ext cx="571500" cy="660400"/>
          </a:xfrm>
          <a:prstGeom prst="rect">
            <a:avLst/>
          </a:prstGeom>
        </p:spPr>
      </p:pic>
      <p:pic>
        <p:nvPicPr>
          <p:cNvPr id="83" name="Picture 82" descr="0420-flickr4.eps"/>
          <p:cNvPicPr>
            <a:picLocks noChangeAspect="1"/>
          </p:cNvPicPr>
          <p:nvPr/>
        </p:nvPicPr>
        <p:blipFill>
          <a:blip r:embed="rId34">
            <a:alphaModFix/>
            <a:duotone>
              <a:schemeClr val="bg2">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6281481" y="4345736"/>
            <a:ext cx="660400" cy="673100"/>
          </a:xfrm>
          <a:prstGeom prst="rect">
            <a:avLst/>
          </a:prstGeom>
        </p:spPr>
      </p:pic>
      <p:pic>
        <p:nvPicPr>
          <p:cNvPr id="84" name="Picture 83" descr="0458-linkedin2.eps"/>
          <p:cNvPicPr>
            <a:picLocks noChangeAspect="1"/>
          </p:cNvPicPr>
          <p:nvPr/>
        </p:nvPicPr>
        <p:blipFill>
          <a:blip r:embed="rId35">
            <a:alphaModFix/>
            <a:duotone>
              <a:schemeClr val="bg2">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3376218" y="4415586"/>
            <a:ext cx="571500" cy="546100"/>
          </a:xfrm>
          <a:prstGeom prst="rect">
            <a:avLst/>
          </a:prstGeom>
        </p:spPr>
      </p:pic>
      <p:pic>
        <p:nvPicPr>
          <p:cNvPr id="85" name="Picture 84" descr="0408-youtube.eps"/>
          <p:cNvPicPr>
            <a:picLocks noChangeAspect="1"/>
          </p:cNvPicPr>
          <p:nvPr/>
        </p:nvPicPr>
        <p:blipFill>
          <a:blip r:embed="rId36">
            <a:alphaModFix/>
            <a:duotone>
              <a:schemeClr val="bg2">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7242878" y="4428286"/>
            <a:ext cx="660400" cy="508000"/>
          </a:xfrm>
          <a:prstGeom prst="rect">
            <a:avLst/>
          </a:prstGeom>
        </p:spPr>
      </p:pic>
    </p:spTree>
    <p:extLst>
      <p:ext uri="{BB962C8B-B14F-4D97-AF65-F5344CB8AC3E}">
        <p14:creationId xmlns:p14="http://schemas.microsoft.com/office/powerpoint/2010/main" val="176593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Icons – </a:t>
            </a:r>
            <a:r>
              <a:rPr lang="en-US" dirty="0" smtClean="0"/>
              <a:t>White</a:t>
            </a:r>
            <a:endParaRPr lang="en-US" dirty="0"/>
          </a:p>
        </p:txBody>
      </p:sp>
      <p:sp>
        <p:nvSpPr>
          <p:cNvPr id="24" name="Rectangle 23"/>
          <p:cNvSpPr/>
          <p:nvPr/>
        </p:nvSpPr>
        <p:spPr>
          <a:xfrm>
            <a:off x="0" y="1614488"/>
            <a:ext cx="9144000" cy="36258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0014-image.eps"/>
          <p:cNvPicPr>
            <a:picLocks noChangeAspect="1"/>
          </p:cNvPicPr>
          <p:nvPr/>
        </p:nvPicPr>
        <p:blipFill>
          <a:blip r:embed="rId2">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8128185" y="1871770"/>
            <a:ext cx="660400" cy="584200"/>
          </a:xfrm>
          <a:prstGeom prst="rect">
            <a:avLst/>
          </a:prstGeom>
        </p:spPr>
      </p:pic>
      <p:pic>
        <p:nvPicPr>
          <p:cNvPr id="26" name="Picture 25" descr="0032-book.eps"/>
          <p:cNvPicPr>
            <a:picLocks noChangeAspect="1"/>
          </p:cNvPicPr>
          <p:nvPr/>
        </p:nvPicPr>
        <p:blipFill>
          <a:blip r:embed="rId3">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330642" y="1827320"/>
            <a:ext cx="571500" cy="673100"/>
          </a:xfrm>
          <a:prstGeom prst="rect">
            <a:avLst/>
          </a:prstGeom>
        </p:spPr>
      </p:pic>
      <p:pic>
        <p:nvPicPr>
          <p:cNvPr id="27" name="Picture 26" descr="0049-folder-open.eps"/>
          <p:cNvPicPr>
            <a:picLocks noChangeAspect="1"/>
          </p:cNvPicPr>
          <p:nvPr/>
        </p:nvPicPr>
        <p:blipFill>
          <a:blip r:embed="rId4">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8128185" y="2609493"/>
            <a:ext cx="660400" cy="546100"/>
          </a:xfrm>
          <a:prstGeom prst="rect">
            <a:avLst/>
          </a:prstGeom>
        </p:spPr>
      </p:pic>
      <p:pic>
        <p:nvPicPr>
          <p:cNvPr id="28" name="Picture 27" descr="0067-phone.eps"/>
          <p:cNvPicPr>
            <a:picLocks noChangeAspect="1"/>
          </p:cNvPicPr>
          <p:nvPr/>
        </p:nvPicPr>
        <p:blipFill>
          <a:blip r:embed="rId5">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328717" y="1859070"/>
            <a:ext cx="609600" cy="609600"/>
          </a:xfrm>
          <a:prstGeom prst="rect">
            <a:avLst/>
          </a:prstGeom>
        </p:spPr>
      </p:pic>
      <p:pic>
        <p:nvPicPr>
          <p:cNvPr id="29" name="Picture 28" descr="0106-forward.eps"/>
          <p:cNvPicPr>
            <a:picLocks noChangeAspect="1"/>
          </p:cNvPicPr>
          <p:nvPr/>
        </p:nvPicPr>
        <p:blipFill>
          <a:blip r:embed="rId6">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52642" y="2609493"/>
            <a:ext cx="558800" cy="673100"/>
          </a:xfrm>
          <a:prstGeom prst="rect">
            <a:avLst/>
          </a:prstGeom>
        </p:spPr>
      </p:pic>
      <p:pic>
        <p:nvPicPr>
          <p:cNvPr id="30" name="Picture 29" descr="0107-reply.eps"/>
          <p:cNvPicPr>
            <a:picLocks noChangeAspect="1"/>
          </p:cNvPicPr>
          <p:nvPr/>
        </p:nvPicPr>
        <p:blipFill>
          <a:blip r:embed="rId7">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83821" y="2609493"/>
            <a:ext cx="558800" cy="673100"/>
          </a:xfrm>
          <a:prstGeom prst="rect">
            <a:avLst/>
          </a:prstGeom>
        </p:spPr>
      </p:pic>
      <p:pic>
        <p:nvPicPr>
          <p:cNvPr id="31" name="Picture 30" descr="0114-user.eps"/>
          <p:cNvPicPr>
            <a:picLocks noChangeAspect="1"/>
          </p:cNvPicPr>
          <p:nvPr/>
        </p:nvPicPr>
        <p:blipFill>
          <a:blip r:embed="rId8">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433378" y="1890820"/>
            <a:ext cx="571500" cy="546100"/>
          </a:xfrm>
          <a:prstGeom prst="rect">
            <a:avLst/>
          </a:prstGeom>
        </p:spPr>
      </p:pic>
      <p:pic>
        <p:nvPicPr>
          <p:cNvPr id="32" name="Picture 31" descr="0159-trophy.eps"/>
          <p:cNvPicPr>
            <a:picLocks noChangeAspect="1"/>
          </p:cNvPicPr>
          <p:nvPr/>
        </p:nvPicPr>
        <p:blipFill>
          <a:blip r:embed="rId9">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166788" y="1871770"/>
            <a:ext cx="660400" cy="584200"/>
          </a:xfrm>
          <a:prstGeom prst="rect">
            <a:avLst/>
          </a:prstGeom>
        </p:spPr>
      </p:pic>
      <p:pic>
        <p:nvPicPr>
          <p:cNvPr id="33" name="Picture 32" descr="0182-power.eps"/>
          <p:cNvPicPr>
            <a:picLocks noChangeAspect="1"/>
          </p:cNvPicPr>
          <p:nvPr/>
        </p:nvPicPr>
        <p:blipFill>
          <a:blip r:embed="rId10">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13938" y="1827320"/>
            <a:ext cx="660400" cy="673100"/>
          </a:xfrm>
          <a:prstGeom prst="rect">
            <a:avLst/>
          </a:prstGeom>
        </p:spPr>
      </p:pic>
      <p:pic>
        <p:nvPicPr>
          <p:cNvPr id="34" name="Picture 33" descr="0203-earth.eps"/>
          <p:cNvPicPr>
            <a:picLocks noChangeAspect="1"/>
          </p:cNvPicPr>
          <p:nvPr/>
        </p:nvPicPr>
        <p:blipFill>
          <a:blip r:embed="rId11">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5310" y="1827320"/>
            <a:ext cx="660400" cy="673100"/>
          </a:xfrm>
          <a:prstGeom prst="rect">
            <a:avLst/>
          </a:prstGeom>
        </p:spPr>
      </p:pic>
      <p:pic>
        <p:nvPicPr>
          <p:cNvPr id="35" name="Picture 34" descr="0264-warning.eps"/>
          <p:cNvPicPr>
            <a:picLocks noChangeAspect="1"/>
          </p:cNvPicPr>
          <p:nvPr/>
        </p:nvPicPr>
        <p:blipFill>
          <a:blip r:embed="rId12">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319691" y="1827320"/>
            <a:ext cx="660400" cy="673100"/>
          </a:xfrm>
          <a:prstGeom prst="rect">
            <a:avLst/>
          </a:prstGeom>
        </p:spPr>
      </p:pic>
      <p:pic>
        <p:nvPicPr>
          <p:cNvPr id="36" name="Picture 35" descr="0309-arrow-right.eps"/>
          <p:cNvPicPr>
            <a:picLocks noChangeAspect="1"/>
          </p:cNvPicPr>
          <p:nvPr/>
        </p:nvPicPr>
        <p:blipFill>
          <a:blip r:embed="rId13">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26638" y="2667735"/>
            <a:ext cx="635000" cy="609600"/>
          </a:xfrm>
          <a:prstGeom prst="rect">
            <a:avLst/>
          </a:prstGeom>
        </p:spPr>
      </p:pic>
      <p:pic>
        <p:nvPicPr>
          <p:cNvPr id="37" name="Picture 36" descr="0185-clipboard.eps"/>
          <p:cNvPicPr>
            <a:picLocks noChangeAspect="1"/>
          </p:cNvPicPr>
          <p:nvPr/>
        </p:nvPicPr>
        <p:blipFill>
          <a:blip r:embed="rId14">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46292" y="1827320"/>
            <a:ext cx="571500" cy="673100"/>
          </a:xfrm>
          <a:prstGeom prst="rect">
            <a:avLst/>
          </a:prstGeom>
        </p:spPr>
      </p:pic>
      <p:pic>
        <p:nvPicPr>
          <p:cNvPr id="38" name="Picture 37" descr="0073-location2.eps"/>
          <p:cNvPicPr>
            <a:picLocks noChangeAspect="1"/>
          </p:cNvPicPr>
          <p:nvPr/>
        </p:nvPicPr>
        <p:blipFill>
          <a:blip r:embed="rId15">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293788" y="2667735"/>
            <a:ext cx="406400" cy="673100"/>
          </a:xfrm>
          <a:prstGeom prst="rect">
            <a:avLst/>
          </a:prstGeom>
        </p:spPr>
      </p:pic>
      <p:pic>
        <p:nvPicPr>
          <p:cNvPr id="58" name="Picture 57" descr="0028-connection.eps"/>
          <p:cNvPicPr>
            <a:picLocks noChangeAspect="1"/>
          </p:cNvPicPr>
          <p:nvPr/>
        </p:nvPicPr>
        <p:blipFill>
          <a:blip r:embed="rId16">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209992" y="2755917"/>
            <a:ext cx="812800" cy="584200"/>
          </a:xfrm>
          <a:prstGeom prst="rect">
            <a:avLst/>
          </a:prstGeom>
        </p:spPr>
      </p:pic>
      <p:pic>
        <p:nvPicPr>
          <p:cNvPr id="59" name="Picture 58" descr="0313-arrow-left.eps"/>
          <p:cNvPicPr>
            <a:picLocks noChangeAspect="1"/>
          </p:cNvPicPr>
          <p:nvPr/>
        </p:nvPicPr>
        <p:blipFill>
          <a:blip r:embed="rId17">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332391" y="2667735"/>
            <a:ext cx="635000" cy="609600"/>
          </a:xfrm>
          <a:prstGeom prst="rect">
            <a:avLst/>
          </a:prstGeom>
        </p:spPr>
      </p:pic>
      <p:pic>
        <p:nvPicPr>
          <p:cNvPr id="60" name="Picture 59" descr="0103-redo.eps"/>
          <p:cNvPicPr>
            <a:picLocks noChangeAspect="1"/>
          </p:cNvPicPr>
          <p:nvPr/>
        </p:nvPicPr>
        <p:blipFill>
          <a:blip r:embed="rId18">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388928" y="2667735"/>
            <a:ext cx="660400" cy="584200"/>
          </a:xfrm>
          <a:prstGeom prst="rect">
            <a:avLst/>
          </a:prstGeom>
        </p:spPr>
      </p:pic>
      <p:pic>
        <p:nvPicPr>
          <p:cNvPr id="61" name="Picture 60" descr="0103-redo.eps"/>
          <p:cNvPicPr>
            <a:picLocks noChangeAspect="1"/>
          </p:cNvPicPr>
          <p:nvPr/>
        </p:nvPicPr>
        <p:blipFill>
          <a:blip r:embed="rId18">
            <a:alphaModFix/>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flipH="1">
            <a:off x="5303317" y="2667735"/>
            <a:ext cx="660400" cy="584200"/>
          </a:xfrm>
          <a:prstGeom prst="rect">
            <a:avLst/>
          </a:prstGeom>
        </p:spPr>
      </p:pic>
      <p:pic>
        <p:nvPicPr>
          <p:cNvPr id="62" name="Picture 61" descr="0060-coin-dollar.eps"/>
          <p:cNvPicPr>
            <a:picLocks noChangeAspect="1"/>
          </p:cNvPicPr>
          <p:nvPr/>
        </p:nvPicPr>
        <p:blipFill>
          <a:blip r:embed="rId19">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119843" y="3543179"/>
            <a:ext cx="609600" cy="609600"/>
          </a:xfrm>
          <a:prstGeom prst="rect">
            <a:avLst/>
          </a:prstGeom>
        </p:spPr>
      </p:pic>
      <p:pic>
        <p:nvPicPr>
          <p:cNvPr id="63" name="Picture 62" descr="0062-coin-pound.eps"/>
          <p:cNvPicPr>
            <a:picLocks noChangeAspect="1"/>
          </p:cNvPicPr>
          <p:nvPr/>
        </p:nvPicPr>
        <p:blipFill>
          <a:blip r:embed="rId20">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071471" y="3543179"/>
            <a:ext cx="609600" cy="609600"/>
          </a:xfrm>
          <a:prstGeom prst="rect">
            <a:avLst/>
          </a:prstGeom>
        </p:spPr>
      </p:pic>
      <p:pic>
        <p:nvPicPr>
          <p:cNvPr id="64" name="Picture 63" descr="0222-woman.eps"/>
          <p:cNvPicPr>
            <a:picLocks noChangeAspect="1"/>
          </p:cNvPicPr>
          <p:nvPr/>
        </p:nvPicPr>
        <p:blipFill>
          <a:blip r:embed="rId21">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440367" y="4391251"/>
            <a:ext cx="368300" cy="673100"/>
          </a:xfrm>
          <a:prstGeom prst="rect">
            <a:avLst/>
          </a:prstGeom>
        </p:spPr>
      </p:pic>
      <p:pic>
        <p:nvPicPr>
          <p:cNvPr id="65" name="Picture 64" descr="0486-chrome.eps"/>
          <p:cNvPicPr>
            <a:picLocks noChangeAspect="1"/>
          </p:cNvPicPr>
          <p:nvPr/>
        </p:nvPicPr>
        <p:blipFill>
          <a:blip r:embed="rId22">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4488" y="3511429"/>
            <a:ext cx="660400" cy="673100"/>
          </a:xfrm>
          <a:prstGeom prst="rect">
            <a:avLst/>
          </a:prstGeom>
        </p:spPr>
      </p:pic>
      <p:pic>
        <p:nvPicPr>
          <p:cNvPr id="66" name="Picture 65" descr="0487-firefox.eps"/>
          <p:cNvPicPr>
            <a:picLocks noChangeAspect="1"/>
          </p:cNvPicPr>
          <p:nvPr/>
        </p:nvPicPr>
        <p:blipFill>
          <a:blip r:embed="rId23">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212876" y="3549529"/>
            <a:ext cx="660400" cy="596900"/>
          </a:xfrm>
          <a:prstGeom prst="rect">
            <a:avLst/>
          </a:prstGeom>
        </p:spPr>
      </p:pic>
      <p:pic>
        <p:nvPicPr>
          <p:cNvPr id="67" name="Picture 66" descr="0490-safari.eps"/>
          <p:cNvPicPr>
            <a:picLocks noChangeAspect="1"/>
          </p:cNvPicPr>
          <p:nvPr/>
        </p:nvPicPr>
        <p:blipFill>
          <a:blip r:embed="rId24">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79727" y="3511429"/>
            <a:ext cx="609600" cy="673100"/>
          </a:xfrm>
          <a:prstGeom prst="rect">
            <a:avLst/>
          </a:prstGeom>
        </p:spPr>
      </p:pic>
      <p:pic>
        <p:nvPicPr>
          <p:cNvPr id="68" name="Picture 67" descr="0488-IE.eps"/>
          <p:cNvPicPr>
            <a:picLocks noChangeAspect="1"/>
          </p:cNvPicPr>
          <p:nvPr/>
        </p:nvPicPr>
        <p:blipFill>
          <a:blip r:embed="rId25">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133020" y="3536829"/>
            <a:ext cx="622300" cy="622300"/>
          </a:xfrm>
          <a:prstGeom prst="rect">
            <a:avLst/>
          </a:prstGeom>
        </p:spPr>
      </p:pic>
      <p:pic>
        <p:nvPicPr>
          <p:cNvPr id="69" name="Picture 68" descr="0119-user-tie.eps"/>
          <p:cNvPicPr>
            <a:picLocks noChangeAspect="1"/>
          </p:cNvPicPr>
          <p:nvPr/>
        </p:nvPicPr>
        <p:blipFill>
          <a:blip r:embed="rId26">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196520" y="4423001"/>
            <a:ext cx="495300" cy="609600"/>
          </a:xfrm>
          <a:prstGeom prst="rect">
            <a:avLst/>
          </a:prstGeom>
        </p:spPr>
      </p:pic>
      <p:pic>
        <p:nvPicPr>
          <p:cNvPr id="70" name="Picture 69" descr="0177-truck.eps"/>
          <p:cNvPicPr>
            <a:picLocks noChangeAspect="1"/>
          </p:cNvPicPr>
          <p:nvPr/>
        </p:nvPicPr>
        <p:blipFill>
          <a:blip r:embed="rId27">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921555" y="4454751"/>
            <a:ext cx="660400" cy="546100"/>
          </a:xfrm>
          <a:prstGeom prst="rect">
            <a:avLst/>
          </a:prstGeom>
        </p:spPr>
      </p:pic>
      <p:pic>
        <p:nvPicPr>
          <p:cNvPr id="71" name="Picture 70" descr="0272-cross.eps"/>
          <p:cNvPicPr>
            <a:picLocks noChangeAspect="1"/>
          </p:cNvPicPr>
          <p:nvPr/>
        </p:nvPicPr>
        <p:blipFill>
          <a:blip r:embed="rId28">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4488" y="4391251"/>
            <a:ext cx="660400" cy="673100"/>
          </a:xfrm>
          <a:prstGeom prst="rect">
            <a:avLst/>
          </a:prstGeom>
        </p:spPr>
      </p:pic>
      <p:pic>
        <p:nvPicPr>
          <p:cNvPr id="72" name="Picture 71" descr="0489-opera.eps"/>
          <p:cNvPicPr>
            <a:picLocks noChangeAspect="1"/>
          </p:cNvPicPr>
          <p:nvPr/>
        </p:nvPicPr>
        <p:blipFill>
          <a:blip r:embed="rId29">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13367" y="3511429"/>
            <a:ext cx="622300" cy="673100"/>
          </a:xfrm>
          <a:prstGeom prst="rect">
            <a:avLst/>
          </a:prstGeom>
        </p:spPr>
      </p:pic>
      <p:pic>
        <p:nvPicPr>
          <p:cNvPr id="73" name="Picture 72" descr="0016-camera.eps"/>
          <p:cNvPicPr>
            <a:picLocks noChangeAspect="1"/>
          </p:cNvPicPr>
          <p:nvPr/>
        </p:nvPicPr>
        <p:blipFill>
          <a:blip r:embed="rId30">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046071" y="4454751"/>
            <a:ext cx="660400" cy="546100"/>
          </a:xfrm>
          <a:prstGeom prst="rect">
            <a:avLst/>
          </a:prstGeom>
        </p:spPr>
      </p:pic>
      <p:pic>
        <p:nvPicPr>
          <p:cNvPr id="74" name="Picture 73" descr="0090-mobile2.eps"/>
          <p:cNvPicPr>
            <a:picLocks noChangeAspect="1"/>
          </p:cNvPicPr>
          <p:nvPr/>
        </p:nvPicPr>
        <p:blipFill>
          <a:blip r:embed="rId31">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051439" y="4391251"/>
            <a:ext cx="457200" cy="673100"/>
          </a:xfrm>
          <a:prstGeom prst="rect">
            <a:avLst/>
          </a:prstGeom>
        </p:spPr>
      </p:pic>
      <p:pic>
        <p:nvPicPr>
          <p:cNvPr id="75" name="Picture 74" descr="0221-man.eps"/>
          <p:cNvPicPr>
            <a:picLocks noChangeAspect="1"/>
          </p:cNvPicPr>
          <p:nvPr/>
        </p:nvPicPr>
        <p:blipFill>
          <a:blip r:embed="rId32">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41476" y="4391251"/>
            <a:ext cx="203200" cy="673100"/>
          </a:xfrm>
          <a:prstGeom prst="rect">
            <a:avLst/>
          </a:prstGeom>
        </p:spPr>
      </p:pic>
      <p:pic>
        <p:nvPicPr>
          <p:cNvPr id="76" name="Picture 75" descr="0034-library.eps"/>
          <p:cNvPicPr>
            <a:picLocks noChangeAspect="1"/>
          </p:cNvPicPr>
          <p:nvPr/>
        </p:nvPicPr>
        <p:blipFill>
          <a:blip r:embed="rId33">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055736" y="4391251"/>
            <a:ext cx="698500" cy="673100"/>
          </a:xfrm>
          <a:prstGeom prst="rect">
            <a:avLst/>
          </a:prstGeom>
        </p:spPr>
      </p:pic>
      <p:pic>
        <p:nvPicPr>
          <p:cNvPr id="77" name="Picture 76" descr="0061-coin-euro.eps"/>
          <p:cNvPicPr>
            <a:picLocks noChangeAspect="1"/>
          </p:cNvPicPr>
          <p:nvPr/>
        </p:nvPicPr>
        <p:blipFill>
          <a:blip r:embed="rId34">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946955" y="3543179"/>
            <a:ext cx="609600" cy="609600"/>
          </a:xfrm>
          <a:prstGeom prst="rect">
            <a:avLst/>
          </a:prstGeom>
        </p:spPr>
      </p:pic>
      <p:pic>
        <p:nvPicPr>
          <p:cNvPr id="78" name="Picture 77" descr="0063-coin-yen.eps"/>
          <p:cNvPicPr>
            <a:picLocks noChangeAspect="1"/>
          </p:cNvPicPr>
          <p:nvPr/>
        </p:nvPicPr>
        <p:blipFill>
          <a:blip r:embed="rId35">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975239" y="3543179"/>
            <a:ext cx="609600" cy="609600"/>
          </a:xfrm>
          <a:prstGeom prst="rect">
            <a:avLst/>
          </a:prstGeom>
        </p:spPr>
      </p:pic>
      <p:pic>
        <p:nvPicPr>
          <p:cNvPr id="79" name="Picture 78" descr="0273-checkmark.eps"/>
          <p:cNvPicPr>
            <a:picLocks noChangeAspect="1"/>
          </p:cNvPicPr>
          <p:nvPr/>
        </p:nvPicPr>
        <p:blipFill>
          <a:blip r:embed="rId36">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54327" y="4473801"/>
            <a:ext cx="660400" cy="508000"/>
          </a:xfrm>
          <a:prstGeom prst="rect">
            <a:avLst/>
          </a:prstGeom>
        </p:spPr>
      </p:pic>
    </p:spTree>
    <p:extLst>
      <p:ext uri="{BB962C8B-B14F-4D97-AF65-F5344CB8AC3E}">
        <p14:creationId xmlns:p14="http://schemas.microsoft.com/office/powerpoint/2010/main" val="18659434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0"/>
          <p:cNvSpPr txBox="1">
            <a:spLocks/>
          </p:cNvSpPr>
          <p:nvPr/>
        </p:nvSpPr>
        <p:spPr>
          <a:xfrm>
            <a:off x="465996" y="5362254"/>
            <a:ext cx="6671718" cy="439591"/>
          </a:xfrm>
          <a:prstGeom prst="rect">
            <a:avLst/>
          </a:prstGeom>
        </p:spPr>
        <p:txBody>
          <a:bodyPr vert="horz"/>
          <a:lstStyle>
            <a:lvl1pPr marL="0" indent="0" algn="l" defTabSz="457200" rtl="0" eaLnBrk="1" latinLnBrk="0" hangingPunct="1">
              <a:spcBef>
                <a:spcPct val="20000"/>
              </a:spcBef>
              <a:buFont typeface="Arial"/>
              <a:buNone/>
              <a:defRPr sz="1500" kern="1200" baseline="0">
                <a:solidFill>
                  <a:srgbClr val="FAFAFA"/>
                </a:solidFill>
                <a:latin typeface="Open Sans Light"/>
                <a:ea typeface="+mn-ea"/>
                <a:cs typeface="Open Sans Light"/>
              </a:defRPr>
            </a:lvl1pPr>
            <a:lvl2pPr marL="4572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2pPr>
            <a:lvl3pPr marL="9144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3pPr>
            <a:lvl4pPr marL="13716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4pPr>
            <a:lvl5pPr marL="18288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Presenter Name  /  Event Name  /  DD Month YYYY</a:t>
            </a:r>
            <a:endParaRPr lang="en-US" sz="1800" dirty="0"/>
          </a:p>
        </p:txBody>
      </p:sp>
      <p:sp>
        <p:nvSpPr>
          <p:cNvPr id="8" name="Title 7"/>
          <p:cNvSpPr>
            <a:spLocks noGrp="1"/>
          </p:cNvSpPr>
          <p:nvPr>
            <p:ph type="title"/>
          </p:nvPr>
        </p:nvSpPr>
        <p:spPr/>
        <p:txBody>
          <a:bodyPr/>
          <a:lstStyle/>
          <a:p>
            <a:r>
              <a:rPr lang="en-US" dirty="0" smtClean="0"/>
              <a:t>Presentation Title: Long [Use only if two lines are absolutely necessary]</a:t>
            </a:r>
            <a:endParaRPr lang="en-US" dirty="0"/>
          </a:p>
        </p:txBody>
      </p:sp>
    </p:spTree>
    <p:extLst>
      <p:ext uri="{BB962C8B-B14F-4D97-AF65-F5344CB8AC3E}">
        <p14:creationId xmlns:p14="http://schemas.microsoft.com/office/powerpoint/2010/main" val="25916286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Icons – </a:t>
            </a:r>
            <a:r>
              <a:rPr lang="en-US" dirty="0" smtClean="0"/>
              <a:t>White</a:t>
            </a:r>
            <a:endParaRPr lang="en-US" dirty="0"/>
          </a:p>
        </p:txBody>
      </p:sp>
      <p:sp>
        <p:nvSpPr>
          <p:cNvPr id="40" name="Rectangle 39"/>
          <p:cNvSpPr/>
          <p:nvPr/>
        </p:nvSpPr>
        <p:spPr>
          <a:xfrm>
            <a:off x="0" y="1614488"/>
            <a:ext cx="9144000" cy="3625849"/>
          </a:xfrm>
          <a:prstGeom prst="rect">
            <a:avLst/>
          </a:prstGeom>
          <a:solidFill>
            <a:srgbClr val="FF9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0202-sphere.eps"/>
          <p:cNvPicPr>
            <a:picLocks noChangeAspect="1"/>
          </p:cNvPicPr>
          <p:nvPr/>
        </p:nvPicPr>
        <p:blipFill>
          <a:blip r:embed="rId3">
            <a:duotone>
              <a:schemeClr val="accent3">
                <a:shade val="45000"/>
                <a:satMod val="135000"/>
              </a:schemeClr>
              <a:prstClr val="white"/>
            </a:duotone>
            <a:alphaModFix/>
            <a:lum bright="100000"/>
            <a:extLst>
              <a:ext uri="{28A0092B-C50C-407E-A947-70E740481C1C}">
                <a14:useLocalDpi xmlns:a14="http://schemas.microsoft.com/office/drawing/2010/main"/>
              </a:ext>
            </a:extLst>
          </a:blip>
          <a:stretch>
            <a:fillRect/>
          </a:stretch>
        </p:blipFill>
        <p:spPr>
          <a:xfrm>
            <a:off x="4141901" y="2809635"/>
            <a:ext cx="609600" cy="609600"/>
          </a:xfrm>
          <a:prstGeom prst="rect">
            <a:avLst/>
          </a:prstGeom>
        </p:spPr>
      </p:pic>
      <p:pic>
        <p:nvPicPr>
          <p:cNvPr id="42" name="Picture 41" descr="0152-magic-wand.eps"/>
          <p:cNvPicPr>
            <a:picLocks noChangeAspect="1"/>
          </p:cNvPicPr>
          <p:nvPr/>
        </p:nvPicPr>
        <p:blipFill>
          <a:blip r:embed="rId4">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296848" y="1774339"/>
            <a:ext cx="660400" cy="673100"/>
          </a:xfrm>
          <a:prstGeom prst="rect">
            <a:avLst/>
          </a:prstGeom>
        </p:spPr>
      </p:pic>
      <p:pic>
        <p:nvPicPr>
          <p:cNvPr id="43" name="Picture 42" descr="0092-tv.eps"/>
          <p:cNvPicPr>
            <a:picLocks noChangeAspect="1"/>
          </p:cNvPicPr>
          <p:nvPr/>
        </p:nvPicPr>
        <p:blipFill>
          <a:blip r:embed="rId5">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058267" y="1774339"/>
            <a:ext cx="660400" cy="673100"/>
          </a:xfrm>
          <a:prstGeom prst="rect">
            <a:avLst/>
          </a:prstGeom>
        </p:spPr>
      </p:pic>
      <p:pic>
        <p:nvPicPr>
          <p:cNvPr id="44" name="Picture 43" descr="0144-lock.eps"/>
          <p:cNvPicPr>
            <a:picLocks noChangeAspect="1"/>
          </p:cNvPicPr>
          <p:nvPr/>
        </p:nvPicPr>
        <p:blipFill>
          <a:blip r:embed="rId6">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342407" y="2809635"/>
            <a:ext cx="406400" cy="609600"/>
          </a:xfrm>
          <a:prstGeom prst="rect">
            <a:avLst/>
          </a:prstGeom>
        </p:spPr>
      </p:pic>
      <p:pic>
        <p:nvPicPr>
          <p:cNvPr id="45" name="Picture 44" descr="0020-film.eps"/>
          <p:cNvPicPr>
            <a:picLocks noChangeAspect="1"/>
          </p:cNvPicPr>
          <p:nvPr/>
        </p:nvPicPr>
        <p:blipFill>
          <a:blip r:embed="rId7">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7019" y="2860435"/>
            <a:ext cx="660400" cy="508000"/>
          </a:xfrm>
          <a:prstGeom prst="rect">
            <a:avLst/>
          </a:prstGeom>
        </p:spPr>
      </p:pic>
      <p:pic>
        <p:nvPicPr>
          <p:cNvPr id="46" name="Picture 45" descr="0030-feed.eps"/>
          <p:cNvPicPr>
            <a:picLocks noChangeAspect="1"/>
          </p:cNvPicPr>
          <p:nvPr/>
        </p:nvPicPr>
        <p:blipFill>
          <a:blip r:embed="rId8">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7019" y="1825139"/>
            <a:ext cx="660400" cy="571500"/>
          </a:xfrm>
          <a:prstGeom prst="rect">
            <a:avLst/>
          </a:prstGeom>
        </p:spPr>
      </p:pic>
      <p:pic>
        <p:nvPicPr>
          <p:cNvPr id="47" name="Picture 46" descr="0204-link.eps"/>
          <p:cNvPicPr>
            <a:picLocks noChangeAspect="1"/>
          </p:cNvPicPr>
          <p:nvPr/>
        </p:nvPicPr>
        <p:blipFill>
          <a:blip r:embed="rId9">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061302" y="1787039"/>
            <a:ext cx="635000" cy="647700"/>
          </a:xfrm>
          <a:prstGeom prst="rect">
            <a:avLst/>
          </a:prstGeom>
        </p:spPr>
      </p:pic>
      <p:pic>
        <p:nvPicPr>
          <p:cNvPr id="48" name="Picture 47" descr="0017-headphones.eps"/>
          <p:cNvPicPr>
            <a:picLocks noChangeAspect="1"/>
          </p:cNvPicPr>
          <p:nvPr/>
        </p:nvPicPr>
        <p:blipFill>
          <a:blip r:embed="rId10">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296848" y="2777885"/>
            <a:ext cx="660400" cy="673100"/>
          </a:xfrm>
          <a:prstGeom prst="rect">
            <a:avLst/>
          </a:prstGeom>
        </p:spPr>
      </p:pic>
      <p:pic>
        <p:nvPicPr>
          <p:cNvPr id="49" name="Picture 48" descr="0142-key.eps"/>
          <p:cNvPicPr>
            <a:picLocks noChangeAspect="1"/>
          </p:cNvPicPr>
          <p:nvPr/>
        </p:nvPicPr>
        <p:blipFill>
          <a:blip r:embed="rId11">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56858" y="1774339"/>
            <a:ext cx="660400" cy="673100"/>
          </a:xfrm>
          <a:prstGeom prst="rect">
            <a:avLst/>
          </a:prstGeom>
        </p:spPr>
      </p:pic>
      <p:pic>
        <p:nvPicPr>
          <p:cNvPr id="50" name="Picture 49" descr="0149-cog.eps"/>
          <p:cNvPicPr>
            <a:picLocks noChangeAspect="1"/>
          </p:cNvPicPr>
          <p:nvPr/>
        </p:nvPicPr>
        <p:blipFill>
          <a:blip r:embed="rId12">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228107" y="1774339"/>
            <a:ext cx="635000" cy="673100"/>
          </a:xfrm>
          <a:prstGeom prst="rect">
            <a:avLst/>
          </a:prstGeom>
        </p:spPr>
      </p:pic>
      <p:pic>
        <p:nvPicPr>
          <p:cNvPr id="51" name="Picture 50" descr="0065-calculator.eps"/>
          <p:cNvPicPr>
            <a:picLocks noChangeAspect="1"/>
          </p:cNvPicPr>
          <p:nvPr/>
        </p:nvPicPr>
        <p:blipFill>
          <a:blip r:embed="rId13">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1382258" y="2809635"/>
            <a:ext cx="609600" cy="609600"/>
          </a:xfrm>
          <a:prstGeom prst="rect">
            <a:avLst/>
          </a:prstGeom>
        </p:spPr>
      </p:pic>
      <p:pic>
        <p:nvPicPr>
          <p:cNvPr id="52" name="Picture 51" descr="0012-droplet.eps"/>
          <p:cNvPicPr>
            <a:picLocks noChangeAspect="1"/>
          </p:cNvPicPr>
          <p:nvPr/>
        </p:nvPicPr>
        <p:blipFill>
          <a:blip r:embed="rId14">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034920" y="1774339"/>
            <a:ext cx="495300" cy="673100"/>
          </a:xfrm>
          <a:prstGeom prst="rect">
            <a:avLst/>
          </a:prstGeom>
        </p:spPr>
      </p:pic>
      <p:pic>
        <p:nvPicPr>
          <p:cNvPr id="53" name="Picture 52" descr="0029-podcast.eps"/>
          <p:cNvPicPr>
            <a:picLocks noChangeAspect="1"/>
          </p:cNvPicPr>
          <p:nvPr/>
        </p:nvPicPr>
        <p:blipFill>
          <a:blip r:embed="rId15">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116501" y="1774339"/>
            <a:ext cx="660400" cy="673100"/>
          </a:xfrm>
          <a:prstGeom prst="rect">
            <a:avLst/>
          </a:prstGeom>
        </p:spPr>
      </p:pic>
      <p:pic>
        <p:nvPicPr>
          <p:cNvPr id="54" name="Picture 53" descr="0085-printer.eps"/>
          <p:cNvPicPr>
            <a:picLocks noChangeAspect="1"/>
          </p:cNvPicPr>
          <p:nvPr/>
        </p:nvPicPr>
        <p:blipFill>
          <a:blip r:embed="rId16">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7924086" y="1818789"/>
            <a:ext cx="660400" cy="584200"/>
          </a:xfrm>
          <a:prstGeom prst="rect">
            <a:avLst/>
          </a:prstGeom>
        </p:spPr>
      </p:pic>
      <p:pic>
        <p:nvPicPr>
          <p:cNvPr id="55" name="Picture 54" descr="0120-quotes-left.eps"/>
          <p:cNvPicPr>
            <a:picLocks noChangeAspect="1"/>
          </p:cNvPicPr>
          <p:nvPr/>
        </p:nvPicPr>
        <p:blipFill>
          <a:blip r:embed="rId17">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952370" y="2879485"/>
            <a:ext cx="660400" cy="469900"/>
          </a:xfrm>
          <a:prstGeom prst="rect">
            <a:avLst/>
          </a:prstGeom>
        </p:spPr>
      </p:pic>
      <p:pic>
        <p:nvPicPr>
          <p:cNvPr id="56" name="Picture 55" descr="0121-quotes-right.eps"/>
          <p:cNvPicPr>
            <a:picLocks noChangeAspect="1"/>
          </p:cNvPicPr>
          <p:nvPr/>
        </p:nvPicPr>
        <p:blipFill>
          <a:blip r:embed="rId18">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6048602" y="2879485"/>
            <a:ext cx="660400" cy="469900"/>
          </a:xfrm>
          <a:prstGeom prst="rect">
            <a:avLst/>
          </a:prstGeom>
        </p:spPr>
      </p:pic>
      <p:pic>
        <p:nvPicPr>
          <p:cNvPr id="57" name="Picture 56" descr="0084-calendar.eps"/>
          <p:cNvPicPr>
            <a:picLocks noChangeAspect="1"/>
          </p:cNvPicPr>
          <p:nvPr/>
        </p:nvPicPr>
        <p:blipFill>
          <a:blip r:embed="rId19">
            <a:duotone>
              <a:schemeClr val="accent3">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5098611" y="2777885"/>
            <a:ext cx="609600" cy="673100"/>
          </a:xfrm>
          <a:prstGeom prst="rect">
            <a:avLst/>
          </a:prstGeom>
        </p:spPr>
      </p:pic>
      <p:sp>
        <p:nvSpPr>
          <p:cNvPr id="94" name="Oval 93"/>
          <p:cNvSpPr/>
          <p:nvPr/>
        </p:nvSpPr>
        <p:spPr>
          <a:xfrm>
            <a:off x="8036815" y="2835871"/>
            <a:ext cx="457200" cy="457200"/>
          </a:xfrm>
          <a:prstGeom prst="ellipse">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Rectangle 94"/>
          <p:cNvSpPr/>
          <p:nvPr/>
        </p:nvSpPr>
        <p:spPr>
          <a:xfrm>
            <a:off x="440511" y="3835996"/>
            <a:ext cx="438150" cy="438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Isosceles Triangle 95"/>
          <p:cNvSpPr/>
          <p:nvPr/>
        </p:nvSpPr>
        <p:spPr>
          <a:xfrm>
            <a:off x="1423671" y="3839171"/>
            <a:ext cx="500888" cy="4318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0560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Icons – Gray</a:t>
            </a:r>
            <a:endParaRPr lang="en-US" dirty="0"/>
          </a:p>
        </p:txBody>
      </p:sp>
      <p:pic>
        <p:nvPicPr>
          <p:cNvPr id="41" name="Picture 40" descr="0001-home.eps"/>
          <p:cNvPicPr>
            <a:picLocks noChangeAspect="1"/>
          </p:cNvPicPr>
          <p:nvPr/>
        </p:nvPicPr>
        <p:blipFill>
          <a:blip r:embed="rId2">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7387" y="1646238"/>
            <a:ext cx="660400" cy="609600"/>
          </a:xfrm>
          <a:prstGeom prst="rect">
            <a:avLst/>
          </a:prstGeom>
        </p:spPr>
      </p:pic>
      <p:pic>
        <p:nvPicPr>
          <p:cNvPr id="42" name="Picture 41" descr="0004-office.eps"/>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31768" y="1614488"/>
            <a:ext cx="660400" cy="673100"/>
          </a:xfrm>
          <a:prstGeom prst="rect">
            <a:avLst/>
          </a:prstGeom>
        </p:spPr>
      </p:pic>
      <p:pic>
        <p:nvPicPr>
          <p:cNvPr id="44" name="Picture 43" descr="0005-newspaper.eps"/>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01005" y="1697038"/>
            <a:ext cx="660400" cy="508000"/>
          </a:xfrm>
          <a:prstGeom prst="rect">
            <a:avLst/>
          </a:prstGeom>
        </p:spPr>
      </p:pic>
      <p:pic>
        <p:nvPicPr>
          <p:cNvPr id="46" name="Picture 45" descr="0006-pencil.eps"/>
          <p:cNvPicPr>
            <a:picLocks noChangeAspect="1"/>
          </p:cNvPicPr>
          <p:nvPr/>
        </p:nvPicPr>
        <p:blipFill>
          <a:blip r:embed="rId5">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98269" y="1614488"/>
            <a:ext cx="660400" cy="673100"/>
          </a:xfrm>
          <a:prstGeom prst="rect">
            <a:avLst/>
          </a:prstGeom>
        </p:spPr>
      </p:pic>
      <p:pic>
        <p:nvPicPr>
          <p:cNvPr id="50" name="Picture 49" descr="0027-bullhorn.eps"/>
          <p:cNvPicPr>
            <a:picLocks noChangeAspect="1"/>
          </p:cNvPicPr>
          <p:nvPr/>
        </p:nvPicPr>
        <p:blipFill>
          <a:blip r:embed="rId6">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13919" y="1658938"/>
            <a:ext cx="660400" cy="584200"/>
          </a:xfrm>
          <a:prstGeom prst="rect">
            <a:avLst/>
          </a:prstGeom>
        </p:spPr>
      </p:pic>
      <p:pic>
        <p:nvPicPr>
          <p:cNvPr id="51" name="Picture 50" descr="0031-mic.eps"/>
          <p:cNvPicPr>
            <a:picLocks noChangeAspect="1"/>
          </p:cNvPicPr>
          <p:nvPr/>
        </p:nvPicPr>
        <p:blipFill>
          <a:blip r:embed="rId7">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444319" y="3297647"/>
            <a:ext cx="368300" cy="673100"/>
          </a:xfrm>
          <a:prstGeom prst="rect">
            <a:avLst/>
          </a:prstGeom>
        </p:spPr>
      </p:pic>
      <p:pic>
        <p:nvPicPr>
          <p:cNvPr id="55" name="Picture 54" descr="0037-file-empty.eps"/>
          <p:cNvPicPr>
            <a:picLocks noChangeAspect="1"/>
          </p:cNvPicPr>
          <p:nvPr/>
        </p:nvPicPr>
        <p:blipFill>
          <a:blip r:embed="rId8">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23315" y="2448107"/>
            <a:ext cx="571500" cy="673100"/>
          </a:xfrm>
          <a:prstGeom prst="rect">
            <a:avLst/>
          </a:prstGeom>
        </p:spPr>
      </p:pic>
      <p:pic>
        <p:nvPicPr>
          <p:cNvPr id="56" name="Picture 55" descr="0056-barcode.eps"/>
          <p:cNvPicPr>
            <a:picLocks noChangeAspect="1"/>
          </p:cNvPicPr>
          <p:nvPr/>
        </p:nvPicPr>
        <p:blipFill>
          <a:blip r:embed="rId9">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140262" y="1697038"/>
            <a:ext cx="660400" cy="508000"/>
          </a:xfrm>
          <a:prstGeom prst="rect">
            <a:avLst/>
          </a:prstGeom>
        </p:spPr>
      </p:pic>
      <p:pic>
        <p:nvPicPr>
          <p:cNvPr id="57" name="Picture 56" descr="0064-credit-card.eps"/>
          <p:cNvPicPr>
            <a:picLocks noChangeAspect="1"/>
          </p:cNvPicPr>
          <p:nvPr/>
        </p:nvPicPr>
        <p:blipFill>
          <a:blip r:embed="rId10">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178865" y="1697038"/>
            <a:ext cx="660400" cy="508000"/>
          </a:xfrm>
          <a:prstGeom prst="rect">
            <a:avLst/>
          </a:prstGeom>
        </p:spPr>
      </p:pic>
      <p:pic>
        <p:nvPicPr>
          <p:cNvPr id="58" name="Picture 57" descr="0066-lifebuoy.eps"/>
          <p:cNvPicPr>
            <a:picLocks noChangeAspect="1"/>
          </p:cNvPicPr>
          <p:nvPr/>
        </p:nvPicPr>
        <p:blipFill>
          <a:blip r:embed="rId11">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13919" y="2448107"/>
            <a:ext cx="660400" cy="673100"/>
          </a:xfrm>
          <a:prstGeom prst="rect">
            <a:avLst/>
          </a:prstGeom>
        </p:spPr>
      </p:pic>
      <p:pic>
        <p:nvPicPr>
          <p:cNvPr id="59" name="Picture 58" descr="0070-envelop.eps"/>
          <p:cNvPicPr>
            <a:picLocks noChangeAspect="1"/>
          </p:cNvPicPr>
          <p:nvPr/>
        </p:nvPicPr>
        <p:blipFill>
          <a:blip r:embed="rId12">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31768" y="2511607"/>
            <a:ext cx="660400" cy="546100"/>
          </a:xfrm>
          <a:prstGeom prst="rect">
            <a:avLst/>
          </a:prstGeom>
        </p:spPr>
      </p:pic>
      <p:pic>
        <p:nvPicPr>
          <p:cNvPr id="60" name="Picture 59" descr="0071-pushpin.eps"/>
          <p:cNvPicPr>
            <a:picLocks noChangeAspect="1"/>
          </p:cNvPicPr>
          <p:nvPr/>
        </p:nvPicPr>
        <p:blipFill>
          <a:blip r:embed="rId13">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7387" y="2448107"/>
            <a:ext cx="660400" cy="673100"/>
          </a:xfrm>
          <a:prstGeom prst="rect">
            <a:avLst/>
          </a:prstGeom>
        </p:spPr>
      </p:pic>
      <p:pic>
        <p:nvPicPr>
          <p:cNvPr id="61" name="Picture 60" descr="0079-clock.eps"/>
          <p:cNvPicPr>
            <a:picLocks noChangeAspect="1"/>
          </p:cNvPicPr>
          <p:nvPr/>
        </p:nvPicPr>
        <p:blipFill>
          <a:blip r:embed="rId14">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98269" y="2448107"/>
            <a:ext cx="660400" cy="673100"/>
          </a:xfrm>
          <a:prstGeom prst="rect">
            <a:avLst/>
          </a:prstGeom>
        </p:spPr>
      </p:pic>
      <p:pic>
        <p:nvPicPr>
          <p:cNvPr id="62" name="Picture 61" descr="0081-alarm.eps"/>
          <p:cNvPicPr>
            <a:picLocks noChangeAspect="1"/>
          </p:cNvPicPr>
          <p:nvPr/>
        </p:nvPicPr>
        <p:blipFill>
          <a:blip r:embed="rId15">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58369" y="4175387"/>
            <a:ext cx="571500" cy="673100"/>
          </a:xfrm>
          <a:prstGeom prst="rect">
            <a:avLst/>
          </a:prstGeom>
        </p:spPr>
      </p:pic>
      <p:pic>
        <p:nvPicPr>
          <p:cNvPr id="63" name="Picture 62" descr="0087-display.eps"/>
          <p:cNvPicPr>
            <a:picLocks noChangeAspect="1"/>
          </p:cNvPicPr>
          <p:nvPr/>
        </p:nvPicPr>
        <p:blipFill>
          <a:blip r:embed="rId16">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140262" y="2492557"/>
            <a:ext cx="660400" cy="584200"/>
          </a:xfrm>
          <a:prstGeom prst="rect">
            <a:avLst/>
          </a:prstGeom>
        </p:spPr>
      </p:pic>
      <p:pic>
        <p:nvPicPr>
          <p:cNvPr id="64" name="Picture 63" descr="0112-bubbles3.eps"/>
          <p:cNvPicPr>
            <a:picLocks noChangeAspect="1"/>
          </p:cNvPicPr>
          <p:nvPr/>
        </p:nvPicPr>
        <p:blipFill>
          <a:blip r:embed="rId17">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62905" y="3297647"/>
            <a:ext cx="736600" cy="673100"/>
          </a:xfrm>
          <a:prstGeom prst="rect">
            <a:avLst/>
          </a:prstGeom>
        </p:spPr>
      </p:pic>
      <p:pic>
        <p:nvPicPr>
          <p:cNvPr id="65" name="Picture 64" descr="0145-unlocked.eps"/>
          <p:cNvPicPr>
            <a:picLocks noChangeAspect="1"/>
          </p:cNvPicPr>
          <p:nvPr/>
        </p:nvPicPr>
        <p:blipFill>
          <a:blip r:embed="rId18">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40794" y="2479857"/>
            <a:ext cx="609600" cy="609600"/>
          </a:xfrm>
          <a:prstGeom prst="rect">
            <a:avLst/>
          </a:prstGeom>
        </p:spPr>
      </p:pic>
      <p:pic>
        <p:nvPicPr>
          <p:cNvPr id="66" name="Picture 65" descr="0146-wrench.eps"/>
          <p:cNvPicPr>
            <a:picLocks noChangeAspect="1"/>
          </p:cNvPicPr>
          <p:nvPr/>
        </p:nvPicPr>
        <p:blipFill>
          <a:blip r:embed="rId19">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15394" y="3297647"/>
            <a:ext cx="660400" cy="673100"/>
          </a:xfrm>
          <a:prstGeom prst="rect">
            <a:avLst/>
          </a:prstGeom>
        </p:spPr>
      </p:pic>
      <p:pic>
        <p:nvPicPr>
          <p:cNvPr id="67" name="Picture 66" descr="0156-stats-dots.eps"/>
          <p:cNvPicPr>
            <a:picLocks noChangeAspect="1"/>
          </p:cNvPicPr>
          <p:nvPr/>
        </p:nvPicPr>
        <p:blipFill>
          <a:blip r:embed="rId20">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178865" y="3297647"/>
            <a:ext cx="660400" cy="673100"/>
          </a:xfrm>
          <a:prstGeom prst="rect">
            <a:avLst/>
          </a:prstGeom>
        </p:spPr>
      </p:pic>
      <p:pic>
        <p:nvPicPr>
          <p:cNvPr id="68" name="Picture 67" descr="0167-meter.eps"/>
          <p:cNvPicPr>
            <a:picLocks noChangeAspect="1"/>
          </p:cNvPicPr>
          <p:nvPr/>
        </p:nvPicPr>
        <p:blipFill>
          <a:blip r:embed="rId21">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15394" y="1646238"/>
            <a:ext cx="660400" cy="609600"/>
          </a:xfrm>
          <a:prstGeom prst="rect">
            <a:avLst/>
          </a:prstGeom>
        </p:spPr>
      </p:pic>
      <p:pic>
        <p:nvPicPr>
          <p:cNvPr id="69" name="Picture 68" descr="0176-airplane.eps"/>
          <p:cNvPicPr>
            <a:picLocks noChangeAspect="1"/>
          </p:cNvPicPr>
          <p:nvPr/>
        </p:nvPicPr>
        <p:blipFill>
          <a:blip r:embed="rId22">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26015" y="1614488"/>
            <a:ext cx="660400" cy="673100"/>
          </a:xfrm>
          <a:prstGeom prst="rect">
            <a:avLst/>
          </a:prstGeom>
        </p:spPr>
      </p:pic>
      <p:pic>
        <p:nvPicPr>
          <p:cNvPr id="70" name="Picture 69" descr="0178-road.eps"/>
          <p:cNvPicPr>
            <a:picLocks noChangeAspect="1"/>
          </p:cNvPicPr>
          <p:nvPr/>
        </p:nvPicPr>
        <p:blipFill>
          <a:blip r:embed="rId23">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7387" y="4175387"/>
            <a:ext cx="660400" cy="673100"/>
          </a:xfrm>
          <a:prstGeom prst="rect">
            <a:avLst/>
          </a:prstGeom>
        </p:spPr>
      </p:pic>
      <p:pic>
        <p:nvPicPr>
          <p:cNvPr id="71" name="Picture 70" descr="0183-switch.eps"/>
          <p:cNvPicPr>
            <a:picLocks noChangeAspect="1"/>
          </p:cNvPicPr>
          <p:nvPr/>
        </p:nvPicPr>
        <p:blipFill>
          <a:blip r:embed="rId24">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70465" y="2448107"/>
            <a:ext cx="571500" cy="673100"/>
          </a:xfrm>
          <a:prstGeom prst="rect">
            <a:avLst/>
          </a:prstGeom>
        </p:spPr>
      </p:pic>
      <p:pic>
        <p:nvPicPr>
          <p:cNvPr id="72" name="Picture 71" descr="0207-eye.eps"/>
          <p:cNvPicPr>
            <a:picLocks noChangeAspect="1"/>
          </p:cNvPicPr>
          <p:nvPr/>
        </p:nvPicPr>
        <p:blipFill>
          <a:blip r:embed="rId25">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140262" y="3430997"/>
            <a:ext cx="660400" cy="406400"/>
          </a:xfrm>
          <a:prstGeom prst="rect">
            <a:avLst/>
          </a:prstGeom>
        </p:spPr>
      </p:pic>
      <p:pic>
        <p:nvPicPr>
          <p:cNvPr id="73" name="Picture 72" descr="0216-star-empty.eps"/>
          <p:cNvPicPr>
            <a:picLocks noChangeAspect="1"/>
          </p:cNvPicPr>
          <p:nvPr/>
        </p:nvPicPr>
        <p:blipFill>
          <a:blip r:embed="rId26">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7387" y="3316697"/>
            <a:ext cx="660400" cy="635000"/>
          </a:xfrm>
          <a:prstGeom prst="rect">
            <a:avLst/>
          </a:prstGeom>
        </p:spPr>
      </p:pic>
      <p:pic>
        <p:nvPicPr>
          <p:cNvPr id="74" name="Picture 73" descr="0226-smile.eps"/>
          <p:cNvPicPr>
            <a:picLocks noChangeAspect="1"/>
          </p:cNvPicPr>
          <p:nvPr/>
        </p:nvPicPr>
        <p:blipFill>
          <a:blip r:embed="rId27">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13919" y="3297647"/>
            <a:ext cx="660400" cy="673100"/>
          </a:xfrm>
          <a:prstGeom prst="rect">
            <a:avLst/>
          </a:prstGeom>
        </p:spPr>
      </p:pic>
      <p:pic>
        <p:nvPicPr>
          <p:cNvPr id="75" name="Picture 74" descr="0230-sad.eps"/>
          <p:cNvPicPr>
            <a:picLocks noChangeAspect="1"/>
          </p:cNvPicPr>
          <p:nvPr/>
        </p:nvPicPr>
        <p:blipFill>
          <a:blip r:embed="rId28">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26015" y="3297647"/>
            <a:ext cx="660400" cy="673100"/>
          </a:xfrm>
          <a:prstGeom prst="rect">
            <a:avLst/>
          </a:prstGeom>
        </p:spPr>
      </p:pic>
      <p:pic>
        <p:nvPicPr>
          <p:cNvPr id="76" name="Picture 75" descr="0385-embed2.eps"/>
          <p:cNvPicPr>
            <a:picLocks noChangeAspect="1"/>
          </p:cNvPicPr>
          <p:nvPr/>
        </p:nvPicPr>
        <p:blipFill>
          <a:blip r:embed="rId29">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43855" y="2543357"/>
            <a:ext cx="774700" cy="482600"/>
          </a:xfrm>
          <a:prstGeom prst="rect">
            <a:avLst/>
          </a:prstGeom>
        </p:spPr>
      </p:pic>
      <p:pic>
        <p:nvPicPr>
          <p:cNvPr id="77" name="Picture 76" descr="0397-facebook.eps"/>
          <p:cNvPicPr>
            <a:picLocks noChangeAspect="1"/>
          </p:cNvPicPr>
          <p:nvPr/>
        </p:nvPicPr>
        <p:blipFill>
          <a:blip r:embed="rId30">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02160" y="4245237"/>
            <a:ext cx="292100" cy="546100"/>
          </a:xfrm>
          <a:prstGeom prst="rect">
            <a:avLst/>
          </a:prstGeom>
        </p:spPr>
      </p:pic>
      <p:pic>
        <p:nvPicPr>
          <p:cNvPr id="78" name="Picture 77" descr="0402-twitter.eps"/>
          <p:cNvPicPr>
            <a:picLocks noChangeAspect="1"/>
          </p:cNvPicPr>
          <p:nvPr/>
        </p:nvPicPr>
        <p:blipFill>
          <a:blip r:embed="rId31">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00885" y="4245237"/>
            <a:ext cx="660400" cy="546100"/>
          </a:xfrm>
          <a:prstGeom prst="rect">
            <a:avLst/>
          </a:prstGeom>
        </p:spPr>
      </p:pic>
      <p:pic>
        <p:nvPicPr>
          <p:cNvPr id="79" name="Picture 78" descr="0135-search.eps"/>
          <p:cNvPicPr>
            <a:picLocks noChangeAspect="1"/>
          </p:cNvPicPr>
          <p:nvPr/>
        </p:nvPicPr>
        <p:blipFill>
          <a:blip r:embed="rId32">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31768" y="3297647"/>
            <a:ext cx="660400" cy="673100"/>
          </a:xfrm>
          <a:prstGeom prst="rect">
            <a:avLst/>
          </a:prstGeom>
        </p:spPr>
      </p:pic>
      <p:pic>
        <p:nvPicPr>
          <p:cNvPr id="80" name="Picture 79" descr="0160-gift.eps"/>
          <p:cNvPicPr>
            <a:picLocks noChangeAspect="1"/>
          </p:cNvPicPr>
          <p:nvPr/>
        </p:nvPicPr>
        <p:blipFill>
          <a:blip r:embed="rId33">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70465" y="4181737"/>
            <a:ext cx="571500" cy="660400"/>
          </a:xfrm>
          <a:prstGeom prst="rect">
            <a:avLst/>
          </a:prstGeom>
        </p:spPr>
      </p:pic>
      <p:pic>
        <p:nvPicPr>
          <p:cNvPr id="81" name="Picture 80" descr="0420-flickr4.eps"/>
          <p:cNvPicPr>
            <a:picLocks noChangeAspect="1"/>
          </p:cNvPicPr>
          <p:nvPr/>
        </p:nvPicPr>
        <p:blipFill>
          <a:blip r:embed="rId3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81481" y="4181737"/>
            <a:ext cx="660400" cy="673100"/>
          </a:xfrm>
          <a:prstGeom prst="rect">
            <a:avLst/>
          </a:prstGeom>
        </p:spPr>
      </p:pic>
      <p:pic>
        <p:nvPicPr>
          <p:cNvPr id="82" name="Picture 81" descr="0458-linkedin2.eps"/>
          <p:cNvPicPr>
            <a:picLocks noChangeAspect="1"/>
          </p:cNvPicPr>
          <p:nvPr/>
        </p:nvPicPr>
        <p:blipFill>
          <a:blip r:embed="rId35">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376218" y="4238887"/>
            <a:ext cx="571500" cy="546100"/>
          </a:xfrm>
          <a:prstGeom prst="rect">
            <a:avLst/>
          </a:prstGeom>
        </p:spPr>
      </p:pic>
      <p:pic>
        <p:nvPicPr>
          <p:cNvPr id="83" name="Picture 82" descr="0408-youtube.eps"/>
          <p:cNvPicPr>
            <a:picLocks noChangeAspect="1"/>
          </p:cNvPicPr>
          <p:nvPr/>
        </p:nvPicPr>
        <p:blipFill>
          <a:blip r:embed="rId36">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42878" y="4264287"/>
            <a:ext cx="660400" cy="508000"/>
          </a:xfrm>
          <a:prstGeom prst="rect">
            <a:avLst/>
          </a:prstGeom>
        </p:spPr>
      </p:pic>
    </p:spTree>
    <p:extLst>
      <p:ext uri="{BB962C8B-B14F-4D97-AF65-F5344CB8AC3E}">
        <p14:creationId xmlns:p14="http://schemas.microsoft.com/office/powerpoint/2010/main" val="32709254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Icons – Gray</a:t>
            </a:r>
          </a:p>
        </p:txBody>
      </p:sp>
      <p:pic>
        <p:nvPicPr>
          <p:cNvPr id="39" name="Picture 38" descr="0014-image.eps"/>
          <p:cNvPicPr>
            <a:picLocks noChangeAspect="1"/>
          </p:cNvPicPr>
          <p:nvPr/>
        </p:nvPicPr>
        <p:blipFill>
          <a:blip r:embed="rId2">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153585" y="1658938"/>
            <a:ext cx="660400" cy="584200"/>
          </a:xfrm>
          <a:prstGeom prst="rect">
            <a:avLst/>
          </a:prstGeom>
        </p:spPr>
      </p:pic>
      <p:pic>
        <p:nvPicPr>
          <p:cNvPr id="40" name="Picture 39" descr="0032-book.eps"/>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56042" y="1614488"/>
            <a:ext cx="571500" cy="673100"/>
          </a:xfrm>
          <a:prstGeom prst="rect">
            <a:avLst/>
          </a:prstGeom>
        </p:spPr>
      </p:pic>
      <p:pic>
        <p:nvPicPr>
          <p:cNvPr id="41" name="Picture 40" descr="0049-folder-open.eps"/>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153585" y="2396661"/>
            <a:ext cx="660400" cy="546100"/>
          </a:xfrm>
          <a:prstGeom prst="rect">
            <a:avLst/>
          </a:prstGeom>
        </p:spPr>
      </p:pic>
      <p:pic>
        <p:nvPicPr>
          <p:cNvPr id="42" name="Picture 41" descr="0067-phone.eps"/>
          <p:cNvPicPr>
            <a:picLocks noChangeAspect="1"/>
          </p:cNvPicPr>
          <p:nvPr/>
        </p:nvPicPr>
        <p:blipFill>
          <a:blip r:embed="rId5">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54117" y="1646238"/>
            <a:ext cx="609600" cy="609600"/>
          </a:xfrm>
          <a:prstGeom prst="rect">
            <a:avLst/>
          </a:prstGeom>
        </p:spPr>
      </p:pic>
      <p:pic>
        <p:nvPicPr>
          <p:cNvPr id="43" name="Picture 42" descr="0106-forward.eps"/>
          <p:cNvPicPr>
            <a:picLocks noChangeAspect="1"/>
          </p:cNvPicPr>
          <p:nvPr/>
        </p:nvPicPr>
        <p:blipFill>
          <a:blip r:embed="rId6">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78042" y="2396661"/>
            <a:ext cx="558800" cy="673100"/>
          </a:xfrm>
          <a:prstGeom prst="rect">
            <a:avLst/>
          </a:prstGeom>
        </p:spPr>
      </p:pic>
      <p:pic>
        <p:nvPicPr>
          <p:cNvPr id="44" name="Picture 43" descr="0107-reply.eps"/>
          <p:cNvPicPr>
            <a:picLocks noChangeAspect="1"/>
          </p:cNvPicPr>
          <p:nvPr/>
        </p:nvPicPr>
        <p:blipFill>
          <a:blip r:embed="rId7">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9221" y="2396661"/>
            <a:ext cx="558800" cy="673100"/>
          </a:xfrm>
          <a:prstGeom prst="rect">
            <a:avLst/>
          </a:prstGeom>
        </p:spPr>
      </p:pic>
      <p:pic>
        <p:nvPicPr>
          <p:cNvPr id="45" name="Picture 44" descr="0114-user.eps"/>
          <p:cNvPicPr>
            <a:picLocks noChangeAspect="1"/>
          </p:cNvPicPr>
          <p:nvPr/>
        </p:nvPicPr>
        <p:blipFill>
          <a:blip r:embed="rId8">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58778" y="1677988"/>
            <a:ext cx="571500" cy="546100"/>
          </a:xfrm>
          <a:prstGeom prst="rect">
            <a:avLst/>
          </a:prstGeom>
        </p:spPr>
      </p:pic>
      <p:pic>
        <p:nvPicPr>
          <p:cNvPr id="46" name="Picture 45" descr="0159-trophy.eps"/>
          <p:cNvPicPr>
            <a:picLocks noChangeAspect="1"/>
          </p:cNvPicPr>
          <p:nvPr/>
        </p:nvPicPr>
        <p:blipFill>
          <a:blip r:embed="rId9">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192188" y="1658938"/>
            <a:ext cx="660400" cy="584200"/>
          </a:xfrm>
          <a:prstGeom prst="rect">
            <a:avLst/>
          </a:prstGeom>
        </p:spPr>
      </p:pic>
      <p:pic>
        <p:nvPicPr>
          <p:cNvPr id="47" name="Picture 46" descr="0182-power.eps"/>
          <p:cNvPicPr>
            <a:picLocks noChangeAspect="1"/>
          </p:cNvPicPr>
          <p:nvPr/>
        </p:nvPicPr>
        <p:blipFill>
          <a:blip r:embed="rId10">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39338" y="1614488"/>
            <a:ext cx="660400" cy="673100"/>
          </a:xfrm>
          <a:prstGeom prst="rect">
            <a:avLst/>
          </a:prstGeom>
        </p:spPr>
      </p:pic>
      <p:pic>
        <p:nvPicPr>
          <p:cNvPr id="48" name="Picture 47" descr="0203-earth.eps"/>
          <p:cNvPicPr>
            <a:picLocks noChangeAspect="1"/>
          </p:cNvPicPr>
          <p:nvPr/>
        </p:nvPicPr>
        <p:blipFill>
          <a:blip r:embed="rId11">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0710" y="1614488"/>
            <a:ext cx="660400" cy="673100"/>
          </a:xfrm>
          <a:prstGeom prst="rect">
            <a:avLst/>
          </a:prstGeom>
        </p:spPr>
      </p:pic>
      <p:pic>
        <p:nvPicPr>
          <p:cNvPr id="49" name="Picture 48" descr="0264-warning.eps"/>
          <p:cNvPicPr>
            <a:picLocks noChangeAspect="1"/>
          </p:cNvPicPr>
          <p:nvPr/>
        </p:nvPicPr>
        <p:blipFill>
          <a:blip r:embed="rId12">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45091" y="1614488"/>
            <a:ext cx="660400" cy="673100"/>
          </a:xfrm>
          <a:prstGeom prst="rect">
            <a:avLst/>
          </a:prstGeom>
        </p:spPr>
      </p:pic>
      <p:pic>
        <p:nvPicPr>
          <p:cNvPr id="50" name="Picture 49" descr="0309-arrow-right.eps"/>
          <p:cNvPicPr>
            <a:picLocks noChangeAspect="1"/>
          </p:cNvPicPr>
          <p:nvPr/>
        </p:nvPicPr>
        <p:blipFill>
          <a:blip r:embed="rId13">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52038" y="2454903"/>
            <a:ext cx="635000" cy="609600"/>
          </a:xfrm>
          <a:prstGeom prst="rect">
            <a:avLst/>
          </a:prstGeom>
        </p:spPr>
      </p:pic>
      <p:pic>
        <p:nvPicPr>
          <p:cNvPr id="51" name="Picture 50" descr="0185-clipboard.eps"/>
          <p:cNvPicPr>
            <a:picLocks noChangeAspect="1"/>
          </p:cNvPicPr>
          <p:nvPr/>
        </p:nvPicPr>
        <p:blipFill>
          <a:blip r:embed="rId14">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71692" y="1614488"/>
            <a:ext cx="571500" cy="673100"/>
          </a:xfrm>
          <a:prstGeom prst="rect">
            <a:avLst/>
          </a:prstGeom>
        </p:spPr>
      </p:pic>
      <p:pic>
        <p:nvPicPr>
          <p:cNvPr id="52" name="Picture 51" descr="0073-location2.eps"/>
          <p:cNvPicPr>
            <a:picLocks noChangeAspect="1"/>
          </p:cNvPicPr>
          <p:nvPr/>
        </p:nvPicPr>
        <p:blipFill>
          <a:blip r:embed="rId15">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319188" y="2454903"/>
            <a:ext cx="406400" cy="673100"/>
          </a:xfrm>
          <a:prstGeom prst="rect">
            <a:avLst/>
          </a:prstGeom>
        </p:spPr>
      </p:pic>
      <p:pic>
        <p:nvPicPr>
          <p:cNvPr id="53" name="Picture 52" descr="0028-connection.eps"/>
          <p:cNvPicPr>
            <a:picLocks noChangeAspect="1"/>
          </p:cNvPicPr>
          <p:nvPr/>
        </p:nvPicPr>
        <p:blipFill>
          <a:blip r:embed="rId16">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35392" y="2543085"/>
            <a:ext cx="812800" cy="584200"/>
          </a:xfrm>
          <a:prstGeom prst="rect">
            <a:avLst/>
          </a:prstGeom>
        </p:spPr>
      </p:pic>
      <p:pic>
        <p:nvPicPr>
          <p:cNvPr id="54" name="Picture 53" descr="0313-arrow-left.eps"/>
          <p:cNvPicPr>
            <a:picLocks noChangeAspect="1"/>
          </p:cNvPicPr>
          <p:nvPr/>
        </p:nvPicPr>
        <p:blipFill>
          <a:blip r:embed="rId17">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57791" y="2454903"/>
            <a:ext cx="635000" cy="609600"/>
          </a:xfrm>
          <a:prstGeom prst="rect">
            <a:avLst/>
          </a:prstGeom>
        </p:spPr>
      </p:pic>
      <p:pic>
        <p:nvPicPr>
          <p:cNvPr id="55" name="Picture 54" descr="0103-redo.eps"/>
          <p:cNvPicPr>
            <a:picLocks noChangeAspect="1"/>
          </p:cNvPicPr>
          <p:nvPr/>
        </p:nvPicPr>
        <p:blipFill>
          <a:blip r:embed="rId18">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14328" y="2454903"/>
            <a:ext cx="660400" cy="584200"/>
          </a:xfrm>
          <a:prstGeom prst="rect">
            <a:avLst/>
          </a:prstGeom>
        </p:spPr>
      </p:pic>
      <p:pic>
        <p:nvPicPr>
          <p:cNvPr id="56" name="Picture 55" descr="0103-redo.eps"/>
          <p:cNvPicPr>
            <a:picLocks noChangeAspect="1"/>
          </p:cNvPicPr>
          <p:nvPr/>
        </p:nvPicPr>
        <p:blipFill>
          <a:blip r:embed="rId18">
            <a:alphaModFix/>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flipH="1">
            <a:off x="5328717" y="2454903"/>
            <a:ext cx="660400" cy="584200"/>
          </a:xfrm>
          <a:prstGeom prst="rect">
            <a:avLst/>
          </a:prstGeom>
        </p:spPr>
      </p:pic>
      <p:pic>
        <p:nvPicPr>
          <p:cNvPr id="57" name="Picture 56" descr="0060-coin-dollar.eps"/>
          <p:cNvPicPr>
            <a:picLocks noChangeAspect="1"/>
          </p:cNvPicPr>
          <p:nvPr/>
        </p:nvPicPr>
        <p:blipFill>
          <a:blip r:embed="rId19">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45243" y="3330347"/>
            <a:ext cx="609600" cy="609600"/>
          </a:xfrm>
          <a:prstGeom prst="rect">
            <a:avLst/>
          </a:prstGeom>
        </p:spPr>
      </p:pic>
      <p:pic>
        <p:nvPicPr>
          <p:cNvPr id="94" name="Picture 93" descr="0062-coin-pound.eps"/>
          <p:cNvPicPr>
            <a:picLocks noChangeAspect="1"/>
          </p:cNvPicPr>
          <p:nvPr/>
        </p:nvPicPr>
        <p:blipFill>
          <a:blip r:embed="rId20">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6871" y="3330347"/>
            <a:ext cx="609600" cy="609600"/>
          </a:xfrm>
          <a:prstGeom prst="rect">
            <a:avLst/>
          </a:prstGeom>
        </p:spPr>
      </p:pic>
      <p:pic>
        <p:nvPicPr>
          <p:cNvPr id="95" name="Picture 94" descr="0222-woman.eps"/>
          <p:cNvPicPr>
            <a:picLocks noChangeAspect="1"/>
          </p:cNvPicPr>
          <p:nvPr/>
        </p:nvPicPr>
        <p:blipFill>
          <a:blip r:embed="rId21">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65767" y="4178419"/>
            <a:ext cx="368300" cy="673100"/>
          </a:xfrm>
          <a:prstGeom prst="rect">
            <a:avLst/>
          </a:prstGeom>
        </p:spPr>
      </p:pic>
      <p:pic>
        <p:nvPicPr>
          <p:cNvPr id="96" name="Picture 95" descr="0486-chrome.eps"/>
          <p:cNvPicPr>
            <a:picLocks noChangeAspect="1"/>
          </p:cNvPicPr>
          <p:nvPr/>
        </p:nvPicPr>
        <p:blipFill>
          <a:blip r:embed="rId22">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9888" y="3298597"/>
            <a:ext cx="660400" cy="673100"/>
          </a:xfrm>
          <a:prstGeom prst="rect">
            <a:avLst/>
          </a:prstGeom>
        </p:spPr>
      </p:pic>
      <p:pic>
        <p:nvPicPr>
          <p:cNvPr id="97" name="Picture 96" descr="0487-firefox.eps"/>
          <p:cNvPicPr>
            <a:picLocks noChangeAspect="1"/>
          </p:cNvPicPr>
          <p:nvPr/>
        </p:nvPicPr>
        <p:blipFill>
          <a:blip r:embed="rId2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38276" y="3336697"/>
            <a:ext cx="660400" cy="596900"/>
          </a:xfrm>
          <a:prstGeom prst="rect">
            <a:avLst/>
          </a:prstGeom>
        </p:spPr>
      </p:pic>
      <p:pic>
        <p:nvPicPr>
          <p:cNvPr id="98" name="Picture 97" descr="0490-safari.eps"/>
          <p:cNvPicPr>
            <a:picLocks noChangeAspect="1"/>
          </p:cNvPicPr>
          <p:nvPr/>
        </p:nvPicPr>
        <p:blipFill>
          <a:blip r:embed="rId24">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405127" y="3298597"/>
            <a:ext cx="609600" cy="673100"/>
          </a:xfrm>
          <a:prstGeom prst="rect">
            <a:avLst/>
          </a:prstGeom>
        </p:spPr>
      </p:pic>
      <p:pic>
        <p:nvPicPr>
          <p:cNvPr id="99" name="Picture 98" descr="0488-IE.eps"/>
          <p:cNvPicPr>
            <a:picLocks noChangeAspect="1"/>
          </p:cNvPicPr>
          <p:nvPr/>
        </p:nvPicPr>
        <p:blipFill>
          <a:blip r:embed="rId2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58420" y="3323997"/>
            <a:ext cx="622300" cy="622300"/>
          </a:xfrm>
          <a:prstGeom prst="rect">
            <a:avLst/>
          </a:prstGeom>
        </p:spPr>
      </p:pic>
      <p:pic>
        <p:nvPicPr>
          <p:cNvPr id="100" name="Picture 99" descr="0119-user-tie.eps"/>
          <p:cNvPicPr>
            <a:picLocks noChangeAspect="1"/>
          </p:cNvPicPr>
          <p:nvPr/>
        </p:nvPicPr>
        <p:blipFill>
          <a:blip r:embed="rId26">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21920" y="4210169"/>
            <a:ext cx="495300" cy="609600"/>
          </a:xfrm>
          <a:prstGeom prst="rect">
            <a:avLst/>
          </a:prstGeom>
        </p:spPr>
      </p:pic>
      <p:pic>
        <p:nvPicPr>
          <p:cNvPr id="101" name="Picture 100" descr="0177-truck.eps"/>
          <p:cNvPicPr>
            <a:picLocks noChangeAspect="1"/>
          </p:cNvPicPr>
          <p:nvPr/>
        </p:nvPicPr>
        <p:blipFill>
          <a:blip r:embed="rId27">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946955" y="4241919"/>
            <a:ext cx="660400" cy="546100"/>
          </a:xfrm>
          <a:prstGeom prst="rect">
            <a:avLst/>
          </a:prstGeom>
        </p:spPr>
      </p:pic>
      <p:pic>
        <p:nvPicPr>
          <p:cNvPr id="102" name="Picture 101" descr="0272-cross.eps"/>
          <p:cNvPicPr>
            <a:picLocks noChangeAspect="1"/>
          </p:cNvPicPr>
          <p:nvPr/>
        </p:nvPicPr>
        <p:blipFill>
          <a:blip r:embed="rId28">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9888" y="4178419"/>
            <a:ext cx="660400" cy="673100"/>
          </a:xfrm>
          <a:prstGeom prst="rect">
            <a:avLst/>
          </a:prstGeom>
        </p:spPr>
      </p:pic>
      <p:pic>
        <p:nvPicPr>
          <p:cNvPr id="103" name="Picture 102" descr="0489-opera.eps"/>
          <p:cNvPicPr>
            <a:picLocks noChangeAspect="1"/>
          </p:cNvPicPr>
          <p:nvPr/>
        </p:nvPicPr>
        <p:blipFill>
          <a:blip r:embed="rId29">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38767" y="3298597"/>
            <a:ext cx="622300" cy="673100"/>
          </a:xfrm>
          <a:prstGeom prst="rect">
            <a:avLst/>
          </a:prstGeom>
        </p:spPr>
      </p:pic>
      <p:pic>
        <p:nvPicPr>
          <p:cNvPr id="104" name="Picture 103" descr="0016-camera.eps"/>
          <p:cNvPicPr>
            <a:picLocks noChangeAspect="1"/>
          </p:cNvPicPr>
          <p:nvPr/>
        </p:nvPicPr>
        <p:blipFill>
          <a:blip r:embed="rId30">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71471" y="4241919"/>
            <a:ext cx="660400" cy="546100"/>
          </a:xfrm>
          <a:prstGeom prst="rect">
            <a:avLst/>
          </a:prstGeom>
        </p:spPr>
      </p:pic>
      <p:pic>
        <p:nvPicPr>
          <p:cNvPr id="105" name="Picture 104" descr="0090-mobile2.eps"/>
          <p:cNvPicPr>
            <a:picLocks noChangeAspect="1"/>
          </p:cNvPicPr>
          <p:nvPr/>
        </p:nvPicPr>
        <p:blipFill>
          <a:blip r:embed="rId31">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076839" y="4178419"/>
            <a:ext cx="457200" cy="673100"/>
          </a:xfrm>
          <a:prstGeom prst="rect">
            <a:avLst/>
          </a:prstGeom>
        </p:spPr>
      </p:pic>
      <p:pic>
        <p:nvPicPr>
          <p:cNvPr id="106" name="Picture 105" descr="0221-man.eps"/>
          <p:cNvPicPr>
            <a:picLocks noChangeAspect="1"/>
          </p:cNvPicPr>
          <p:nvPr/>
        </p:nvPicPr>
        <p:blipFill>
          <a:blip r:embed="rId32">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66876" y="4178419"/>
            <a:ext cx="203200" cy="673100"/>
          </a:xfrm>
          <a:prstGeom prst="rect">
            <a:avLst/>
          </a:prstGeom>
        </p:spPr>
      </p:pic>
      <p:pic>
        <p:nvPicPr>
          <p:cNvPr id="107" name="Picture 106" descr="0034-library.eps"/>
          <p:cNvPicPr>
            <a:picLocks noChangeAspect="1"/>
          </p:cNvPicPr>
          <p:nvPr/>
        </p:nvPicPr>
        <p:blipFill>
          <a:blip r:embed="rId3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81136" y="4178419"/>
            <a:ext cx="698500" cy="673100"/>
          </a:xfrm>
          <a:prstGeom prst="rect">
            <a:avLst/>
          </a:prstGeom>
        </p:spPr>
      </p:pic>
      <p:pic>
        <p:nvPicPr>
          <p:cNvPr id="108" name="Picture 107" descr="0061-coin-euro.eps"/>
          <p:cNvPicPr>
            <a:picLocks noChangeAspect="1"/>
          </p:cNvPicPr>
          <p:nvPr/>
        </p:nvPicPr>
        <p:blipFill>
          <a:blip r:embed="rId34">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972355" y="3330347"/>
            <a:ext cx="609600" cy="609600"/>
          </a:xfrm>
          <a:prstGeom prst="rect">
            <a:avLst/>
          </a:prstGeom>
        </p:spPr>
      </p:pic>
      <p:pic>
        <p:nvPicPr>
          <p:cNvPr id="109" name="Picture 108" descr="0063-coin-yen.eps"/>
          <p:cNvPicPr>
            <a:picLocks noChangeAspect="1"/>
          </p:cNvPicPr>
          <p:nvPr/>
        </p:nvPicPr>
        <p:blipFill>
          <a:blip r:embed="rId3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000639" y="3330347"/>
            <a:ext cx="609600" cy="609600"/>
          </a:xfrm>
          <a:prstGeom prst="rect">
            <a:avLst/>
          </a:prstGeom>
        </p:spPr>
      </p:pic>
      <p:pic>
        <p:nvPicPr>
          <p:cNvPr id="110" name="Picture 109" descr="0273-checkmark.eps"/>
          <p:cNvPicPr>
            <a:picLocks noChangeAspect="1"/>
          </p:cNvPicPr>
          <p:nvPr/>
        </p:nvPicPr>
        <p:blipFill>
          <a:blip r:embed="rId36">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79727" y="4260969"/>
            <a:ext cx="660400" cy="508000"/>
          </a:xfrm>
          <a:prstGeom prst="rect">
            <a:avLst/>
          </a:prstGeom>
        </p:spPr>
      </p:pic>
    </p:spTree>
    <p:extLst>
      <p:ext uri="{BB962C8B-B14F-4D97-AF65-F5344CB8AC3E}">
        <p14:creationId xmlns:p14="http://schemas.microsoft.com/office/powerpoint/2010/main" val="16609176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Icons – Gray</a:t>
            </a:r>
          </a:p>
        </p:txBody>
      </p:sp>
      <p:pic>
        <p:nvPicPr>
          <p:cNvPr id="23" name="Picture 22" descr="0202-sphere.eps"/>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41901" y="2586613"/>
            <a:ext cx="609600" cy="609600"/>
          </a:xfrm>
          <a:prstGeom prst="rect">
            <a:avLst/>
          </a:prstGeom>
        </p:spPr>
      </p:pic>
      <p:pic>
        <p:nvPicPr>
          <p:cNvPr id="24" name="Picture 23" descr="0152-magic-wand.eps"/>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296848" y="1551317"/>
            <a:ext cx="660400" cy="673100"/>
          </a:xfrm>
          <a:prstGeom prst="rect">
            <a:avLst/>
          </a:prstGeom>
        </p:spPr>
      </p:pic>
      <p:pic>
        <p:nvPicPr>
          <p:cNvPr id="25" name="Picture 24" descr="0092-tv.eps"/>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58267" y="1551317"/>
            <a:ext cx="660400" cy="673100"/>
          </a:xfrm>
          <a:prstGeom prst="rect">
            <a:avLst/>
          </a:prstGeom>
        </p:spPr>
      </p:pic>
      <p:pic>
        <p:nvPicPr>
          <p:cNvPr id="26" name="Picture 25" descr="0144-lock.eps"/>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42407" y="2586613"/>
            <a:ext cx="406400" cy="609600"/>
          </a:xfrm>
          <a:prstGeom prst="rect">
            <a:avLst/>
          </a:prstGeom>
        </p:spPr>
      </p:pic>
      <p:pic>
        <p:nvPicPr>
          <p:cNvPr id="27" name="Picture 26" descr="0020-film.eps"/>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7019" y="2637413"/>
            <a:ext cx="660400" cy="508000"/>
          </a:xfrm>
          <a:prstGeom prst="rect">
            <a:avLst/>
          </a:prstGeom>
        </p:spPr>
      </p:pic>
      <p:pic>
        <p:nvPicPr>
          <p:cNvPr id="28" name="Picture 27" descr="0030-feed.eps"/>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7019" y="1602117"/>
            <a:ext cx="660400" cy="571500"/>
          </a:xfrm>
          <a:prstGeom prst="rect">
            <a:avLst/>
          </a:prstGeom>
        </p:spPr>
      </p:pic>
      <p:pic>
        <p:nvPicPr>
          <p:cNvPr id="29" name="Picture 28" descr="0204-link.eps"/>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61302" y="1564017"/>
            <a:ext cx="635000" cy="647700"/>
          </a:xfrm>
          <a:prstGeom prst="rect">
            <a:avLst/>
          </a:prstGeom>
        </p:spPr>
      </p:pic>
      <p:pic>
        <p:nvPicPr>
          <p:cNvPr id="30" name="Picture 29" descr="0017-headphones.eps"/>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296848" y="2554863"/>
            <a:ext cx="660400" cy="673100"/>
          </a:xfrm>
          <a:prstGeom prst="rect">
            <a:avLst/>
          </a:prstGeom>
        </p:spPr>
      </p:pic>
      <p:pic>
        <p:nvPicPr>
          <p:cNvPr id="31" name="Picture 30" descr="0142-key.eps"/>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56858" y="1551317"/>
            <a:ext cx="660400" cy="673100"/>
          </a:xfrm>
          <a:prstGeom prst="rect">
            <a:avLst/>
          </a:prstGeom>
        </p:spPr>
      </p:pic>
      <p:pic>
        <p:nvPicPr>
          <p:cNvPr id="32" name="Picture 31" descr="0149-cog.eps"/>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28107" y="1551317"/>
            <a:ext cx="635000" cy="673100"/>
          </a:xfrm>
          <a:prstGeom prst="rect">
            <a:avLst/>
          </a:prstGeom>
        </p:spPr>
      </p:pic>
      <p:pic>
        <p:nvPicPr>
          <p:cNvPr id="33" name="Picture 32" descr="0065-calculator.eps"/>
          <p:cNvPicPr>
            <a:picLocks noChangeAspect="1"/>
          </p:cNvPicPr>
          <p:nvPr/>
        </p:nvPicPr>
        <p:blipFill>
          <a:blip r:embed="rId12">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82258" y="2586613"/>
            <a:ext cx="609600" cy="609600"/>
          </a:xfrm>
          <a:prstGeom prst="rect">
            <a:avLst/>
          </a:prstGeom>
        </p:spPr>
      </p:pic>
      <p:pic>
        <p:nvPicPr>
          <p:cNvPr id="34" name="Picture 33" descr="0012-droplet.eps"/>
          <p:cNvPicPr>
            <a:picLocks noChangeAspect="1"/>
          </p:cNvPicPr>
          <p:nvPr/>
        </p:nvPicPr>
        <p:blipFill>
          <a:blip r:embed="rId1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034920" y="1551317"/>
            <a:ext cx="495300" cy="673100"/>
          </a:xfrm>
          <a:prstGeom prst="rect">
            <a:avLst/>
          </a:prstGeom>
        </p:spPr>
      </p:pic>
      <p:pic>
        <p:nvPicPr>
          <p:cNvPr id="35" name="Picture 34" descr="0029-podcast.eps"/>
          <p:cNvPicPr>
            <a:picLocks noChangeAspect="1"/>
          </p:cNvPicPr>
          <p:nvPr/>
        </p:nvPicPr>
        <p:blipFill>
          <a:blip r:embed="rId14">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16501" y="1551317"/>
            <a:ext cx="660400" cy="673100"/>
          </a:xfrm>
          <a:prstGeom prst="rect">
            <a:avLst/>
          </a:prstGeom>
        </p:spPr>
      </p:pic>
      <p:pic>
        <p:nvPicPr>
          <p:cNvPr id="36" name="Picture 35" descr="0085-printer.eps"/>
          <p:cNvPicPr>
            <a:picLocks noChangeAspect="1"/>
          </p:cNvPicPr>
          <p:nvPr/>
        </p:nvPicPr>
        <p:blipFill>
          <a:blip r:embed="rId1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924086" y="1595767"/>
            <a:ext cx="660400" cy="584200"/>
          </a:xfrm>
          <a:prstGeom prst="rect">
            <a:avLst/>
          </a:prstGeom>
        </p:spPr>
      </p:pic>
      <p:pic>
        <p:nvPicPr>
          <p:cNvPr id="37" name="Picture 36" descr="0120-quotes-left.eps"/>
          <p:cNvPicPr>
            <a:picLocks noChangeAspect="1"/>
          </p:cNvPicPr>
          <p:nvPr/>
        </p:nvPicPr>
        <p:blipFill>
          <a:blip r:embed="rId16">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952370" y="2656463"/>
            <a:ext cx="660400" cy="469900"/>
          </a:xfrm>
          <a:prstGeom prst="rect">
            <a:avLst/>
          </a:prstGeom>
        </p:spPr>
      </p:pic>
      <p:pic>
        <p:nvPicPr>
          <p:cNvPr id="38" name="Picture 37" descr="0121-quotes-right.eps"/>
          <p:cNvPicPr>
            <a:picLocks noChangeAspect="1"/>
          </p:cNvPicPr>
          <p:nvPr/>
        </p:nvPicPr>
        <p:blipFill>
          <a:blip r:embed="rId17">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48602" y="2656463"/>
            <a:ext cx="660400" cy="469900"/>
          </a:xfrm>
          <a:prstGeom prst="rect">
            <a:avLst/>
          </a:prstGeom>
        </p:spPr>
      </p:pic>
      <p:pic>
        <p:nvPicPr>
          <p:cNvPr id="58" name="Picture 57" descr="0084-calendar.eps"/>
          <p:cNvPicPr>
            <a:picLocks noChangeAspect="1"/>
          </p:cNvPicPr>
          <p:nvPr/>
        </p:nvPicPr>
        <p:blipFill>
          <a:blip r:embed="rId1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98611" y="2554863"/>
            <a:ext cx="609600" cy="673100"/>
          </a:xfrm>
          <a:prstGeom prst="rect">
            <a:avLst/>
          </a:prstGeom>
        </p:spPr>
      </p:pic>
      <p:sp>
        <p:nvSpPr>
          <p:cNvPr id="59" name="Oval 58"/>
          <p:cNvSpPr/>
          <p:nvPr/>
        </p:nvSpPr>
        <p:spPr>
          <a:xfrm>
            <a:off x="8036815" y="2612849"/>
            <a:ext cx="457200" cy="457200"/>
          </a:xfrm>
          <a:prstGeom prst="ellipse">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ectangle 59"/>
          <p:cNvSpPr/>
          <p:nvPr/>
        </p:nvSpPr>
        <p:spPr>
          <a:xfrm>
            <a:off x="440511" y="3612974"/>
            <a:ext cx="438150" cy="438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Isosceles Triangle 60"/>
          <p:cNvSpPr/>
          <p:nvPr/>
        </p:nvSpPr>
        <p:spPr>
          <a:xfrm>
            <a:off x="1423671" y="3616149"/>
            <a:ext cx="500888" cy="431800"/>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179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Icons – Orange</a:t>
            </a:r>
            <a:endParaRPr lang="en-US" dirty="0"/>
          </a:p>
        </p:txBody>
      </p:sp>
      <p:pic>
        <p:nvPicPr>
          <p:cNvPr id="41" name="Picture 40" descr="0001-home.eps"/>
          <p:cNvPicPr>
            <a:picLocks noChangeAspect="1"/>
          </p:cNvPicPr>
          <p:nvPr/>
        </p:nvPicPr>
        <p:blipFill>
          <a:blip r:embed="rId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1646238"/>
            <a:ext cx="660400" cy="609600"/>
          </a:xfrm>
          <a:prstGeom prst="rect">
            <a:avLst/>
          </a:prstGeom>
        </p:spPr>
      </p:pic>
      <p:pic>
        <p:nvPicPr>
          <p:cNvPr id="42" name="Picture 41" descr="0004-office.eps"/>
          <p:cNvPicPr>
            <a:picLocks noChangeAspect="1"/>
          </p:cNvPicPr>
          <p:nvPr/>
        </p:nvPicPr>
        <p:blipFill>
          <a:blip r:embed="rId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1614488"/>
            <a:ext cx="660400" cy="673100"/>
          </a:xfrm>
          <a:prstGeom prst="rect">
            <a:avLst/>
          </a:prstGeom>
        </p:spPr>
      </p:pic>
      <p:pic>
        <p:nvPicPr>
          <p:cNvPr id="44" name="Picture 43" descr="0005-newspaper.eps"/>
          <p:cNvPicPr>
            <a:picLocks noChangeAspect="1"/>
          </p:cNvPicPr>
          <p:nvPr/>
        </p:nvPicPr>
        <p:blipFill>
          <a:blip r:embed="rId4">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01005" y="1697038"/>
            <a:ext cx="660400" cy="508000"/>
          </a:xfrm>
          <a:prstGeom prst="rect">
            <a:avLst/>
          </a:prstGeom>
        </p:spPr>
      </p:pic>
      <p:pic>
        <p:nvPicPr>
          <p:cNvPr id="46" name="Picture 45" descr="0006-pencil.eps"/>
          <p:cNvPicPr>
            <a:picLocks noChangeAspect="1"/>
          </p:cNvPicPr>
          <p:nvPr/>
        </p:nvPicPr>
        <p:blipFill>
          <a:blip r:embed="rId5">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1614488"/>
            <a:ext cx="660400" cy="673100"/>
          </a:xfrm>
          <a:prstGeom prst="rect">
            <a:avLst/>
          </a:prstGeom>
        </p:spPr>
      </p:pic>
      <p:pic>
        <p:nvPicPr>
          <p:cNvPr id="50" name="Picture 49" descr="0027-bullhorn.eps"/>
          <p:cNvPicPr>
            <a:picLocks noChangeAspect="1"/>
          </p:cNvPicPr>
          <p:nvPr/>
        </p:nvPicPr>
        <p:blipFill>
          <a:blip r:embed="rId6">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1658938"/>
            <a:ext cx="660400" cy="584200"/>
          </a:xfrm>
          <a:prstGeom prst="rect">
            <a:avLst/>
          </a:prstGeom>
        </p:spPr>
      </p:pic>
      <p:pic>
        <p:nvPicPr>
          <p:cNvPr id="51" name="Picture 50" descr="0031-mic.eps"/>
          <p:cNvPicPr>
            <a:picLocks noChangeAspect="1"/>
          </p:cNvPicPr>
          <p:nvPr/>
        </p:nvPicPr>
        <p:blipFill>
          <a:blip r:embed="rId7">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444319" y="3297647"/>
            <a:ext cx="368300" cy="673100"/>
          </a:xfrm>
          <a:prstGeom prst="rect">
            <a:avLst/>
          </a:prstGeom>
        </p:spPr>
      </p:pic>
      <p:pic>
        <p:nvPicPr>
          <p:cNvPr id="55" name="Picture 54" descr="0037-file-empty.eps"/>
          <p:cNvPicPr>
            <a:picLocks noChangeAspect="1"/>
          </p:cNvPicPr>
          <p:nvPr/>
        </p:nvPicPr>
        <p:blipFill>
          <a:blip r:embed="rId8">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223315" y="2448107"/>
            <a:ext cx="571500" cy="673100"/>
          </a:xfrm>
          <a:prstGeom prst="rect">
            <a:avLst/>
          </a:prstGeom>
        </p:spPr>
      </p:pic>
      <p:pic>
        <p:nvPicPr>
          <p:cNvPr id="56" name="Picture 55" descr="0056-barcode.eps"/>
          <p:cNvPicPr>
            <a:picLocks noChangeAspect="1"/>
          </p:cNvPicPr>
          <p:nvPr/>
        </p:nvPicPr>
        <p:blipFill>
          <a:blip r:embed="rId9">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1697038"/>
            <a:ext cx="660400" cy="508000"/>
          </a:xfrm>
          <a:prstGeom prst="rect">
            <a:avLst/>
          </a:prstGeom>
        </p:spPr>
      </p:pic>
      <p:pic>
        <p:nvPicPr>
          <p:cNvPr id="57" name="Picture 56" descr="0064-credit-card.eps"/>
          <p:cNvPicPr>
            <a:picLocks noChangeAspect="1"/>
          </p:cNvPicPr>
          <p:nvPr/>
        </p:nvPicPr>
        <p:blipFill>
          <a:blip r:embed="rId10">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1697038"/>
            <a:ext cx="660400" cy="508000"/>
          </a:xfrm>
          <a:prstGeom prst="rect">
            <a:avLst/>
          </a:prstGeom>
        </p:spPr>
      </p:pic>
      <p:pic>
        <p:nvPicPr>
          <p:cNvPr id="58" name="Picture 57" descr="0066-lifebuoy.eps"/>
          <p:cNvPicPr>
            <a:picLocks noChangeAspect="1"/>
          </p:cNvPicPr>
          <p:nvPr/>
        </p:nvPicPr>
        <p:blipFill>
          <a:blip r:embed="rId11">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2448107"/>
            <a:ext cx="660400" cy="673100"/>
          </a:xfrm>
          <a:prstGeom prst="rect">
            <a:avLst/>
          </a:prstGeom>
        </p:spPr>
      </p:pic>
      <p:pic>
        <p:nvPicPr>
          <p:cNvPr id="59" name="Picture 58" descr="0070-envelop.eps"/>
          <p:cNvPicPr>
            <a:picLocks noChangeAspect="1"/>
          </p:cNvPicPr>
          <p:nvPr/>
        </p:nvPicPr>
        <p:blipFill>
          <a:blip r:embed="rId1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2511607"/>
            <a:ext cx="660400" cy="546100"/>
          </a:xfrm>
          <a:prstGeom prst="rect">
            <a:avLst/>
          </a:prstGeom>
        </p:spPr>
      </p:pic>
      <p:pic>
        <p:nvPicPr>
          <p:cNvPr id="60" name="Picture 59" descr="0071-pushpin.eps"/>
          <p:cNvPicPr>
            <a:picLocks noChangeAspect="1"/>
          </p:cNvPicPr>
          <p:nvPr/>
        </p:nvPicPr>
        <p:blipFill>
          <a:blip r:embed="rId1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2448107"/>
            <a:ext cx="660400" cy="673100"/>
          </a:xfrm>
          <a:prstGeom prst="rect">
            <a:avLst/>
          </a:prstGeom>
        </p:spPr>
      </p:pic>
      <p:pic>
        <p:nvPicPr>
          <p:cNvPr id="61" name="Picture 60" descr="0079-clock.eps"/>
          <p:cNvPicPr>
            <a:picLocks noChangeAspect="1"/>
          </p:cNvPicPr>
          <p:nvPr/>
        </p:nvPicPr>
        <p:blipFill>
          <a:blip r:embed="rId14">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2448107"/>
            <a:ext cx="660400" cy="673100"/>
          </a:xfrm>
          <a:prstGeom prst="rect">
            <a:avLst/>
          </a:prstGeom>
        </p:spPr>
      </p:pic>
      <p:pic>
        <p:nvPicPr>
          <p:cNvPr id="62" name="Picture 61" descr="0081-alarm.eps"/>
          <p:cNvPicPr>
            <a:picLocks noChangeAspect="1"/>
          </p:cNvPicPr>
          <p:nvPr/>
        </p:nvPicPr>
        <p:blipFill>
          <a:blip r:embed="rId15">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58369" y="4175387"/>
            <a:ext cx="571500" cy="673100"/>
          </a:xfrm>
          <a:prstGeom prst="rect">
            <a:avLst/>
          </a:prstGeom>
        </p:spPr>
      </p:pic>
      <p:pic>
        <p:nvPicPr>
          <p:cNvPr id="63" name="Picture 62" descr="0087-display.eps"/>
          <p:cNvPicPr>
            <a:picLocks noChangeAspect="1"/>
          </p:cNvPicPr>
          <p:nvPr/>
        </p:nvPicPr>
        <p:blipFill>
          <a:blip r:embed="rId16">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2492557"/>
            <a:ext cx="660400" cy="584200"/>
          </a:xfrm>
          <a:prstGeom prst="rect">
            <a:avLst/>
          </a:prstGeom>
        </p:spPr>
      </p:pic>
      <p:pic>
        <p:nvPicPr>
          <p:cNvPr id="64" name="Picture 63" descr="0112-bubbles3.eps"/>
          <p:cNvPicPr>
            <a:picLocks noChangeAspect="1"/>
          </p:cNvPicPr>
          <p:nvPr/>
        </p:nvPicPr>
        <p:blipFill>
          <a:blip r:embed="rId17">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62905" y="3297647"/>
            <a:ext cx="736600" cy="673100"/>
          </a:xfrm>
          <a:prstGeom prst="rect">
            <a:avLst/>
          </a:prstGeom>
        </p:spPr>
      </p:pic>
      <p:pic>
        <p:nvPicPr>
          <p:cNvPr id="65" name="Picture 64" descr="0145-unlocked.eps"/>
          <p:cNvPicPr>
            <a:picLocks noChangeAspect="1"/>
          </p:cNvPicPr>
          <p:nvPr/>
        </p:nvPicPr>
        <p:blipFill>
          <a:blip r:embed="rId18">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40794" y="2479857"/>
            <a:ext cx="609600" cy="609600"/>
          </a:xfrm>
          <a:prstGeom prst="rect">
            <a:avLst/>
          </a:prstGeom>
        </p:spPr>
      </p:pic>
      <p:pic>
        <p:nvPicPr>
          <p:cNvPr id="66" name="Picture 65" descr="0146-wrench.eps"/>
          <p:cNvPicPr>
            <a:picLocks noChangeAspect="1"/>
          </p:cNvPicPr>
          <p:nvPr/>
        </p:nvPicPr>
        <p:blipFill>
          <a:blip r:embed="rId19">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15394" y="3297647"/>
            <a:ext cx="660400" cy="673100"/>
          </a:xfrm>
          <a:prstGeom prst="rect">
            <a:avLst/>
          </a:prstGeom>
        </p:spPr>
      </p:pic>
      <p:pic>
        <p:nvPicPr>
          <p:cNvPr id="67" name="Picture 66" descr="0156-stats-dots.eps"/>
          <p:cNvPicPr>
            <a:picLocks noChangeAspect="1"/>
          </p:cNvPicPr>
          <p:nvPr/>
        </p:nvPicPr>
        <p:blipFill>
          <a:blip r:embed="rId20">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3297647"/>
            <a:ext cx="660400" cy="673100"/>
          </a:xfrm>
          <a:prstGeom prst="rect">
            <a:avLst/>
          </a:prstGeom>
        </p:spPr>
      </p:pic>
      <p:pic>
        <p:nvPicPr>
          <p:cNvPr id="68" name="Picture 67" descr="0167-meter.eps"/>
          <p:cNvPicPr>
            <a:picLocks noChangeAspect="1"/>
          </p:cNvPicPr>
          <p:nvPr/>
        </p:nvPicPr>
        <p:blipFill>
          <a:blip r:embed="rId21">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15394" y="1646238"/>
            <a:ext cx="660400" cy="609600"/>
          </a:xfrm>
          <a:prstGeom prst="rect">
            <a:avLst/>
          </a:prstGeom>
        </p:spPr>
      </p:pic>
      <p:pic>
        <p:nvPicPr>
          <p:cNvPr id="69" name="Picture 68" descr="0176-airplane.eps"/>
          <p:cNvPicPr>
            <a:picLocks noChangeAspect="1"/>
          </p:cNvPicPr>
          <p:nvPr/>
        </p:nvPicPr>
        <p:blipFill>
          <a:blip r:embed="rId2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1614488"/>
            <a:ext cx="660400" cy="673100"/>
          </a:xfrm>
          <a:prstGeom prst="rect">
            <a:avLst/>
          </a:prstGeom>
        </p:spPr>
      </p:pic>
      <p:pic>
        <p:nvPicPr>
          <p:cNvPr id="70" name="Picture 69" descr="0178-road.eps"/>
          <p:cNvPicPr>
            <a:picLocks noChangeAspect="1"/>
          </p:cNvPicPr>
          <p:nvPr/>
        </p:nvPicPr>
        <p:blipFill>
          <a:blip r:embed="rId2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4175387"/>
            <a:ext cx="660400" cy="673100"/>
          </a:xfrm>
          <a:prstGeom prst="rect">
            <a:avLst/>
          </a:prstGeom>
        </p:spPr>
      </p:pic>
      <p:pic>
        <p:nvPicPr>
          <p:cNvPr id="71" name="Picture 70" descr="0183-switch.eps"/>
          <p:cNvPicPr>
            <a:picLocks noChangeAspect="1"/>
          </p:cNvPicPr>
          <p:nvPr/>
        </p:nvPicPr>
        <p:blipFill>
          <a:blip r:embed="rId24">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70465" y="2448107"/>
            <a:ext cx="571500" cy="673100"/>
          </a:xfrm>
          <a:prstGeom prst="rect">
            <a:avLst/>
          </a:prstGeom>
        </p:spPr>
      </p:pic>
      <p:pic>
        <p:nvPicPr>
          <p:cNvPr id="72" name="Picture 71" descr="0207-eye.eps"/>
          <p:cNvPicPr>
            <a:picLocks noChangeAspect="1"/>
          </p:cNvPicPr>
          <p:nvPr/>
        </p:nvPicPr>
        <p:blipFill>
          <a:blip r:embed="rId25">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3430997"/>
            <a:ext cx="660400" cy="406400"/>
          </a:xfrm>
          <a:prstGeom prst="rect">
            <a:avLst/>
          </a:prstGeom>
        </p:spPr>
      </p:pic>
      <p:pic>
        <p:nvPicPr>
          <p:cNvPr id="73" name="Picture 72" descr="0216-star-empty.eps"/>
          <p:cNvPicPr>
            <a:picLocks noChangeAspect="1"/>
          </p:cNvPicPr>
          <p:nvPr/>
        </p:nvPicPr>
        <p:blipFill>
          <a:blip r:embed="rId26">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3316697"/>
            <a:ext cx="660400" cy="635000"/>
          </a:xfrm>
          <a:prstGeom prst="rect">
            <a:avLst/>
          </a:prstGeom>
        </p:spPr>
      </p:pic>
      <p:pic>
        <p:nvPicPr>
          <p:cNvPr id="74" name="Picture 73" descr="0226-smile.eps"/>
          <p:cNvPicPr>
            <a:picLocks noChangeAspect="1"/>
          </p:cNvPicPr>
          <p:nvPr/>
        </p:nvPicPr>
        <p:blipFill>
          <a:blip r:embed="rId27">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3297647"/>
            <a:ext cx="660400" cy="673100"/>
          </a:xfrm>
          <a:prstGeom prst="rect">
            <a:avLst/>
          </a:prstGeom>
        </p:spPr>
      </p:pic>
      <p:pic>
        <p:nvPicPr>
          <p:cNvPr id="75" name="Picture 74" descr="0230-sad.eps"/>
          <p:cNvPicPr>
            <a:picLocks noChangeAspect="1"/>
          </p:cNvPicPr>
          <p:nvPr/>
        </p:nvPicPr>
        <p:blipFill>
          <a:blip r:embed="rId28">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3297647"/>
            <a:ext cx="660400" cy="673100"/>
          </a:xfrm>
          <a:prstGeom prst="rect">
            <a:avLst/>
          </a:prstGeom>
        </p:spPr>
      </p:pic>
      <p:pic>
        <p:nvPicPr>
          <p:cNvPr id="76" name="Picture 75" descr="0385-embed2.eps"/>
          <p:cNvPicPr>
            <a:picLocks noChangeAspect="1"/>
          </p:cNvPicPr>
          <p:nvPr/>
        </p:nvPicPr>
        <p:blipFill>
          <a:blip r:embed="rId29">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43855" y="2543357"/>
            <a:ext cx="774700" cy="482600"/>
          </a:xfrm>
          <a:prstGeom prst="rect">
            <a:avLst/>
          </a:prstGeom>
        </p:spPr>
      </p:pic>
      <p:pic>
        <p:nvPicPr>
          <p:cNvPr id="77" name="Picture 76" descr="0397-facebook.eps"/>
          <p:cNvPicPr>
            <a:picLocks noChangeAspect="1"/>
          </p:cNvPicPr>
          <p:nvPr/>
        </p:nvPicPr>
        <p:blipFill>
          <a:blip r:embed="rId30">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538147" y="4235197"/>
            <a:ext cx="292100" cy="546100"/>
          </a:xfrm>
          <a:prstGeom prst="rect">
            <a:avLst/>
          </a:prstGeom>
        </p:spPr>
      </p:pic>
      <p:pic>
        <p:nvPicPr>
          <p:cNvPr id="78" name="Picture 77" descr="0402-twitter.eps"/>
          <p:cNvPicPr>
            <a:picLocks noChangeAspect="1"/>
          </p:cNvPicPr>
          <p:nvPr/>
        </p:nvPicPr>
        <p:blipFill>
          <a:blip r:embed="rId31">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36872" y="4235197"/>
            <a:ext cx="660400" cy="546100"/>
          </a:xfrm>
          <a:prstGeom prst="rect">
            <a:avLst/>
          </a:prstGeom>
        </p:spPr>
      </p:pic>
      <p:pic>
        <p:nvPicPr>
          <p:cNvPr id="79" name="Picture 78" descr="0135-search.eps"/>
          <p:cNvPicPr>
            <a:picLocks noChangeAspect="1"/>
          </p:cNvPicPr>
          <p:nvPr/>
        </p:nvPicPr>
        <p:blipFill>
          <a:blip r:embed="rId3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3297647"/>
            <a:ext cx="660400" cy="673100"/>
          </a:xfrm>
          <a:prstGeom prst="rect">
            <a:avLst/>
          </a:prstGeom>
        </p:spPr>
      </p:pic>
      <p:pic>
        <p:nvPicPr>
          <p:cNvPr id="80" name="Picture 79" descr="0160-gift.eps"/>
          <p:cNvPicPr>
            <a:picLocks noChangeAspect="1"/>
          </p:cNvPicPr>
          <p:nvPr/>
        </p:nvPicPr>
        <p:blipFill>
          <a:blip r:embed="rId3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70465" y="4181737"/>
            <a:ext cx="571500" cy="660400"/>
          </a:xfrm>
          <a:prstGeom prst="rect">
            <a:avLst/>
          </a:prstGeom>
        </p:spPr>
      </p:pic>
      <p:pic>
        <p:nvPicPr>
          <p:cNvPr id="81" name="Picture 80" descr="0420-flickr4.eps"/>
          <p:cNvPicPr>
            <a:picLocks noChangeAspect="1"/>
          </p:cNvPicPr>
          <p:nvPr/>
        </p:nvPicPr>
        <p:blipFill>
          <a:blip r:embed="rId34">
            <a:alphaModFix/>
            <a:duotone>
              <a:schemeClr val="accent1">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6217468" y="4171697"/>
            <a:ext cx="660400" cy="673100"/>
          </a:xfrm>
          <a:prstGeom prst="rect">
            <a:avLst/>
          </a:prstGeom>
        </p:spPr>
      </p:pic>
      <p:pic>
        <p:nvPicPr>
          <p:cNvPr id="82" name="Picture 81" descr="0458-linkedin2.eps"/>
          <p:cNvPicPr>
            <a:picLocks noChangeAspect="1"/>
          </p:cNvPicPr>
          <p:nvPr/>
        </p:nvPicPr>
        <p:blipFill>
          <a:blip r:embed="rId35">
            <a:alphaModFix/>
            <a:duotone>
              <a:schemeClr val="accent1">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3376218" y="4238887"/>
            <a:ext cx="571500" cy="546100"/>
          </a:xfrm>
          <a:prstGeom prst="rect">
            <a:avLst/>
          </a:prstGeom>
        </p:spPr>
      </p:pic>
      <p:pic>
        <p:nvPicPr>
          <p:cNvPr id="83" name="Picture 82" descr="0408-youtube.eps"/>
          <p:cNvPicPr>
            <a:picLocks noChangeAspect="1"/>
          </p:cNvPicPr>
          <p:nvPr/>
        </p:nvPicPr>
        <p:blipFill>
          <a:blip r:embed="rId36">
            <a:alphaModFix/>
            <a:duotone>
              <a:schemeClr val="accent1">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178865" y="4254247"/>
            <a:ext cx="660400" cy="508000"/>
          </a:xfrm>
          <a:prstGeom prst="rect">
            <a:avLst/>
          </a:prstGeom>
        </p:spPr>
      </p:pic>
    </p:spTree>
    <p:extLst>
      <p:ext uri="{BB962C8B-B14F-4D97-AF65-F5344CB8AC3E}">
        <p14:creationId xmlns:p14="http://schemas.microsoft.com/office/powerpoint/2010/main" val="27433515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Icons – </a:t>
            </a:r>
            <a:r>
              <a:rPr lang="en-US" dirty="0" smtClean="0"/>
              <a:t>Orange</a:t>
            </a:r>
            <a:endParaRPr lang="en-US" dirty="0"/>
          </a:p>
        </p:txBody>
      </p:sp>
      <p:pic>
        <p:nvPicPr>
          <p:cNvPr id="39" name="Picture 38" descr="0014-image.eps"/>
          <p:cNvPicPr>
            <a:picLocks noChangeAspect="1"/>
          </p:cNvPicPr>
          <p:nvPr/>
        </p:nvPicPr>
        <p:blipFill>
          <a:blip r:embed="rId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53585" y="1658938"/>
            <a:ext cx="660400" cy="584200"/>
          </a:xfrm>
          <a:prstGeom prst="rect">
            <a:avLst/>
          </a:prstGeom>
        </p:spPr>
      </p:pic>
      <p:pic>
        <p:nvPicPr>
          <p:cNvPr id="40" name="Picture 39" descr="0032-book.eps"/>
          <p:cNvPicPr>
            <a:picLocks noChangeAspect="1"/>
          </p:cNvPicPr>
          <p:nvPr/>
        </p:nvPicPr>
        <p:blipFill>
          <a:blip r:embed="rId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356042" y="1614488"/>
            <a:ext cx="571500" cy="673100"/>
          </a:xfrm>
          <a:prstGeom prst="rect">
            <a:avLst/>
          </a:prstGeom>
        </p:spPr>
      </p:pic>
      <p:pic>
        <p:nvPicPr>
          <p:cNvPr id="41" name="Picture 40" descr="0049-folder-open.eps"/>
          <p:cNvPicPr>
            <a:picLocks noChangeAspect="1"/>
          </p:cNvPicPr>
          <p:nvPr/>
        </p:nvPicPr>
        <p:blipFill>
          <a:blip r:embed="rId4">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53585" y="2396661"/>
            <a:ext cx="660400" cy="546100"/>
          </a:xfrm>
          <a:prstGeom prst="rect">
            <a:avLst/>
          </a:prstGeom>
        </p:spPr>
      </p:pic>
      <p:pic>
        <p:nvPicPr>
          <p:cNvPr id="42" name="Picture 41" descr="0067-phone.eps"/>
          <p:cNvPicPr>
            <a:picLocks noChangeAspect="1"/>
          </p:cNvPicPr>
          <p:nvPr/>
        </p:nvPicPr>
        <p:blipFill>
          <a:blip r:embed="rId5">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54117" y="1646238"/>
            <a:ext cx="609600" cy="609600"/>
          </a:xfrm>
          <a:prstGeom prst="rect">
            <a:avLst/>
          </a:prstGeom>
        </p:spPr>
      </p:pic>
      <p:pic>
        <p:nvPicPr>
          <p:cNvPr id="43" name="Picture 42" descr="0106-forward.eps"/>
          <p:cNvPicPr>
            <a:picLocks noChangeAspect="1"/>
          </p:cNvPicPr>
          <p:nvPr/>
        </p:nvPicPr>
        <p:blipFill>
          <a:blip r:embed="rId6">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78042" y="2396661"/>
            <a:ext cx="558800" cy="673100"/>
          </a:xfrm>
          <a:prstGeom prst="rect">
            <a:avLst/>
          </a:prstGeom>
        </p:spPr>
      </p:pic>
      <p:pic>
        <p:nvPicPr>
          <p:cNvPr id="44" name="Picture 43" descr="0107-reply.eps"/>
          <p:cNvPicPr>
            <a:picLocks noChangeAspect="1"/>
          </p:cNvPicPr>
          <p:nvPr/>
        </p:nvPicPr>
        <p:blipFill>
          <a:blip r:embed="rId7">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09221" y="2396661"/>
            <a:ext cx="558800" cy="673100"/>
          </a:xfrm>
          <a:prstGeom prst="rect">
            <a:avLst/>
          </a:prstGeom>
        </p:spPr>
      </p:pic>
      <p:pic>
        <p:nvPicPr>
          <p:cNvPr id="45" name="Picture 44" descr="0114-user.eps"/>
          <p:cNvPicPr>
            <a:picLocks noChangeAspect="1"/>
          </p:cNvPicPr>
          <p:nvPr/>
        </p:nvPicPr>
        <p:blipFill>
          <a:blip r:embed="rId8">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58778" y="1677988"/>
            <a:ext cx="571500" cy="546100"/>
          </a:xfrm>
          <a:prstGeom prst="rect">
            <a:avLst/>
          </a:prstGeom>
        </p:spPr>
      </p:pic>
      <p:pic>
        <p:nvPicPr>
          <p:cNvPr id="46" name="Picture 45" descr="0159-trophy.eps"/>
          <p:cNvPicPr>
            <a:picLocks noChangeAspect="1"/>
          </p:cNvPicPr>
          <p:nvPr/>
        </p:nvPicPr>
        <p:blipFill>
          <a:blip r:embed="rId9">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92188" y="1658938"/>
            <a:ext cx="660400" cy="584200"/>
          </a:xfrm>
          <a:prstGeom prst="rect">
            <a:avLst/>
          </a:prstGeom>
        </p:spPr>
      </p:pic>
      <p:pic>
        <p:nvPicPr>
          <p:cNvPr id="47" name="Picture 46" descr="0182-power.eps"/>
          <p:cNvPicPr>
            <a:picLocks noChangeAspect="1"/>
          </p:cNvPicPr>
          <p:nvPr/>
        </p:nvPicPr>
        <p:blipFill>
          <a:blip r:embed="rId10">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39338" y="1614488"/>
            <a:ext cx="660400" cy="673100"/>
          </a:xfrm>
          <a:prstGeom prst="rect">
            <a:avLst/>
          </a:prstGeom>
        </p:spPr>
      </p:pic>
      <p:pic>
        <p:nvPicPr>
          <p:cNvPr id="48" name="Picture 47" descr="0203-earth.eps"/>
          <p:cNvPicPr>
            <a:picLocks noChangeAspect="1"/>
          </p:cNvPicPr>
          <p:nvPr/>
        </p:nvPicPr>
        <p:blipFill>
          <a:blip r:embed="rId11">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70710" y="1614488"/>
            <a:ext cx="660400" cy="673100"/>
          </a:xfrm>
          <a:prstGeom prst="rect">
            <a:avLst/>
          </a:prstGeom>
        </p:spPr>
      </p:pic>
      <p:pic>
        <p:nvPicPr>
          <p:cNvPr id="49" name="Picture 48" descr="0264-warning.eps"/>
          <p:cNvPicPr>
            <a:picLocks noChangeAspect="1"/>
          </p:cNvPicPr>
          <p:nvPr/>
        </p:nvPicPr>
        <p:blipFill>
          <a:blip r:embed="rId1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45091" y="1614488"/>
            <a:ext cx="660400" cy="673100"/>
          </a:xfrm>
          <a:prstGeom prst="rect">
            <a:avLst/>
          </a:prstGeom>
        </p:spPr>
      </p:pic>
      <p:pic>
        <p:nvPicPr>
          <p:cNvPr id="50" name="Picture 49" descr="0309-arrow-right.eps"/>
          <p:cNvPicPr>
            <a:picLocks noChangeAspect="1"/>
          </p:cNvPicPr>
          <p:nvPr/>
        </p:nvPicPr>
        <p:blipFill>
          <a:blip r:embed="rId1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52038" y="2454903"/>
            <a:ext cx="635000" cy="609600"/>
          </a:xfrm>
          <a:prstGeom prst="rect">
            <a:avLst/>
          </a:prstGeom>
        </p:spPr>
      </p:pic>
      <p:pic>
        <p:nvPicPr>
          <p:cNvPr id="51" name="Picture 50" descr="0185-clipboard.eps"/>
          <p:cNvPicPr>
            <a:picLocks noChangeAspect="1"/>
          </p:cNvPicPr>
          <p:nvPr/>
        </p:nvPicPr>
        <p:blipFill>
          <a:blip r:embed="rId14">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71692" y="1614488"/>
            <a:ext cx="571500" cy="673100"/>
          </a:xfrm>
          <a:prstGeom prst="rect">
            <a:avLst/>
          </a:prstGeom>
        </p:spPr>
      </p:pic>
      <p:pic>
        <p:nvPicPr>
          <p:cNvPr id="52" name="Picture 51" descr="0073-location2.eps"/>
          <p:cNvPicPr>
            <a:picLocks noChangeAspect="1"/>
          </p:cNvPicPr>
          <p:nvPr/>
        </p:nvPicPr>
        <p:blipFill>
          <a:blip r:embed="rId15">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319188" y="2454903"/>
            <a:ext cx="406400" cy="673100"/>
          </a:xfrm>
          <a:prstGeom prst="rect">
            <a:avLst/>
          </a:prstGeom>
        </p:spPr>
      </p:pic>
      <p:pic>
        <p:nvPicPr>
          <p:cNvPr id="53" name="Picture 52" descr="0028-connection.eps"/>
          <p:cNvPicPr>
            <a:picLocks noChangeAspect="1"/>
          </p:cNvPicPr>
          <p:nvPr/>
        </p:nvPicPr>
        <p:blipFill>
          <a:blip r:embed="rId16">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35392" y="2543085"/>
            <a:ext cx="812800" cy="584200"/>
          </a:xfrm>
          <a:prstGeom prst="rect">
            <a:avLst/>
          </a:prstGeom>
        </p:spPr>
      </p:pic>
      <p:pic>
        <p:nvPicPr>
          <p:cNvPr id="54" name="Picture 53" descr="0313-arrow-left.eps"/>
          <p:cNvPicPr>
            <a:picLocks noChangeAspect="1"/>
          </p:cNvPicPr>
          <p:nvPr/>
        </p:nvPicPr>
        <p:blipFill>
          <a:blip r:embed="rId17">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57791" y="2454903"/>
            <a:ext cx="635000" cy="609600"/>
          </a:xfrm>
          <a:prstGeom prst="rect">
            <a:avLst/>
          </a:prstGeom>
        </p:spPr>
      </p:pic>
      <p:pic>
        <p:nvPicPr>
          <p:cNvPr id="55" name="Picture 54" descr="0103-redo.eps"/>
          <p:cNvPicPr>
            <a:picLocks noChangeAspect="1"/>
          </p:cNvPicPr>
          <p:nvPr/>
        </p:nvPicPr>
        <p:blipFill>
          <a:blip r:embed="rId18">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14328" y="2454903"/>
            <a:ext cx="660400" cy="584200"/>
          </a:xfrm>
          <a:prstGeom prst="rect">
            <a:avLst/>
          </a:prstGeom>
        </p:spPr>
      </p:pic>
      <p:pic>
        <p:nvPicPr>
          <p:cNvPr id="56" name="Picture 55" descr="0103-redo.eps"/>
          <p:cNvPicPr>
            <a:picLocks noChangeAspect="1"/>
          </p:cNvPicPr>
          <p:nvPr/>
        </p:nvPicPr>
        <p:blipFill>
          <a:blip r:embed="rId18">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flipH="1">
            <a:off x="5328717" y="2454903"/>
            <a:ext cx="660400" cy="584200"/>
          </a:xfrm>
          <a:prstGeom prst="rect">
            <a:avLst/>
          </a:prstGeom>
        </p:spPr>
      </p:pic>
      <p:pic>
        <p:nvPicPr>
          <p:cNvPr id="57" name="Picture 56" descr="0060-coin-dollar.eps"/>
          <p:cNvPicPr>
            <a:picLocks noChangeAspect="1"/>
          </p:cNvPicPr>
          <p:nvPr/>
        </p:nvPicPr>
        <p:blipFill>
          <a:blip r:embed="rId19">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145243" y="3330347"/>
            <a:ext cx="609600" cy="609600"/>
          </a:xfrm>
          <a:prstGeom prst="rect">
            <a:avLst/>
          </a:prstGeom>
        </p:spPr>
      </p:pic>
      <p:pic>
        <p:nvPicPr>
          <p:cNvPr id="94" name="Picture 93" descr="0062-coin-pound.eps"/>
          <p:cNvPicPr>
            <a:picLocks noChangeAspect="1"/>
          </p:cNvPicPr>
          <p:nvPr/>
        </p:nvPicPr>
        <p:blipFill>
          <a:blip r:embed="rId20">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096871" y="3330347"/>
            <a:ext cx="609600" cy="609600"/>
          </a:xfrm>
          <a:prstGeom prst="rect">
            <a:avLst/>
          </a:prstGeom>
        </p:spPr>
      </p:pic>
      <p:pic>
        <p:nvPicPr>
          <p:cNvPr id="95" name="Picture 94" descr="0222-woman.eps"/>
          <p:cNvPicPr>
            <a:picLocks noChangeAspect="1"/>
          </p:cNvPicPr>
          <p:nvPr/>
        </p:nvPicPr>
        <p:blipFill>
          <a:blip r:embed="rId21">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65767" y="4178419"/>
            <a:ext cx="368300" cy="673100"/>
          </a:xfrm>
          <a:prstGeom prst="rect">
            <a:avLst/>
          </a:prstGeom>
        </p:spPr>
      </p:pic>
      <p:pic>
        <p:nvPicPr>
          <p:cNvPr id="96" name="Picture 95" descr="0486-chrome.eps"/>
          <p:cNvPicPr>
            <a:picLocks noChangeAspect="1"/>
          </p:cNvPicPr>
          <p:nvPr/>
        </p:nvPicPr>
        <p:blipFill>
          <a:blip r:embed="rId22">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69888" y="3298597"/>
            <a:ext cx="660400" cy="673100"/>
          </a:xfrm>
          <a:prstGeom prst="rect">
            <a:avLst/>
          </a:prstGeom>
        </p:spPr>
      </p:pic>
      <p:pic>
        <p:nvPicPr>
          <p:cNvPr id="97" name="Picture 96" descr="0487-firefox.eps"/>
          <p:cNvPicPr>
            <a:picLocks noChangeAspect="1"/>
          </p:cNvPicPr>
          <p:nvPr/>
        </p:nvPicPr>
        <p:blipFill>
          <a:blip r:embed="rId23">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238276" y="3336697"/>
            <a:ext cx="660400" cy="596900"/>
          </a:xfrm>
          <a:prstGeom prst="rect">
            <a:avLst/>
          </a:prstGeom>
        </p:spPr>
      </p:pic>
      <p:pic>
        <p:nvPicPr>
          <p:cNvPr id="98" name="Picture 97" descr="0490-safari.eps"/>
          <p:cNvPicPr>
            <a:picLocks noChangeAspect="1"/>
          </p:cNvPicPr>
          <p:nvPr/>
        </p:nvPicPr>
        <p:blipFill>
          <a:blip r:embed="rId24">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405127" y="3298597"/>
            <a:ext cx="609600" cy="673100"/>
          </a:xfrm>
          <a:prstGeom prst="rect">
            <a:avLst/>
          </a:prstGeom>
        </p:spPr>
      </p:pic>
      <p:pic>
        <p:nvPicPr>
          <p:cNvPr id="99" name="Picture 98" descr="0488-IE.eps"/>
          <p:cNvPicPr>
            <a:picLocks noChangeAspect="1"/>
          </p:cNvPicPr>
          <p:nvPr/>
        </p:nvPicPr>
        <p:blipFill>
          <a:blip r:embed="rId25">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158420" y="3323997"/>
            <a:ext cx="622300" cy="622300"/>
          </a:xfrm>
          <a:prstGeom prst="rect">
            <a:avLst/>
          </a:prstGeom>
        </p:spPr>
      </p:pic>
      <p:pic>
        <p:nvPicPr>
          <p:cNvPr id="100" name="Picture 99" descr="0119-user-tie.eps"/>
          <p:cNvPicPr>
            <a:picLocks noChangeAspect="1"/>
          </p:cNvPicPr>
          <p:nvPr/>
        </p:nvPicPr>
        <p:blipFill>
          <a:blip r:embed="rId26">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21920" y="4210169"/>
            <a:ext cx="495300" cy="609600"/>
          </a:xfrm>
          <a:prstGeom prst="rect">
            <a:avLst/>
          </a:prstGeom>
        </p:spPr>
      </p:pic>
      <p:pic>
        <p:nvPicPr>
          <p:cNvPr id="101" name="Picture 100" descr="0177-truck.eps"/>
          <p:cNvPicPr>
            <a:picLocks noChangeAspect="1"/>
          </p:cNvPicPr>
          <p:nvPr/>
        </p:nvPicPr>
        <p:blipFill>
          <a:blip r:embed="rId27">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946955" y="4241919"/>
            <a:ext cx="660400" cy="546100"/>
          </a:xfrm>
          <a:prstGeom prst="rect">
            <a:avLst/>
          </a:prstGeom>
        </p:spPr>
      </p:pic>
      <p:pic>
        <p:nvPicPr>
          <p:cNvPr id="102" name="Picture 101" descr="0272-cross.eps"/>
          <p:cNvPicPr>
            <a:picLocks noChangeAspect="1"/>
          </p:cNvPicPr>
          <p:nvPr/>
        </p:nvPicPr>
        <p:blipFill>
          <a:blip r:embed="rId28">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69888" y="4178419"/>
            <a:ext cx="660400" cy="673100"/>
          </a:xfrm>
          <a:prstGeom prst="rect">
            <a:avLst/>
          </a:prstGeom>
        </p:spPr>
      </p:pic>
      <p:pic>
        <p:nvPicPr>
          <p:cNvPr id="103" name="Picture 102" descr="0489-opera.eps"/>
          <p:cNvPicPr>
            <a:picLocks noChangeAspect="1"/>
          </p:cNvPicPr>
          <p:nvPr/>
        </p:nvPicPr>
        <p:blipFill>
          <a:blip r:embed="rId29">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38767" y="3298597"/>
            <a:ext cx="622300" cy="673100"/>
          </a:xfrm>
          <a:prstGeom prst="rect">
            <a:avLst/>
          </a:prstGeom>
        </p:spPr>
      </p:pic>
      <p:pic>
        <p:nvPicPr>
          <p:cNvPr id="104" name="Picture 103" descr="0016-camera.eps"/>
          <p:cNvPicPr>
            <a:picLocks noChangeAspect="1"/>
          </p:cNvPicPr>
          <p:nvPr/>
        </p:nvPicPr>
        <p:blipFill>
          <a:blip r:embed="rId30">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071471" y="4241919"/>
            <a:ext cx="660400" cy="546100"/>
          </a:xfrm>
          <a:prstGeom prst="rect">
            <a:avLst/>
          </a:prstGeom>
        </p:spPr>
      </p:pic>
      <p:pic>
        <p:nvPicPr>
          <p:cNvPr id="105" name="Picture 104" descr="0090-mobile2.eps"/>
          <p:cNvPicPr>
            <a:picLocks noChangeAspect="1"/>
          </p:cNvPicPr>
          <p:nvPr/>
        </p:nvPicPr>
        <p:blipFill>
          <a:blip r:embed="rId31">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076839" y="4178419"/>
            <a:ext cx="457200" cy="673100"/>
          </a:xfrm>
          <a:prstGeom prst="rect">
            <a:avLst/>
          </a:prstGeom>
        </p:spPr>
      </p:pic>
      <p:pic>
        <p:nvPicPr>
          <p:cNvPr id="106" name="Picture 105" descr="0221-man.eps"/>
          <p:cNvPicPr>
            <a:picLocks noChangeAspect="1"/>
          </p:cNvPicPr>
          <p:nvPr/>
        </p:nvPicPr>
        <p:blipFill>
          <a:blip r:embed="rId32">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466876" y="4178419"/>
            <a:ext cx="203200" cy="673100"/>
          </a:xfrm>
          <a:prstGeom prst="rect">
            <a:avLst/>
          </a:prstGeom>
        </p:spPr>
      </p:pic>
      <p:pic>
        <p:nvPicPr>
          <p:cNvPr id="107" name="Picture 106" descr="0034-library.eps"/>
          <p:cNvPicPr>
            <a:picLocks noChangeAspect="1"/>
          </p:cNvPicPr>
          <p:nvPr/>
        </p:nvPicPr>
        <p:blipFill>
          <a:blip r:embed="rId33">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81136" y="4178419"/>
            <a:ext cx="698500" cy="673100"/>
          </a:xfrm>
          <a:prstGeom prst="rect">
            <a:avLst/>
          </a:prstGeom>
        </p:spPr>
      </p:pic>
      <p:pic>
        <p:nvPicPr>
          <p:cNvPr id="108" name="Picture 107" descr="0061-coin-euro.eps"/>
          <p:cNvPicPr>
            <a:picLocks noChangeAspect="1"/>
          </p:cNvPicPr>
          <p:nvPr/>
        </p:nvPicPr>
        <p:blipFill>
          <a:blip r:embed="rId34">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972355" y="3330347"/>
            <a:ext cx="609600" cy="609600"/>
          </a:xfrm>
          <a:prstGeom prst="rect">
            <a:avLst/>
          </a:prstGeom>
        </p:spPr>
      </p:pic>
      <p:pic>
        <p:nvPicPr>
          <p:cNvPr id="109" name="Picture 108" descr="0063-coin-yen.eps"/>
          <p:cNvPicPr>
            <a:picLocks noChangeAspect="1"/>
          </p:cNvPicPr>
          <p:nvPr/>
        </p:nvPicPr>
        <p:blipFill>
          <a:blip r:embed="rId35">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000639" y="3330347"/>
            <a:ext cx="609600" cy="609600"/>
          </a:xfrm>
          <a:prstGeom prst="rect">
            <a:avLst/>
          </a:prstGeom>
        </p:spPr>
      </p:pic>
      <p:pic>
        <p:nvPicPr>
          <p:cNvPr id="110" name="Picture 109" descr="0273-checkmark.eps"/>
          <p:cNvPicPr>
            <a:picLocks noChangeAspect="1"/>
          </p:cNvPicPr>
          <p:nvPr/>
        </p:nvPicPr>
        <p:blipFill>
          <a:blip r:embed="rId36">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79727" y="4260969"/>
            <a:ext cx="660400" cy="508000"/>
          </a:xfrm>
          <a:prstGeom prst="rect">
            <a:avLst/>
          </a:prstGeom>
        </p:spPr>
      </p:pic>
    </p:spTree>
    <p:extLst>
      <p:ext uri="{BB962C8B-B14F-4D97-AF65-F5344CB8AC3E}">
        <p14:creationId xmlns:p14="http://schemas.microsoft.com/office/powerpoint/2010/main" val="19556017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Icons – </a:t>
            </a:r>
            <a:r>
              <a:rPr lang="en-US" dirty="0" smtClean="0"/>
              <a:t>Orange</a:t>
            </a:r>
            <a:endParaRPr lang="en-US" dirty="0"/>
          </a:p>
        </p:txBody>
      </p:sp>
      <p:pic>
        <p:nvPicPr>
          <p:cNvPr id="23" name="Picture 22" descr="0202-sphere.eps"/>
          <p:cNvPicPr>
            <a:picLocks noChangeAspect="1"/>
          </p:cNvPicPr>
          <p:nvPr/>
        </p:nvPicPr>
        <p:blipFill>
          <a:blip r:embed="rId2">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141901" y="2586613"/>
            <a:ext cx="609600" cy="609600"/>
          </a:xfrm>
          <a:prstGeom prst="rect">
            <a:avLst/>
          </a:prstGeom>
        </p:spPr>
      </p:pic>
      <p:pic>
        <p:nvPicPr>
          <p:cNvPr id="24" name="Picture 23" descr="0152-magic-wand.eps"/>
          <p:cNvPicPr>
            <a:picLocks noChangeAspect="1"/>
          </p:cNvPicPr>
          <p:nvPr/>
        </p:nvPicPr>
        <p:blipFill>
          <a:blip r:embed="rId3">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296848" y="1551317"/>
            <a:ext cx="660400" cy="673100"/>
          </a:xfrm>
          <a:prstGeom prst="rect">
            <a:avLst/>
          </a:prstGeom>
        </p:spPr>
      </p:pic>
      <p:pic>
        <p:nvPicPr>
          <p:cNvPr id="25" name="Picture 24" descr="0092-tv.eps"/>
          <p:cNvPicPr>
            <a:picLocks noChangeAspect="1"/>
          </p:cNvPicPr>
          <p:nvPr/>
        </p:nvPicPr>
        <p:blipFill>
          <a:blip r:embed="rId4">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58267" y="1551317"/>
            <a:ext cx="660400" cy="673100"/>
          </a:xfrm>
          <a:prstGeom prst="rect">
            <a:avLst/>
          </a:prstGeom>
        </p:spPr>
      </p:pic>
      <p:pic>
        <p:nvPicPr>
          <p:cNvPr id="26" name="Picture 25" descr="0144-lock.eps"/>
          <p:cNvPicPr>
            <a:picLocks noChangeAspect="1"/>
          </p:cNvPicPr>
          <p:nvPr/>
        </p:nvPicPr>
        <p:blipFill>
          <a:blip r:embed="rId5">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42407" y="2586613"/>
            <a:ext cx="406400" cy="609600"/>
          </a:xfrm>
          <a:prstGeom prst="rect">
            <a:avLst/>
          </a:prstGeom>
        </p:spPr>
      </p:pic>
      <p:pic>
        <p:nvPicPr>
          <p:cNvPr id="27" name="Picture 26" descr="0020-film.eps"/>
          <p:cNvPicPr>
            <a:picLocks noChangeAspect="1"/>
          </p:cNvPicPr>
          <p:nvPr/>
        </p:nvPicPr>
        <p:blipFill>
          <a:blip r:embed="rId6">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47019" y="2637413"/>
            <a:ext cx="660400" cy="508000"/>
          </a:xfrm>
          <a:prstGeom prst="rect">
            <a:avLst/>
          </a:prstGeom>
        </p:spPr>
      </p:pic>
      <p:pic>
        <p:nvPicPr>
          <p:cNvPr id="28" name="Picture 27" descr="0030-feed.eps"/>
          <p:cNvPicPr>
            <a:picLocks noChangeAspect="1"/>
          </p:cNvPicPr>
          <p:nvPr/>
        </p:nvPicPr>
        <p:blipFill>
          <a:blip r:embed="rId7">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47019" y="1602117"/>
            <a:ext cx="660400" cy="571500"/>
          </a:xfrm>
          <a:prstGeom prst="rect">
            <a:avLst/>
          </a:prstGeom>
        </p:spPr>
      </p:pic>
      <p:pic>
        <p:nvPicPr>
          <p:cNvPr id="29" name="Picture 28" descr="0204-link.eps"/>
          <p:cNvPicPr>
            <a:picLocks noChangeAspect="1"/>
          </p:cNvPicPr>
          <p:nvPr/>
        </p:nvPicPr>
        <p:blipFill>
          <a:blip r:embed="rId8">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061302" y="1564017"/>
            <a:ext cx="635000" cy="647700"/>
          </a:xfrm>
          <a:prstGeom prst="rect">
            <a:avLst/>
          </a:prstGeom>
        </p:spPr>
      </p:pic>
      <p:pic>
        <p:nvPicPr>
          <p:cNvPr id="30" name="Picture 29" descr="0017-headphones.eps"/>
          <p:cNvPicPr>
            <a:picLocks noChangeAspect="1"/>
          </p:cNvPicPr>
          <p:nvPr/>
        </p:nvPicPr>
        <p:blipFill>
          <a:blip r:embed="rId9">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296848" y="2554863"/>
            <a:ext cx="660400" cy="673100"/>
          </a:xfrm>
          <a:prstGeom prst="rect">
            <a:avLst/>
          </a:prstGeom>
        </p:spPr>
      </p:pic>
      <p:pic>
        <p:nvPicPr>
          <p:cNvPr id="31" name="Picture 30" descr="0142-key.eps"/>
          <p:cNvPicPr>
            <a:picLocks noChangeAspect="1"/>
          </p:cNvPicPr>
          <p:nvPr/>
        </p:nvPicPr>
        <p:blipFill>
          <a:blip r:embed="rId10">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56858" y="1551317"/>
            <a:ext cx="660400" cy="673100"/>
          </a:xfrm>
          <a:prstGeom prst="rect">
            <a:avLst/>
          </a:prstGeom>
        </p:spPr>
      </p:pic>
      <p:pic>
        <p:nvPicPr>
          <p:cNvPr id="32" name="Picture 31" descr="0149-cog.eps"/>
          <p:cNvPicPr>
            <a:picLocks noChangeAspect="1"/>
          </p:cNvPicPr>
          <p:nvPr/>
        </p:nvPicPr>
        <p:blipFill>
          <a:blip r:embed="rId11">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228107" y="1551317"/>
            <a:ext cx="635000" cy="673100"/>
          </a:xfrm>
          <a:prstGeom prst="rect">
            <a:avLst/>
          </a:prstGeom>
        </p:spPr>
      </p:pic>
      <p:pic>
        <p:nvPicPr>
          <p:cNvPr id="33" name="Picture 32" descr="0065-calculator.eps"/>
          <p:cNvPicPr>
            <a:picLocks noChangeAspect="1"/>
          </p:cNvPicPr>
          <p:nvPr/>
        </p:nvPicPr>
        <p:blipFill>
          <a:blip r:embed="rId12">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82258" y="2586613"/>
            <a:ext cx="609600" cy="609600"/>
          </a:xfrm>
          <a:prstGeom prst="rect">
            <a:avLst/>
          </a:prstGeom>
        </p:spPr>
      </p:pic>
      <p:pic>
        <p:nvPicPr>
          <p:cNvPr id="34" name="Picture 33" descr="0012-droplet.eps"/>
          <p:cNvPicPr>
            <a:picLocks noChangeAspect="1"/>
          </p:cNvPicPr>
          <p:nvPr/>
        </p:nvPicPr>
        <p:blipFill>
          <a:blip r:embed="rId13">
            <a:duotone>
              <a:schemeClr val="accent1">
                <a:shade val="45000"/>
                <a:satMod val="135000"/>
              </a:schemeClr>
              <a:prstClr val="white"/>
            </a:duotone>
            <a:alphaModFix/>
            <a:lum bright="20000"/>
            <a:extLst>
              <a:ext uri="{28A0092B-C50C-407E-A947-70E740481C1C}">
                <a14:useLocalDpi xmlns:a14="http://schemas.microsoft.com/office/drawing/2010/main"/>
              </a:ext>
            </a:extLst>
          </a:blip>
          <a:stretch>
            <a:fillRect/>
          </a:stretch>
        </p:blipFill>
        <p:spPr>
          <a:xfrm>
            <a:off x="7034920" y="1551317"/>
            <a:ext cx="495300" cy="673100"/>
          </a:xfrm>
          <a:prstGeom prst="rect">
            <a:avLst/>
          </a:prstGeom>
        </p:spPr>
      </p:pic>
      <p:pic>
        <p:nvPicPr>
          <p:cNvPr id="35" name="Picture 34" descr="0029-podcast.eps"/>
          <p:cNvPicPr>
            <a:picLocks noChangeAspect="1"/>
          </p:cNvPicPr>
          <p:nvPr/>
        </p:nvPicPr>
        <p:blipFill>
          <a:blip r:embed="rId14">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116501" y="1551317"/>
            <a:ext cx="660400" cy="673100"/>
          </a:xfrm>
          <a:prstGeom prst="rect">
            <a:avLst/>
          </a:prstGeom>
        </p:spPr>
      </p:pic>
      <p:pic>
        <p:nvPicPr>
          <p:cNvPr id="36" name="Picture 35" descr="0085-printer.eps"/>
          <p:cNvPicPr>
            <a:picLocks noChangeAspect="1"/>
          </p:cNvPicPr>
          <p:nvPr/>
        </p:nvPicPr>
        <p:blipFill>
          <a:blip r:embed="rId15">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924086" y="1595767"/>
            <a:ext cx="660400" cy="584200"/>
          </a:xfrm>
          <a:prstGeom prst="rect">
            <a:avLst/>
          </a:prstGeom>
        </p:spPr>
      </p:pic>
      <p:pic>
        <p:nvPicPr>
          <p:cNvPr id="37" name="Picture 36" descr="0120-quotes-left.eps"/>
          <p:cNvPicPr>
            <a:picLocks noChangeAspect="1"/>
          </p:cNvPicPr>
          <p:nvPr/>
        </p:nvPicPr>
        <p:blipFill>
          <a:blip r:embed="rId16">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952370" y="2656463"/>
            <a:ext cx="660400" cy="469900"/>
          </a:xfrm>
          <a:prstGeom prst="rect">
            <a:avLst/>
          </a:prstGeom>
        </p:spPr>
      </p:pic>
      <p:pic>
        <p:nvPicPr>
          <p:cNvPr id="38" name="Picture 37" descr="0121-quotes-right.eps"/>
          <p:cNvPicPr>
            <a:picLocks noChangeAspect="1"/>
          </p:cNvPicPr>
          <p:nvPr/>
        </p:nvPicPr>
        <p:blipFill>
          <a:blip r:embed="rId17">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048602" y="2656463"/>
            <a:ext cx="660400" cy="469900"/>
          </a:xfrm>
          <a:prstGeom prst="rect">
            <a:avLst/>
          </a:prstGeom>
        </p:spPr>
      </p:pic>
      <p:pic>
        <p:nvPicPr>
          <p:cNvPr id="58" name="Picture 57" descr="0084-calendar.eps"/>
          <p:cNvPicPr>
            <a:picLocks noChangeAspect="1"/>
          </p:cNvPicPr>
          <p:nvPr/>
        </p:nvPicPr>
        <p:blipFill>
          <a:blip r:embed="rId18">
            <a:duotone>
              <a:schemeClr val="accent1">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5098611" y="2554863"/>
            <a:ext cx="609600" cy="673100"/>
          </a:xfrm>
          <a:prstGeom prst="rect">
            <a:avLst/>
          </a:prstGeom>
        </p:spPr>
      </p:pic>
      <p:sp>
        <p:nvSpPr>
          <p:cNvPr id="59" name="Oval 58"/>
          <p:cNvSpPr/>
          <p:nvPr/>
        </p:nvSpPr>
        <p:spPr>
          <a:xfrm>
            <a:off x="8036815" y="2612849"/>
            <a:ext cx="457200" cy="457200"/>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ectangle 59"/>
          <p:cNvSpPr/>
          <p:nvPr/>
        </p:nvSpPr>
        <p:spPr>
          <a:xfrm>
            <a:off x="440511" y="3612974"/>
            <a:ext cx="438150" cy="438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Isosceles Triangle 60"/>
          <p:cNvSpPr/>
          <p:nvPr/>
        </p:nvSpPr>
        <p:spPr>
          <a:xfrm>
            <a:off x="1423671" y="3616149"/>
            <a:ext cx="500888" cy="4318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8206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UASG Color Palette</a:t>
            </a:r>
            <a:endParaRPr lang="en-US" dirty="0"/>
          </a:p>
        </p:txBody>
      </p:sp>
      <p:sp>
        <p:nvSpPr>
          <p:cNvPr id="3" name="TextBox 2"/>
          <p:cNvSpPr txBox="1"/>
          <p:nvPr/>
        </p:nvSpPr>
        <p:spPr>
          <a:xfrm>
            <a:off x="669754" y="1852934"/>
            <a:ext cx="8147221" cy="2559675"/>
          </a:xfrm>
          <a:prstGeom prst="rect">
            <a:avLst/>
          </a:prstGeom>
          <a:noFill/>
        </p:spPr>
        <p:txBody>
          <a:bodyPr wrap="square" rtlCol="0">
            <a:spAutoFit/>
          </a:bodyPr>
          <a:lstStyle/>
          <a:p>
            <a:pPr>
              <a:lnSpc>
                <a:spcPct val="120000"/>
              </a:lnSpc>
            </a:pPr>
            <a:r>
              <a:rPr lang="en-US" sz="2000" dirty="0">
                <a:latin typeface="Open Sans "/>
                <a:cs typeface="Open Sans "/>
              </a:rPr>
              <a:t>Black</a:t>
            </a:r>
            <a:r>
              <a:rPr lang="en-US" sz="2000" dirty="0">
                <a:latin typeface="Open Sans Light"/>
                <a:cs typeface="Open Sans Light"/>
              </a:rPr>
              <a:t>: </a:t>
            </a:r>
            <a:r>
              <a:rPr lang="en-US" sz="2000" dirty="0" smtClean="0">
                <a:latin typeface="Open Sans Light"/>
                <a:cs typeface="Open Sans Light"/>
              </a:rPr>
              <a:t>			RGB 0/0/0			</a:t>
            </a:r>
            <a:r>
              <a:rPr lang="en-US" sz="1400" dirty="0" smtClean="0">
                <a:latin typeface="Open Sans Light"/>
                <a:cs typeface="Open Sans Light"/>
              </a:rPr>
              <a:t>(Titles, body text) </a:t>
            </a:r>
            <a:endParaRPr lang="en-US" sz="1400" dirty="0">
              <a:latin typeface="Open Sans Light"/>
              <a:cs typeface="Open Sans Light"/>
            </a:endParaRPr>
          </a:p>
          <a:p>
            <a:pPr>
              <a:lnSpc>
                <a:spcPct val="120000"/>
              </a:lnSpc>
            </a:pPr>
            <a:r>
              <a:rPr lang="en-US" sz="2000" dirty="0" smtClean="0">
                <a:solidFill>
                  <a:schemeClr val="accent1"/>
                </a:solidFill>
                <a:latin typeface="Open Sans "/>
                <a:cs typeface="Open Sans "/>
              </a:rPr>
              <a:t>Orange</a:t>
            </a:r>
            <a:r>
              <a:rPr lang="en-US" sz="2000" dirty="0">
                <a:solidFill>
                  <a:schemeClr val="accent1"/>
                </a:solidFill>
                <a:latin typeface="Open Sans Light"/>
                <a:cs typeface="Open Sans Light"/>
              </a:rPr>
              <a:t>: </a:t>
            </a:r>
            <a:r>
              <a:rPr lang="en-US" sz="2000" dirty="0" smtClean="0">
                <a:latin typeface="Open Sans Light"/>
                <a:cs typeface="Open Sans Light"/>
              </a:rPr>
              <a:t>		RGB </a:t>
            </a:r>
            <a:r>
              <a:rPr lang="en-US" sz="2000" dirty="0">
                <a:latin typeface="Open Sans Light"/>
                <a:cs typeface="Open Sans Light"/>
              </a:rPr>
              <a:t>255/158/27</a:t>
            </a:r>
            <a:r>
              <a:rPr lang="en-US" sz="2000" dirty="0" smtClean="0">
                <a:latin typeface="Open Sans Light"/>
                <a:cs typeface="Open Sans Light"/>
              </a:rPr>
              <a:t>	</a:t>
            </a:r>
            <a:r>
              <a:rPr lang="en-US" sz="1400" dirty="0" smtClean="0">
                <a:latin typeface="Open Sans Light"/>
                <a:cs typeface="Open Sans Light"/>
              </a:rPr>
              <a:t>(Graphic elements, links)</a:t>
            </a:r>
            <a:endParaRPr lang="en-US" sz="1400" dirty="0">
              <a:latin typeface="Open Sans Light"/>
              <a:cs typeface="Open Sans Light"/>
            </a:endParaRPr>
          </a:p>
          <a:p>
            <a:pPr lvl="0">
              <a:lnSpc>
                <a:spcPct val="120000"/>
              </a:lnSpc>
            </a:pPr>
            <a:r>
              <a:rPr lang="en-US" sz="2000" dirty="0" smtClean="0">
                <a:solidFill>
                  <a:schemeClr val="accent2"/>
                </a:solidFill>
                <a:latin typeface="Open Sans "/>
                <a:cs typeface="Open Sans "/>
              </a:rPr>
              <a:t>Gray:		</a:t>
            </a:r>
            <a:r>
              <a:rPr lang="en-US" sz="2000" dirty="0" smtClean="0">
                <a:latin typeface="Open Sans Light"/>
                <a:cs typeface="Open Sans Light"/>
              </a:rPr>
              <a:t>	</a:t>
            </a:r>
            <a:r>
              <a:rPr lang="en-US" sz="2000" dirty="0">
                <a:latin typeface="Open Sans Light"/>
                <a:cs typeface="Open Sans Light"/>
              </a:rPr>
              <a:t>RGB 112/115/114</a:t>
            </a:r>
            <a:r>
              <a:rPr lang="en-US" sz="2000" dirty="0" smtClean="0">
                <a:latin typeface="Open Sans Light"/>
                <a:cs typeface="Open Sans Light"/>
              </a:rPr>
              <a:t>	</a:t>
            </a:r>
            <a:r>
              <a:rPr lang="en-US" sz="1400" dirty="0" smtClean="0">
                <a:solidFill>
                  <a:srgbClr val="000000"/>
                </a:solidFill>
                <a:latin typeface="Open Sans Light"/>
                <a:cs typeface="Open Sans Light"/>
              </a:rPr>
              <a:t>(</a:t>
            </a:r>
            <a:r>
              <a:rPr lang="en-US" sz="1400" dirty="0">
                <a:latin typeface="Open Sans Light"/>
                <a:cs typeface="Open Sans Light"/>
              </a:rPr>
              <a:t>Accent text, graphic </a:t>
            </a:r>
            <a:r>
              <a:rPr lang="en-US" sz="1400" dirty="0" smtClean="0">
                <a:latin typeface="Open Sans Light"/>
                <a:cs typeface="Open Sans Light"/>
              </a:rPr>
              <a:t>elements</a:t>
            </a:r>
            <a:r>
              <a:rPr lang="en-US" sz="1400" dirty="0" smtClean="0">
                <a:solidFill>
                  <a:srgbClr val="000000"/>
                </a:solidFill>
                <a:latin typeface="Open Sans Light"/>
                <a:cs typeface="Open Sans Light"/>
              </a:rPr>
              <a:t>)</a:t>
            </a:r>
            <a:endParaRPr lang="en-US" sz="2000" dirty="0" smtClean="0">
              <a:latin typeface="Open Sans Light"/>
              <a:cs typeface="Open Sans Light"/>
            </a:endParaRPr>
          </a:p>
          <a:p>
            <a:pPr>
              <a:lnSpc>
                <a:spcPct val="120000"/>
              </a:lnSpc>
            </a:pPr>
            <a:r>
              <a:rPr lang="en-US" sz="2000" dirty="0" smtClean="0">
                <a:solidFill>
                  <a:schemeClr val="accent3"/>
                </a:solidFill>
                <a:latin typeface="Open Sans "/>
                <a:cs typeface="Open Sans "/>
              </a:rPr>
              <a:t>Dark orange</a:t>
            </a:r>
            <a:r>
              <a:rPr lang="en-US" sz="2000" dirty="0" smtClean="0">
                <a:solidFill>
                  <a:schemeClr val="accent3"/>
                </a:solidFill>
                <a:latin typeface="Open Sans Light"/>
                <a:cs typeface="Open Sans Light"/>
              </a:rPr>
              <a:t>: </a:t>
            </a:r>
            <a:r>
              <a:rPr lang="en-US" sz="2000" dirty="0" smtClean="0">
                <a:latin typeface="Open Sans Light"/>
                <a:cs typeface="Open Sans Light"/>
              </a:rPr>
              <a:t>	</a:t>
            </a:r>
            <a:r>
              <a:rPr lang="en-US" sz="2000" dirty="0">
                <a:latin typeface="Open Sans Light"/>
                <a:cs typeface="Open Sans Light"/>
              </a:rPr>
              <a:t>RGB 213/120/</a:t>
            </a:r>
            <a:r>
              <a:rPr lang="en-US" sz="2000" dirty="0" smtClean="0">
                <a:latin typeface="Open Sans Light"/>
                <a:cs typeface="Open Sans Light"/>
              </a:rPr>
              <a:t>0		</a:t>
            </a:r>
            <a:r>
              <a:rPr lang="en-US" sz="1400" dirty="0" smtClean="0">
                <a:latin typeface="Open Sans Light"/>
                <a:cs typeface="Open Sans Light"/>
              </a:rPr>
              <a:t>(</a:t>
            </a:r>
            <a:r>
              <a:rPr lang="en-US" sz="1400" dirty="0" smtClean="0">
                <a:solidFill>
                  <a:srgbClr val="000000"/>
                </a:solidFill>
                <a:latin typeface="Open Sans Light"/>
                <a:cs typeface="Open Sans Light"/>
              </a:rPr>
              <a:t>Bullet points, charts</a:t>
            </a:r>
            <a:r>
              <a:rPr lang="en-US" sz="1400" dirty="0" smtClean="0">
                <a:latin typeface="Open Sans Light"/>
                <a:cs typeface="Open Sans Light"/>
              </a:rPr>
              <a:t>)</a:t>
            </a:r>
          </a:p>
          <a:p>
            <a:pPr>
              <a:lnSpc>
                <a:spcPct val="120000"/>
              </a:lnSpc>
            </a:pPr>
            <a:r>
              <a:rPr lang="en-US" sz="2000" dirty="0" smtClean="0">
                <a:solidFill>
                  <a:schemeClr val="accent4"/>
                </a:solidFill>
                <a:latin typeface="Open Sans"/>
                <a:cs typeface="Open Sans"/>
              </a:rPr>
              <a:t>Light gray</a:t>
            </a:r>
            <a:r>
              <a:rPr lang="en-US" sz="2000" dirty="0" smtClean="0">
                <a:solidFill>
                  <a:schemeClr val="accent4"/>
                </a:solidFill>
                <a:latin typeface="Open Sans Light"/>
                <a:cs typeface="Open Sans Light"/>
              </a:rPr>
              <a:t>: </a:t>
            </a:r>
            <a:r>
              <a:rPr lang="en-US" sz="2000" dirty="0" smtClean="0">
                <a:latin typeface="Open Sans Light"/>
                <a:cs typeface="Open Sans Light"/>
              </a:rPr>
              <a:t>		</a:t>
            </a:r>
            <a:r>
              <a:rPr lang="en-US" sz="2000" dirty="0">
                <a:latin typeface="Open Sans Light"/>
                <a:cs typeface="Open Sans Light"/>
              </a:rPr>
              <a:t>RGB 178/180/178</a:t>
            </a:r>
            <a:r>
              <a:rPr lang="en-US" sz="2000" dirty="0" smtClean="0">
                <a:latin typeface="Open Sans Light"/>
                <a:cs typeface="Open Sans Light"/>
              </a:rPr>
              <a:t>	</a:t>
            </a:r>
            <a:r>
              <a:rPr lang="en-US" sz="1400" dirty="0" smtClean="0">
                <a:latin typeface="Open Sans Light"/>
                <a:cs typeface="Open Sans Light"/>
              </a:rPr>
              <a:t>(Not used)</a:t>
            </a:r>
          </a:p>
          <a:p>
            <a:pPr>
              <a:lnSpc>
                <a:spcPct val="120000"/>
              </a:lnSpc>
            </a:pPr>
            <a:r>
              <a:rPr lang="en-US" sz="2000" dirty="0">
                <a:solidFill>
                  <a:schemeClr val="accent5"/>
                </a:solidFill>
                <a:latin typeface="Open Sans"/>
                <a:cs typeface="Open Sans"/>
              </a:rPr>
              <a:t>Light </a:t>
            </a:r>
            <a:r>
              <a:rPr lang="en-US" sz="2000" dirty="0" smtClean="0">
                <a:solidFill>
                  <a:schemeClr val="accent5"/>
                </a:solidFill>
                <a:latin typeface="Open Sans"/>
                <a:cs typeface="Open Sans"/>
              </a:rPr>
              <a:t>orange</a:t>
            </a:r>
            <a:r>
              <a:rPr lang="en-US" sz="2000" dirty="0" smtClean="0">
                <a:solidFill>
                  <a:schemeClr val="accent5"/>
                </a:solidFill>
                <a:latin typeface="Open Sans Light"/>
                <a:cs typeface="Open Sans Light"/>
              </a:rPr>
              <a:t>: </a:t>
            </a:r>
            <a:r>
              <a:rPr lang="en-US" sz="2000" dirty="0">
                <a:latin typeface="Open Sans Light"/>
                <a:cs typeface="Open Sans Light"/>
              </a:rPr>
              <a:t>	RGB 255/197/110</a:t>
            </a:r>
            <a:r>
              <a:rPr lang="en-US" sz="1400" dirty="0">
                <a:latin typeface="Open Sans Light"/>
                <a:cs typeface="Open Sans Light"/>
              </a:rPr>
              <a:t>	</a:t>
            </a:r>
            <a:r>
              <a:rPr lang="en-US" sz="1400" dirty="0" smtClean="0">
                <a:latin typeface="Open Sans Light"/>
                <a:cs typeface="Open Sans Light"/>
              </a:rPr>
              <a:t>(Logo)</a:t>
            </a:r>
            <a:endParaRPr lang="en-US" sz="1400" dirty="0">
              <a:latin typeface="Open Sans Light"/>
              <a:cs typeface="Open Sans Light"/>
            </a:endParaRPr>
          </a:p>
          <a:p>
            <a:pPr>
              <a:lnSpc>
                <a:spcPct val="120000"/>
              </a:lnSpc>
            </a:pPr>
            <a:endParaRPr lang="en-US" sz="1400" dirty="0" smtClean="0">
              <a:latin typeface="Open Sans Light"/>
              <a:cs typeface="Open Sans Light"/>
            </a:endParaRPr>
          </a:p>
        </p:txBody>
      </p:sp>
    </p:spTree>
    <p:extLst>
      <p:ext uri="{BB962C8B-B14F-4D97-AF65-F5344CB8AC3E}">
        <p14:creationId xmlns:p14="http://schemas.microsoft.com/office/powerpoint/2010/main" val="31094201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Universal Acceptance</a:t>
            </a:r>
            <a:endParaRPr lang="en-US" dirty="0"/>
          </a:p>
        </p:txBody>
      </p:sp>
    </p:spTree>
    <p:extLst>
      <p:ext uri="{BB962C8B-B14F-4D97-AF65-F5344CB8AC3E}">
        <p14:creationId xmlns:p14="http://schemas.microsoft.com/office/powerpoint/2010/main" val="33988509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Accept</a:t>
            </a:r>
            <a:endParaRPr lang="en-US" dirty="0"/>
          </a:p>
        </p:txBody>
      </p:sp>
      <p:sp>
        <p:nvSpPr>
          <p:cNvPr id="2" name="Rectangle 1"/>
          <p:cNvSpPr/>
          <p:nvPr/>
        </p:nvSpPr>
        <p:spPr>
          <a:xfrm>
            <a:off x="366540" y="2665711"/>
            <a:ext cx="3276288" cy="2123658"/>
          </a:xfrm>
          <a:prstGeom prst="rect">
            <a:avLst/>
          </a:prstGeom>
        </p:spPr>
        <p:txBody>
          <a:bodyPr wrap="square">
            <a:spAutoFit/>
          </a:bodyPr>
          <a:lstStyle/>
          <a:p>
            <a:r>
              <a:rPr lang="en-US" sz="2200" dirty="0" smtClean="0">
                <a:solidFill>
                  <a:schemeClr val="accent2"/>
                </a:solidFill>
                <a:latin typeface="Open Sans" charset="0"/>
                <a:ea typeface="Open Sans" charset="0"/>
                <a:cs typeface="Open Sans" charset="0"/>
              </a:rPr>
              <a:t>The process </a:t>
            </a:r>
            <a:r>
              <a:rPr lang="en-US" sz="2200" dirty="0">
                <a:solidFill>
                  <a:schemeClr val="accent2"/>
                </a:solidFill>
                <a:latin typeface="Open Sans" charset="0"/>
                <a:ea typeface="Open Sans" charset="0"/>
                <a:cs typeface="Open Sans" charset="0"/>
              </a:rPr>
              <a:t>by which an email address or </a:t>
            </a:r>
            <a:r>
              <a:rPr lang="en-US" sz="2200" dirty="0" smtClean="0">
                <a:solidFill>
                  <a:schemeClr val="accent2"/>
                </a:solidFill>
                <a:latin typeface="Open Sans" charset="0"/>
                <a:ea typeface="Open Sans" charset="0"/>
                <a:cs typeface="Open Sans" charset="0"/>
              </a:rPr>
              <a:t>domain </a:t>
            </a:r>
            <a:r>
              <a:rPr lang="en-US" sz="2200" dirty="0">
                <a:solidFill>
                  <a:schemeClr val="accent2"/>
                </a:solidFill>
                <a:latin typeface="Open Sans" charset="0"/>
                <a:ea typeface="Open Sans" charset="0"/>
                <a:cs typeface="Open Sans" charset="0"/>
              </a:rPr>
              <a:t>name is received as a string of characters from </a:t>
            </a:r>
            <a:r>
              <a:rPr lang="en-US" sz="2200" dirty="0" smtClean="0">
                <a:solidFill>
                  <a:schemeClr val="accent2"/>
                </a:solidFill>
                <a:latin typeface="Open Sans" charset="0"/>
                <a:ea typeface="Open Sans" charset="0"/>
                <a:cs typeface="Open Sans" charset="0"/>
              </a:rPr>
              <a:t>a user </a:t>
            </a:r>
            <a:r>
              <a:rPr lang="en-US" sz="2200" dirty="0">
                <a:solidFill>
                  <a:schemeClr val="accent2"/>
                </a:solidFill>
                <a:latin typeface="Open Sans" charset="0"/>
                <a:ea typeface="Open Sans" charset="0"/>
                <a:cs typeface="Open Sans" charset="0"/>
              </a:rPr>
              <a:t>interface, file or </a:t>
            </a:r>
            <a:r>
              <a:rPr lang="en-US" sz="2200" dirty="0" smtClean="0">
                <a:solidFill>
                  <a:schemeClr val="accent2"/>
                </a:solidFill>
                <a:latin typeface="Open Sans" charset="0"/>
                <a:ea typeface="Open Sans" charset="0"/>
                <a:cs typeface="Open Sans" charset="0"/>
              </a:rPr>
              <a:t>API.</a:t>
            </a:r>
            <a:endParaRPr lang="en-US" sz="2200" dirty="0">
              <a:solidFill>
                <a:schemeClr val="accent2"/>
              </a:solidFill>
              <a:latin typeface="Open Sans" charset="0"/>
              <a:ea typeface="Open Sans" charset="0"/>
              <a:cs typeface="Open Sans" charset="0"/>
            </a:endParaRPr>
          </a:p>
        </p:txBody>
      </p:sp>
      <p:sp>
        <p:nvSpPr>
          <p:cNvPr id="8" name="Rectangle 7"/>
          <p:cNvSpPr/>
          <p:nvPr/>
        </p:nvSpPr>
        <p:spPr>
          <a:xfrm>
            <a:off x="3642829" y="1564153"/>
            <a:ext cx="5158271" cy="3539431"/>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UASG Recommendations </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User interface elements must support:</a:t>
            </a:r>
          </a:p>
          <a:p>
            <a:pPr marL="982980" lvl="2" indent="-342900">
              <a:spcAft>
                <a:spcPts val="400"/>
              </a:spcAft>
              <a:buClr>
                <a:schemeClr val="accent3"/>
              </a:buClr>
              <a:buSzPct val="85000"/>
              <a:buFont typeface="Lucida Grande"/>
              <a:buChar char="*"/>
              <a:defRPr/>
            </a:pPr>
            <a:r>
              <a:rPr lang="en-US" sz="1600" dirty="0" smtClean="0">
                <a:solidFill>
                  <a:schemeClr val="tx2"/>
                </a:solidFill>
                <a:latin typeface="Open Sans Light"/>
                <a:cs typeface="Open Sans Light"/>
              </a:rPr>
              <a:t>Unicode.</a:t>
            </a:r>
            <a:endParaRPr lang="en-US" sz="1600" dirty="0">
              <a:solidFill>
                <a:schemeClr val="tx2"/>
              </a:solidFill>
              <a:latin typeface="Open Sans Light"/>
              <a:cs typeface="Open Sans Light"/>
            </a:endParaRPr>
          </a:p>
          <a:p>
            <a:pPr marL="982980" lvl="2" indent="-342900">
              <a:spcAft>
                <a:spcPts val="400"/>
              </a:spcAft>
              <a:buClr>
                <a:schemeClr val="accent3"/>
              </a:buClr>
              <a:buSzPct val="85000"/>
              <a:buFont typeface="Lucida Grande"/>
              <a:buChar char="*"/>
              <a:defRPr/>
            </a:pPr>
            <a:r>
              <a:rPr lang="en-US" sz="1600" dirty="0">
                <a:solidFill>
                  <a:schemeClr val="tx2"/>
                </a:solidFill>
                <a:latin typeface="Open Sans Light"/>
                <a:cs typeface="Open Sans Light"/>
              </a:rPr>
              <a:t>Strings up to 256 </a:t>
            </a:r>
            <a:r>
              <a:rPr lang="en-US" sz="1600" dirty="0" smtClean="0">
                <a:solidFill>
                  <a:schemeClr val="tx2"/>
                </a:solidFill>
                <a:latin typeface="Open Sans Light"/>
                <a:cs typeface="Open Sans Light"/>
              </a:rPr>
              <a:t>characters.</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ASCII Compatible Encoded text (“</a:t>
            </a:r>
            <a:r>
              <a:rPr lang="en-US" dirty="0" err="1">
                <a:solidFill>
                  <a:schemeClr val="tx2"/>
                </a:solidFill>
                <a:latin typeface="Open Sans Light"/>
                <a:cs typeface="Open Sans Light"/>
              </a:rPr>
              <a:t>Punycoded</a:t>
            </a:r>
            <a:r>
              <a:rPr lang="en-US" dirty="0">
                <a:solidFill>
                  <a:schemeClr val="tx2"/>
                </a:solidFill>
                <a:latin typeface="Open Sans Light"/>
                <a:cs typeface="Open Sans Light"/>
              </a:rPr>
              <a:t>”) in place of </a:t>
            </a:r>
            <a:r>
              <a:rPr lang="en-US" dirty="0" smtClean="0">
                <a:solidFill>
                  <a:schemeClr val="tx2"/>
                </a:solidFill>
                <a:latin typeface="Open Sans Light"/>
                <a:cs typeface="Open Sans Light"/>
              </a:rPr>
              <a:t>Unicode.</a:t>
            </a:r>
          </a:p>
          <a:p>
            <a:pPr marL="982980" lvl="2" indent="-342900">
              <a:spcAft>
                <a:spcPts val="400"/>
              </a:spcAft>
              <a:buClr>
                <a:schemeClr val="accent3"/>
              </a:buClr>
              <a:buSzPct val="85000"/>
              <a:buFont typeface="Lucida Grande"/>
              <a:buChar char="*"/>
              <a:defRPr/>
            </a:pPr>
            <a:r>
              <a:rPr lang="en-US" sz="1600" dirty="0" smtClean="0">
                <a:solidFill>
                  <a:schemeClr val="tx2"/>
                </a:solidFill>
                <a:latin typeface="Open Sans Light"/>
                <a:cs typeface="Open Sans Light"/>
              </a:rPr>
              <a:t>Unicode shown by default.</a:t>
            </a:r>
          </a:p>
          <a:p>
            <a:pPr marL="982980" lvl="2" indent="-342900">
              <a:spcAft>
                <a:spcPts val="400"/>
              </a:spcAft>
              <a:buClr>
                <a:schemeClr val="accent3"/>
              </a:buClr>
              <a:buSzPct val="85000"/>
              <a:buFont typeface="Lucida Grande"/>
              <a:buChar char="*"/>
              <a:defRPr/>
            </a:pPr>
            <a:r>
              <a:rPr lang="en-US" sz="1600" dirty="0" err="1" smtClean="0">
                <a:solidFill>
                  <a:schemeClr val="tx2"/>
                </a:solidFill>
                <a:latin typeface="Open Sans Light"/>
                <a:cs typeface="Open Sans Light"/>
              </a:rPr>
              <a:t>Punycoded</a:t>
            </a:r>
            <a:r>
              <a:rPr lang="en-US" sz="1600" dirty="0" smtClean="0">
                <a:solidFill>
                  <a:schemeClr val="tx2"/>
                </a:solidFill>
                <a:latin typeface="Open Sans Light"/>
                <a:cs typeface="Open Sans Light"/>
              </a:rPr>
              <a:t> </a:t>
            </a:r>
            <a:r>
              <a:rPr lang="en-US" sz="1600" dirty="0">
                <a:solidFill>
                  <a:schemeClr val="tx2"/>
                </a:solidFill>
                <a:latin typeface="Open Sans Light"/>
                <a:cs typeface="Open Sans Light"/>
              </a:rPr>
              <a:t>text </a:t>
            </a:r>
            <a:r>
              <a:rPr lang="en-US" sz="1600" dirty="0" smtClean="0">
                <a:solidFill>
                  <a:schemeClr val="tx2"/>
                </a:solidFill>
                <a:latin typeface="Open Sans Light"/>
                <a:cs typeface="Open Sans Light"/>
              </a:rPr>
              <a:t>shown </a:t>
            </a:r>
            <a:r>
              <a:rPr lang="en-US" sz="1600" i="1" dirty="0" smtClean="0">
                <a:solidFill>
                  <a:schemeClr val="tx2"/>
                </a:solidFill>
                <a:latin typeface="Open Sans Light"/>
                <a:cs typeface="Open Sans Light"/>
              </a:rPr>
              <a:t>only </a:t>
            </a:r>
            <a:r>
              <a:rPr lang="en-US" sz="1600" dirty="0" smtClean="0">
                <a:solidFill>
                  <a:schemeClr val="tx2"/>
                </a:solidFill>
                <a:latin typeface="Open Sans Light"/>
                <a:cs typeface="Open Sans Light"/>
              </a:rPr>
              <a:t>when </a:t>
            </a:r>
            <a:r>
              <a:rPr lang="en-US" sz="1600" dirty="0">
                <a:solidFill>
                  <a:schemeClr val="tx2"/>
                </a:solidFill>
                <a:latin typeface="Open Sans Light"/>
                <a:cs typeface="Open Sans Light"/>
              </a:rPr>
              <a:t>it </a:t>
            </a:r>
            <a:r>
              <a:rPr lang="en-US" sz="1600" dirty="0" smtClean="0">
                <a:solidFill>
                  <a:schemeClr val="tx2"/>
                </a:solidFill>
                <a:latin typeface="Open Sans Light"/>
                <a:cs typeface="Open Sans Light"/>
              </a:rPr>
              <a:t/>
            </a:r>
            <a:br>
              <a:rPr lang="en-US" sz="1600" dirty="0" smtClean="0">
                <a:solidFill>
                  <a:schemeClr val="tx2"/>
                </a:solidFill>
                <a:latin typeface="Open Sans Light"/>
                <a:cs typeface="Open Sans Light"/>
              </a:rPr>
            </a:br>
            <a:r>
              <a:rPr lang="en-US" sz="1600" dirty="0" smtClean="0">
                <a:solidFill>
                  <a:schemeClr val="tx2"/>
                </a:solidFill>
                <a:latin typeface="Open Sans Light"/>
                <a:cs typeface="Open Sans Light"/>
              </a:rPr>
              <a:t>provides </a:t>
            </a:r>
            <a:r>
              <a:rPr lang="en-US" sz="1600" dirty="0">
                <a:solidFill>
                  <a:schemeClr val="tx2"/>
                </a:solidFill>
                <a:latin typeface="Open Sans Light"/>
                <a:cs typeface="Open Sans Light"/>
              </a:rPr>
              <a:t>a </a:t>
            </a:r>
            <a:r>
              <a:rPr lang="en-US" sz="1600" dirty="0" smtClean="0">
                <a:solidFill>
                  <a:schemeClr val="tx2"/>
                </a:solidFill>
                <a:latin typeface="Open Sans Light"/>
                <a:cs typeface="Open Sans Light"/>
              </a:rPr>
              <a:t>benefit.</a:t>
            </a:r>
            <a:endParaRPr lang="en-US" dirty="0">
              <a:solidFill>
                <a:schemeClr val="tx2"/>
              </a:solidFill>
              <a:latin typeface="Open Sans Light"/>
              <a:cs typeface="Open Sans Light"/>
            </a:endParaRPr>
          </a:p>
          <a:p>
            <a:pPr marL="525780" lvl="1" indent="-342900">
              <a:spcAft>
                <a:spcPts val="400"/>
              </a:spcAft>
              <a:buClr>
                <a:schemeClr val="accent3"/>
              </a:buClr>
              <a:buSzPct val="85000"/>
              <a:buFont typeface="Lucida Grande"/>
              <a:buChar char="*"/>
              <a:defRPr/>
            </a:pPr>
            <a:endParaRPr lang="en-US" sz="1600" dirty="0">
              <a:solidFill>
                <a:schemeClr val="tx2"/>
              </a:solidFill>
              <a:latin typeface="Open Sans Light"/>
              <a:cs typeface="Open Sans Light"/>
            </a:endParaRPr>
          </a:p>
        </p:txBody>
      </p:sp>
      <p:pic>
        <p:nvPicPr>
          <p:cNvPr id="6" name="Picture 5" descr="ua-capability-icons_wht_Acce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17" y="315913"/>
            <a:ext cx="885702" cy="885702"/>
          </a:xfrm>
          <a:prstGeom prst="rect">
            <a:avLst/>
          </a:prstGeom>
        </p:spPr>
      </p:pic>
    </p:spTree>
    <p:extLst>
      <p:ext uri="{BB962C8B-B14F-4D97-AF65-F5344CB8AC3E}">
        <p14:creationId xmlns:p14="http://schemas.microsoft.com/office/powerpoint/2010/main" val="30594024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Text Slide: Key Idea</a:t>
            </a:r>
            <a:endParaRPr lang="en-US" dirty="0"/>
          </a:p>
        </p:txBody>
      </p:sp>
      <p:sp>
        <p:nvSpPr>
          <p:cNvPr id="4" name="TextBox 3"/>
          <p:cNvSpPr txBox="1"/>
          <p:nvPr/>
        </p:nvSpPr>
        <p:spPr>
          <a:xfrm>
            <a:off x="372533" y="1724984"/>
            <a:ext cx="8481183" cy="2306272"/>
          </a:xfrm>
          <a:prstGeom prst="rect">
            <a:avLst/>
          </a:prstGeom>
          <a:noFill/>
        </p:spPr>
        <p:txBody>
          <a:bodyPr wrap="square" rtlCol="0">
            <a:spAutoFit/>
          </a:bodyPr>
          <a:lstStyle/>
          <a:p>
            <a:pPr>
              <a:lnSpc>
                <a:spcPct val="140000"/>
              </a:lnSpc>
            </a:pPr>
            <a:r>
              <a:rPr lang="en-US" sz="2600" dirty="0">
                <a:latin typeface="Open Sans Light"/>
                <a:cs typeface="Open Sans Light"/>
              </a:rPr>
              <a:t>[</a:t>
            </a:r>
            <a:r>
              <a:rPr lang="en-US" sz="2600" i="1" dirty="0" smtClean="0">
                <a:latin typeface="Open Sans Light"/>
                <a:cs typeface="Open Sans Light"/>
              </a:rPr>
              <a:t>Insert a quote or sentence you’ll discuss in detail. 3-4 sentences max</a:t>
            </a:r>
            <a:r>
              <a:rPr lang="en-US" sz="2600" dirty="0" smtClean="0">
                <a:latin typeface="Open Sans Light"/>
                <a:cs typeface="Open Sans Light"/>
              </a:rPr>
              <a:t>]</a:t>
            </a:r>
            <a:r>
              <a:rPr lang="en-US" sz="2600" i="1" dirty="0" smtClean="0">
                <a:latin typeface="Open Sans Light"/>
                <a:cs typeface="Open Sans Light"/>
              </a:rPr>
              <a:t>.</a:t>
            </a:r>
            <a:r>
              <a:rPr lang="en-US" sz="2600" dirty="0" smtClean="0">
                <a:latin typeface="Open Sans Light"/>
                <a:cs typeface="Open Sans Light"/>
              </a:rPr>
              <a:t> </a:t>
            </a:r>
            <a:r>
              <a:rPr lang="en-US" sz="2600" dirty="0" err="1" smtClean="0">
                <a:latin typeface="Open Sans Light"/>
                <a:cs typeface="Open Sans Light"/>
              </a:rPr>
              <a:t>Lorem</a:t>
            </a:r>
            <a:r>
              <a:rPr lang="en-US" sz="2600" dirty="0" smtClean="0">
                <a:latin typeface="Open Sans Light"/>
                <a:cs typeface="Open Sans Light"/>
              </a:rPr>
              <a:t> </a:t>
            </a:r>
            <a:r>
              <a:rPr lang="en-US" sz="2600" dirty="0" err="1" smtClean="0">
                <a:latin typeface="Open Sans Light"/>
                <a:cs typeface="Open Sans Light"/>
              </a:rPr>
              <a:t>ipsum</a:t>
            </a:r>
            <a:r>
              <a:rPr lang="en-US" sz="2600" dirty="0" smtClean="0">
                <a:latin typeface="Open Sans Light"/>
                <a:cs typeface="Open Sans Light"/>
              </a:rPr>
              <a:t> dolor sit </a:t>
            </a:r>
            <a:r>
              <a:rPr lang="en-US" sz="2600" dirty="0" err="1" smtClean="0">
                <a:latin typeface="Open Sans Light"/>
                <a:cs typeface="Open Sans Light"/>
              </a:rPr>
              <a:t>amet</a:t>
            </a:r>
            <a:r>
              <a:rPr lang="en-US" sz="2600" dirty="0" smtClean="0">
                <a:latin typeface="Open Sans Light"/>
                <a:cs typeface="Open Sans Light"/>
              </a:rPr>
              <a:t>, </a:t>
            </a:r>
            <a:r>
              <a:rPr lang="en-US" sz="2600" dirty="0" err="1" smtClean="0">
                <a:latin typeface="Open Sans Light"/>
                <a:cs typeface="Open Sans Light"/>
              </a:rPr>
              <a:t>consectetur</a:t>
            </a:r>
            <a:r>
              <a:rPr lang="en-US" sz="2600" dirty="0" smtClean="0">
                <a:latin typeface="Open Sans Light"/>
                <a:cs typeface="Open Sans Light"/>
              </a:rPr>
              <a:t> </a:t>
            </a:r>
            <a:r>
              <a:rPr lang="en-US" sz="2600" dirty="0" err="1" smtClean="0">
                <a:latin typeface="Open Sans Light"/>
                <a:cs typeface="Open Sans Light"/>
              </a:rPr>
              <a:t>adipiscing</a:t>
            </a:r>
            <a:r>
              <a:rPr lang="en-US" sz="2600" dirty="0" smtClean="0">
                <a:latin typeface="Open Sans Light"/>
                <a:cs typeface="Open Sans Light"/>
              </a:rPr>
              <a:t> </a:t>
            </a:r>
            <a:r>
              <a:rPr lang="en-US" sz="2600" dirty="0" err="1" smtClean="0">
                <a:latin typeface="Open Sans Light"/>
                <a:cs typeface="Open Sans Light"/>
              </a:rPr>
              <a:t>elit</a:t>
            </a:r>
            <a:r>
              <a:rPr lang="en-US" sz="2600" dirty="0" smtClean="0">
                <a:latin typeface="Open Sans Light"/>
                <a:cs typeface="Open Sans Light"/>
              </a:rPr>
              <a:t>. Integer </a:t>
            </a:r>
            <a:r>
              <a:rPr lang="en-US" sz="2600" dirty="0" err="1" smtClean="0">
                <a:latin typeface="Open Sans Light"/>
                <a:cs typeface="Open Sans Light"/>
              </a:rPr>
              <a:t>nec</a:t>
            </a:r>
            <a:r>
              <a:rPr lang="en-US" sz="2600" dirty="0" smtClean="0">
                <a:latin typeface="Open Sans Light"/>
                <a:cs typeface="Open Sans Light"/>
              </a:rPr>
              <a:t> </a:t>
            </a:r>
            <a:r>
              <a:rPr lang="en-US" sz="2600" dirty="0" err="1" smtClean="0">
                <a:latin typeface="Open Sans Light"/>
                <a:cs typeface="Open Sans Light"/>
              </a:rPr>
              <a:t>odio</a:t>
            </a:r>
            <a:r>
              <a:rPr lang="en-US" sz="2600" dirty="0" smtClean="0">
                <a:latin typeface="Open Sans Light"/>
                <a:cs typeface="Open Sans Light"/>
              </a:rPr>
              <a:t>. </a:t>
            </a:r>
            <a:r>
              <a:rPr lang="en-US" sz="2600" dirty="0" err="1" smtClean="0">
                <a:latin typeface="Open Sans Light"/>
                <a:cs typeface="Open Sans Light"/>
              </a:rPr>
              <a:t>Praesent</a:t>
            </a:r>
            <a:r>
              <a:rPr lang="en-US" sz="2600" dirty="0" smtClean="0">
                <a:latin typeface="Open Sans Light"/>
                <a:cs typeface="Open Sans Light"/>
              </a:rPr>
              <a:t> </a:t>
            </a:r>
            <a:r>
              <a:rPr lang="en-US" sz="2600" dirty="0" err="1" smtClean="0">
                <a:latin typeface="Open Sans Light"/>
                <a:cs typeface="Open Sans Light"/>
              </a:rPr>
              <a:t>libero</a:t>
            </a:r>
            <a:r>
              <a:rPr lang="en-US" sz="2600" dirty="0" smtClean="0">
                <a:latin typeface="Open Sans Light"/>
                <a:cs typeface="Open Sans Light"/>
              </a:rPr>
              <a:t>. </a:t>
            </a:r>
            <a:r>
              <a:rPr lang="en-US" sz="2600" dirty="0" err="1" smtClean="0">
                <a:latin typeface="Open Sans Light"/>
                <a:cs typeface="Open Sans Light"/>
              </a:rPr>
              <a:t>Sed</a:t>
            </a:r>
            <a:r>
              <a:rPr lang="en-US" sz="2600" dirty="0" smtClean="0">
                <a:latin typeface="Open Sans Light"/>
                <a:cs typeface="Open Sans Light"/>
              </a:rPr>
              <a:t> </a:t>
            </a:r>
            <a:r>
              <a:rPr lang="en-US" sz="2600" dirty="0" err="1" smtClean="0">
                <a:latin typeface="Open Sans Light"/>
                <a:cs typeface="Open Sans Light"/>
              </a:rPr>
              <a:t>cursus</a:t>
            </a:r>
            <a:r>
              <a:rPr lang="en-US" sz="2600" dirty="0" smtClean="0">
                <a:latin typeface="Open Sans Light"/>
                <a:cs typeface="Open Sans Light"/>
              </a:rPr>
              <a:t> ante </a:t>
            </a:r>
            <a:r>
              <a:rPr lang="en-US" sz="2600" dirty="0" err="1" smtClean="0">
                <a:latin typeface="Open Sans Light"/>
                <a:cs typeface="Open Sans Light"/>
              </a:rPr>
              <a:t>dapibus</a:t>
            </a:r>
            <a:r>
              <a:rPr lang="en-US" sz="2600" dirty="0" smtClean="0">
                <a:latin typeface="Open Sans Light"/>
                <a:cs typeface="Open Sans Light"/>
              </a:rPr>
              <a:t> diam.</a:t>
            </a:r>
            <a:endParaRPr lang="en-US" sz="2600" dirty="0">
              <a:latin typeface="Open Sans Light"/>
              <a:cs typeface="Open Sans Light"/>
            </a:endParaRPr>
          </a:p>
        </p:txBody>
      </p:sp>
    </p:spTree>
    <p:extLst>
      <p:ext uri="{BB962C8B-B14F-4D97-AF65-F5344CB8AC3E}">
        <p14:creationId xmlns:p14="http://schemas.microsoft.com/office/powerpoint/2010/main" val="18745925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Validate</a:t>
            </a:r>
            <a:endParaRPr lang="en-US" dirty="0"/>
          </a:p>
        </p:txBody>
      </p:sp>
      <p:sp>
        <p:nvSpPr>
          <p:cNvPr id="2" name="Rectangle 1"/>
          <p:cNvSpPr/>
          <p:nvPr/>
        </p:nvSpPr>
        <p:spPr>
          <a:xfrm>
            <a:off x="366541" y="2670769"/>
            <a:ext cx="3116263" cy="2123658"/>
          </a:xfrm>
          <a:prstGeom prst="rect">
            <a:avLst/>
          </a:prstGeom>
        </p:spPr>
        <p:txBody>
          <a:bodyPr wrap="square">
            <a:spAutoFit/>
          </a:bodyPr>
          <a:lstStyle/>
          <a:p>
            <a:r>
              <a:rPr lang="en-US" sz="2200" dirty="0" smtClean="0">
                <a:solidFill>
                  <a:schemeClr val="accent2"/>
                </a:solidFill>
                <a:latin typeface="Open Sans" charset="0"/>
                <a:ea typeface="Open Sans" charset="0"/>
                <a:cs typeface="Open Sans" charset="0"/>
              </a:rPr>
              <a:t>The process </a:t>
            </a:r>
            <a:r>
              <a:rPr lang="en-US" sz="2200" dirty="0">
                <a:solidFill>
                  <a:schemeClr val="accent2"/>
                </a:solidFill>
                <a:latin typeface="Open Sans" charset="0"/>
                <a:ea typeface="Open Sans" charset="0"/>
                <a:cs typeface="Open Sans" charset="0"/>
              </a:rPr>
              <a:t>by which an email address or domain </a:t>
            </a:r>
            <a:r>
              <a:rPr lang="en-US" sz="2200" dirty="0" smtClean="0">
                <a:solidFill>
                  <a:schemeClr val="accent2"/>
                </a:solidFill>
                <a:latin typeface="Open Sans" charset="0"/>
                <a:ea typeface="Open Sans" charset="0"/>
                <a:cs typeface="Open Sans" charset="0"/>
              </a:rPr>
              <a:t>name – received </a:t>
            </a:r>
            <a:r>
              <a:rPr lang="en-US" sz="2200" dirty="0">
                <a:solidFill>
                  <a:schemeClr val="accent2"/>
                </a:solidFill>
                <a:latin typeface="Open Sans" charset="0"/>
                <a:ea typeface="Open Sans" charset="0"/>
                <a:cs typeface="Open Sans" charset="0"/>
              </a:rPr>
              <a:t>or </a:t>
            </a:r>
            <a:r>
              <a:rPr lang="en-US" sz="2200" dirty="0" smtClean="0">
                <a:solidFill>
                  <a:schemeClr val="accent2"/>
                </a:solidFill>
                <a:latin typeface="Open Sans" charset="0"/>
                <a:ea typeface="Open Sans" charset="0"/>
                <a:cs typeface="Open Sans" charset="0"/>
              </a:rPr>
              <a:t>emitted – </a:t>
            </a:r>
            <a:br>
              <a:rPr lang="en-US" sz="2200" dirty="0" smtClean="0">
                <a:solidFill>
                  <a:schemeClr val="accent2"/>
                </a:solidFill>
                <a:latin typeface="Open Sans" charset="0"/>
                <a:ea typeface="Open Sans" charset="0"/>
                <a:cs typeface="Open Sans" charset="0"/>
              </a:rPr>
            </a:br>
            <a:r>
              <a:rPr lang="en-US" sz="2200" dirty="0" smtClean="0">
                <a:solidFill>
                  <a:schemeClr val="accent2"/>
                </a:solidFill>
                <a:latin typeface="Open Sans" charset="0"/>
                <a:ea typeface="Open Sans" charset="0"/>
                <a:cs typeface="Open Sans" charset="0"/>
              </a:rPr>
              <a:t>is </a:t>
            </a:r>
            <a:r>
              <a:rPr lang="en-US" sz="2200" dirty="0">
                <a:solidFill>
                  <a:schemeClr val="accent2"/>
                </a:solidFill>
                <a:latin typeface="Open Sans" charset="0"/>
                <a:ea typeface="Open Sans" charset="0"/>
                <a:cs typeface="Open Sans" charset="0"/>
              </a:rPr>
              <a:t>checked </a:t>
            </a:r>
            <a:r>
              <a:rPr lang="en-US" sz="2200" dirty="0" smtClean="0">
                <a:solidFill>
                  <a:schemeClr val="accent2"/>
                </a:solidFill>
                <a:latin typeface="Open Sans" charset="0"/>
                <a:ea typeface="Open Sans" charset="0"/>
                <a:cs typeface="Open Sans" charset="0"/>
              </a:rPr>
              <a:t>for syntax correctness</a:t>
            </a:r>
            <a:r>
              <a:rPr lang="en-US" sz="2200" dirty="0">
                <a:solidFill>
                  <a:schemeClr val="accent2"/>
                </a:solidFill>
                <a:latin typeface="Open Sans" charset="0"/>
                <a:ea typeface="Open Sans" charset="0"/>
                <a:cs typeface="Open Sans" charset="0"/>
              </a:rPr>
              <a:t>. </a:t>
            </a:r>
          </a:p>
        </p:txBody>
      </p:sp>
      <p:sp>
        <p:nvSpPr>
          <p:cNvPr id="7" name="Rectangle 6"/>
          <p:cNvSpPr/>
          <p:nvPr/>
        </p:nvSpPr>
        <p:spPr>
          <a:xfrm>
            <a:off x="3642829" y="1564152"/>
            <a:ext cx="5158271" cy="4818416"/>
          </a:xfrm>
          <a:prstGeom prst="rect">
            <a:avLst/>
          </a:prstGeom>
        </p:spPr>
        <p:txBody>
          <a:bodyPr wrap="square">
            <a:noAutofit/>
          </a:bodyPr>
          <a:lstStyle/>
          <a:p>
            <a:pPr lvl="0">
              <a:spcBef>
                <a:spcPts val="1200"/>
              </a:spcBef>
              <a:spcAft>
                <a:spcPts val="800"/>
              </a:spcAft>
              <a:buClr>
                <a:schemeClr val="accent3"/>
              </a:buClr>
              <a:defRPr/>
            </a:pPr>
            <a:r>
              <a:rPr lang="en-US" sz="2400" dirty="0">
                <a:solidFill>
                  <a:srgbClr val="000000"/>
                </a:solidFill>
                <a:latin typeface="Open Sans"/>
                <a:cs typeface="Open Sans"/>
              </a:rPr>
              <a:t>UASG Recommendations </a:t>
            </a:r>
          </a:p>
          <a:p>
            <a:pPr marL="525780" lvl="1" indent="-342900">
              <a:spcBef>
                <a:spcPts val="1200"/>
              </a:spcBef>
              <a:spcAft>
                <a:spcPts val="600"/>
              </a:spcAft>
              <a:buClr>
                <a:schemeClr val="accent3"/>
              </a:buClr>
              <a:buSzPct val="85000"/>
              <a:buFont typeface="Lucida Grande"/>
              <a:buChar char="*"/>
              <a:defRPr/>
            </a:pPr>
            <a:r>
              <a:rPr lang="en-US" dirty="0">
                <a:solidFill>
                  <a:srgbClr val="000000"/>
                </a:solidFill>
                <a:latin typeface="Open Sans Light"/>
                <a:cs typeface="Open Sans Light"/>
              </a:rPr>
              <a:t>Easiest way to ensure all valid domain names are </a:t>
            </a:r>
            <a:r>
              <a:rPr lang="en-US" dirty="0" smtClean="0">
                <a:solidFill>
                  <a:srgbClr val="000000"/>
                </a:solidFill>
                <a:latin typeface="Open Sans Light"/>
                <a:cs typeface="Open Sans Light"/>
              </a:rPr>
              <a:t>accepted.</a:t>
            </a:r>
            <a:endParaRPr lang="en-US" sz="1600" dirty="0">
              <a:solidFill>
                <a:srgbClr val="000000"/>
              </a:solidFill>
              <a:latin typeface="Open Sans Light"/>
              <a:cs typeface="Open Sans Light"/>
            </a:endParaRPr>
          </a:p>
          <a:p>
            <a:pPr marL="525780" lvl="1" indent="-342900">
              <a:spcBef>
                <a:spcPts val="1200"/>
              </a:spcBef>
              <a:spcAft>
                <a:spcPts val="600"/>
              </a:spcAft>
              <a:buClr>
                <a:schemeClr val="accent3"/>
              </a:buClr>
              <a:buSzPct val="85000"/>
              <a:buFont typeface="Lucida Grande"/>
              <a:buChar char="*"/>
              <a:defRPr/>
            </a:pPr>
            <a:r>
              <a:rPr lang="en-US" dirty="0" smtClean="0">
                <a:solidFill>
                  <a:srgbClr val="000000"/>
                </a:solidFill>
                <a:latin typeface="Open Sans Light"/>
                <a:cs typeface="Open Sans Light"/>
              </a:rPr>
              <a:t>Should </a:t>
            </a:r>
            <a:r>
              <a:rPr lang="en-US" dirty="0">
                <a:solidFill>
                  <a:srgbClr val="000000"/>
                </a:solidFill>
                <a:latin typeface="Open Sans Light"/>
                <a:cs typeface="Open Sans Light"/>
              </a:rPr>
              <a:t>not occur unless </a:t>
            </a:r>
            <a:r>
              <a:rPr lang="en-US" dirty="0" smtClean="0">
                <a:solidFill>
                  <a:srgbClr val="000000"/>
                </a:solidFill>
                <a:latin typeface="Open Sans Light"/>
                <a:cs typeface="Open Sans Light"/>
              </a:rPr>
              <a:t>required. If yes:</a:t>
            </a:r>
            <a:endParaRPr lang="en-US"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Verify TLD against authoritative </a:t>
            </a:r>
            <a:r>
              <a:rPr lang="en-US" sz="1400" dirty="0" smtClean="0">
                <a:solidFill>
                  <a:srgbClr val="000000"/>
                </a:solidFill>
                <a:latin typeface="Open Sans Light"/>
                <a:cs typeface="Open Sans Light"/>
              </a:rPr>
              <a:t>table.</a:t>
            </a:r>
            <a:endParaRPr lang="en-US" sz="1400"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Query domain name against </a:t>
            </a:r>
            <a:r>
              <a:rPr lang="en-US" sz="1400" dirty="0" smtClean="0">
                <a:solidFill>
                  <a:srgbClr val="000000"/>
                </a:solidFill>
                <a:latin typeface="Open Sans Light"/>
                <a:cs typeface="Open Sans Light"/>
              </a:rPr>
              <a:t>DNS.</a:t>
            </a:r>
            <a:endParaRPr lang="en-US" sz="1400"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Require repeated entry of email </a:t>
            </a:r>
            <a:r>
              <a:rPr lang="en-US" sz="1400" dirty="0" smtClean="0">
                <a:solidFill>
                  <a:srgbClr val="000000"/>
                </a:solidFill>
                <a:latin typeface="Open Sans Light"/>
                <a:cs typeface="Open Sans Light"/>
              </a:rPr>
              <a:t>address.</a:t>
            </a:r>
          </a:p>
          <a:p>
            <a:pPr marL="822960" lvl="2" indent="-274320">
              <a:spcAft>
                <a:spcPts val="400"/>
              </a:spcAft>
              <a:buClr>
                <a:schemeClr val="accent3"/>
              </a:buClr>
              <a:buSzPct val="85000"/>
              <a:buFont typeface="Lucida Grande"/>
              <a:buChar char="*"/>
              <a:defRPr/>
            </a:pPr>
            <a:r>
              <a:rPr lang="en-US" sz="1400" dirty="0" smtClean="0">
                <a:solidFill>
                  <a:srgbClr val="000000"/>
                </a:solidFill>
                <a:latin typeface="Open Sans Light"/>
                <a:cs typeface="Open Sans Light"/>
              </a:rPr>
              <a:t>Validate </a:t>
            </a:r>
            <a:r>
              <a:rPr lang="en-US" sz="1400" dirty="0">
                <a:solidFill>
                  <a:srgbClr val="000000"/>
                </a:solidFill>
                <a:latin typeface="Open Sans Light"/>
                <a:cs typeface="Open Sans Light"/>
              </a:rPr>
              <a:t>characters </a:t>
            </a:r>
            <a:r>
              <a:rPr lang="en-US" sz="1400" dirty="0" smtClean="0">
                <a:solidFill>
                  <a:srgbClr val="000000"/>
                </a:solidFill>
                <a:latin typeface="Open Sans Light"/>
                <a:cs typeface="Open Sans Light"/>
              </a:rPr>
              <a:t>- </a:t>
            </a:r>
            <a:r>
              <a:rPr lang="en-US" sz="1400" dirty="0">
                <a:solidFill>
                  <a:srgbClr val="000000"/>
                </a:solidFill>
                <a:latin typeface="Open Sans Light"/>
                <a:cs typeface="Open Sans Light"/>
              </a:rPr>
              <a:t>no “disallowed” code </a:t>
            </a:r>
            <a:r>
              <a:rPr lang="en-US" sz="1400" dirty="0" smtClean="0">
                <a:solidFill>
                  <a:srgbClr val="000000"/>
                </a:solidFill>
                <a:latin typeface="Open Sans Light"/>
                <a:cs typeface="Open Sans Light"/>
              </a:rPr>
              <a:t>points.</a:t>
            </a: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Limit to </a:t>
            </a:r>
            <a:r>
              <a:rPr lang="en-US" sz="1400" dirty="0" smtClean="0">
                <a:solidFill>
                  <a:srgbClr val="000000"/>
                </a:solidFill>
                <a:latin typeface="Open Sans Light"/>
                <a:cs typeface="Open Sans Light"/>
              </a:rPr>
              <a:t>few, whole</a:t>
            </a:r>
            <a:r>
              <a:rPr lang="en-US" sz="1400" dirty="0">
                <a:solidFill>
                  <a:srgbClr val="000000"/>
                </a:solidFill>
                <a:latin typeface="Open Sans Light"/>
                <a:cs typeface="Open Sans Light"/>
              </a:rPr>
              <a:t>-label rules defined in </a:t>
            </a:r>
            <a:r>
              <a:rPr lang="en-US" sz="1400" dirty="0" smtClean="0">
                <a:solidFill>
                  <a:srgbClr val="000000"/>
                </a:solidFill>
                <a:latin typeface="Open Sans Light"/>
                <a:cs typeface="Open Sans Light"/>
              </a:rPr>
              <a:t>RFCs</a:t>
            </a:r>
            <a:endParaRPr lang="en-US" sz="1400"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If string contains ‘。</a:t>
            </a:r>
            <a:r>
              <a:rPr lang="en-US" sz="1400" dirty="0" smtClean="0">
                <a:solidFill>
                  <a:srgbClr val="000000"/>
                </a:solidFill>
                <a:latin typeface="Open Sans Light"/>
                <a:cs typeface="Open Sans Light"/>
              </a:rPr>
              <a:t>’ </a:t>
            </a:r>
            <a:r>
              <a:rPr lang="en-US" sz="1400" dirty="0">
                <a:solidFill>
                  <a:srgbClr val="000000"/>
                </a:solidFill>
                <a:latin typeface="Open Sans Light"/>
                <a:cs typeface="Open Sans Light"/>
              </a:rPr>
              <a:t>convert to ‘.’</a:t>
            </a:r>
          </a:p>
        </p:txBody>
      </p:sp>
      <p:pic>
        <p:nvPicPr>
          <p:cNvPr id="6" name="Picture 5"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06" y="251590"/>
            <a:ext cx="1079710" cy="891410"/>
          </a:xfrm>
          <a:prstGeom prst="rect">
            <a:avLst/>
          </a:prstGeom>
        </p:spPr>
      </p:pic>
    </p:spTree>
    <p:extLst>
      <p:ext uri="{BB962C8B-B14F-4D97-AF65-F5344CB8AC3E}">
        <p14:creationId xmlns:p14="http://schemas.microsoft.com/office/powerpoint/2010/main" val="9093095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Store</a:t>
            </a:r>
            <a:endParaRPr lang="en-US" dirty="0"/>
          </a:p>
        </p:txBody>
      </p:sp>
      <p:sp>
        <p:nvSpPr>
          <p:cNvPr id="2" name="Rectangle 1"/>
          <p:cNvSpPr/>
          <p:nvPr/>
        </p:nvSpPr>
        <p:spPr>
          <a:xfrm>
            <a:off x="366541" y="2681826"/>
            <a:ext cx="3116263" cy="1446550"/>
          </a:xfrm>
          <a:prstGeom prst="rect">
            <a:avLst/>
          </a:prstGeom>
        </p:spPr>
        <p:txBody>
          <a:bodyPr wrap="square">
            <a:spAutoFit/>
          </a:bodyPr>
          <a:lstStyle/>
          <a:p>
            <a:r>
              <a:rPr lang="en-US" sz="2200" dirty="0" smtClean="0">
                <a:solidFill>
                  <a:schemeClr val="accent2"/>
                </a:solidFill>
                <a:latin typeface="Open Sans" charset="0"/>
                <a:ea typeface="Open Sans" charset="0"/>
                <a:cs typeface="Open Sans" charset="0"/>
              </a:rPr>
              <a:t>The long-term and / or </a:t>
            </a:r>
            <a:r>
              <a:rPr lang="en-US" sz="2200" dirty="0">
                <a:solidFill>
                  <a:schemeClr val="accent2"/>
                </a:solidFill>
                <a:latin typeface="Open Sans" charset="0"/>
                <a:ea typeface="Open Sans" charset="0"/>
                <a:cs typeface="Open Sans" charset="0"/>
              </a:rPr>
              <a:t>transient storage of domain names and email addresses. </a:t>
            </a:r>
          </a:p>
        </p:txBody>
      </p:sp>
      <p:sp>
        <p:nvSpPr>
          <p:cNvPr id="8" name="Rectangle 7"/>
          <p:cNvSpPr/>
          <p:nvPr/>
        </p:nvSpPr>
        <p:spPr>
          <a:xfrm>
            <a:off x="3642829" y="1564153"/>
            <a:ext cx="5158272" cy="3488135"/>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UASG Recommendations </a:t>
            </a:r>
          </a:p>
          <a:p>
            <a:pPr marL="525780" lvl="1" indent="-342900">
              <a:spcBef>
                <a:spcPts val="1200"/>
              </a:spcBef>
              <a:buClr>
                <a:schemeClr val="accent3"/>
              </a:buClr>
              <a:buSzPct val="85000"/>
              <a:buFont typeface="Lucida Grande"/>
              <a:buChar char="*"/>
              <a:defRPr/>
            </a:pPr>
            <a:r>
              <a:rPr lang="en-US" dirty="0" smtClean="0">
                <a:solidFill>
                  <a:schemeClr val="tx2"/>
                </a:solidFill>
                <a:latin typeface="Open Sans Light"/>
                <a:cs typeface="Open Sans Light"/>
              </a:rPr>
              <a:t>Apps / services </a:t>
            </a:r>
            <a:r>
              <a:rPr lang="en-US" dirty="0">
                <a:solidFill>
                  <a:schemeClr val="tx2"/>
                </a:solidFill>
                <a:latin typeface="Open Sans Light"/>
                <a:cs typeface="Open Sans Light"/>
              </a:rPr>
              <a:t>should support </a:t>
            </a:r>
            <a:r>
              <a:rPr lang="en-US" dirty="0" smtClean="0">
                <a:solidFill>
                  <a:schemeClr val="tx2"/>
                </a:solidFill>
                <a:latin typeface="Open Sans Light"/>
                <a:cs typeface="Open Sans Light"/>
              </a:rPr>
              <a:t>Unicode</a:t>
            </a:r>
            <a:endParaRPr lang="en-US" dirty="0">
              <a:solidFill>
                <a:schemeClr val="tx2"/>
              </a:solidFill>
              <a:latin typeface="Open Sans Light"/>
              <a:cs typeface="Open Sans Light"/>
            </a:endParaRPr>
          </a:p>
          <a:p>
            <a:pPr marL="525780" lvl="1" indent="-342900">
              <a:spcBef>
                <a:spcPts val="1200"/>
              </a:spcBef>
              <a:buClr>
                <a:schemeClr val="accent3"/>
              </a:buClr>
              <a:buSzPct val="85000"/>
              <a:buFont typeface="Lucida Grande"/>
              <a:buChar char="*"/>
              <a:defRPr/>
            </a:pPr>
            <a:r>
              <a:rPr lang="en-US" dirty="0">
                <a:solidFill>
                  <a:schemeClr val="tx2"/>
                </a:solidFill>
                <a:latin typeface="Open Sans Light"/>
                <a:cs typeface="Open Sans Light"/>
              </a:rPr>
              <a:t>Information </a:t>
            </a:r>
            <a:r>
              <a:rPr lang="en-US" dirty="0" smtClean="0">
                <a:solidFill>
                  <a:schemeClr val="tx2"/>
                </a:solidFill>
                <a:latin typeface="Open Sans Light"/>
                <a:cs typeface="Open Sans Light"/>
              </a:rPr>
              <a:t>stored </a:t>
            </a:r>
            <a:r>
              <a:rPr lang="en-US" dirty="0">
                <a:solidFill>
                  <a:schemeClr val="tx2"/>
                </a:solidFill>
                <a:latin typeface="Open Sans Light"/>
                <a:cs typeface="Open Sans Light"/>
              </a:rPr>
              <a:t>in </a:t>
            </a:r>
            <a:r>
              <a:rPr lang="en-US" dirty="0" smtClean="0">
                <a:solidFill>
                  <a:schemeClr val="tx2"/>
                </a:solidFill>
                <a:latin typeface="Open Sans Light"/>
                <a:cs typeface="Open Sans Light"/>
              </a:rPr>
              <a:t>UTF</a:t>
            </a:r>
            <a:r>
              <a:rPr lang="en-US" dirty="0">
                <a:solidFill>
                  <a:schemeClr val="tx2"/>
                </a:solidFill>
                <a:latin typeface="Open Sans Light"/>
                <a:cs typeface="Open Sans Light"/>
              </a:rPr>
              <a:t>-8 whenever </a:t>
            </a:r>
            <a:r>
              <a:rPr lang="en-US" dirty="0" smtClean="0">
                <a:solidFill>
                  <a:schemeClr val="tx2"/>
                </a:solidFill>
                <a:latin typeface="Open Sans Light"/>
                <a:cs typeface="Open Sans Light"/>
              </a:rPr>
              <a:t>possible</a:t>
            </a:r>
            <a:endParaRPr lang="en-US" dirty="0">
              <a:solidFill>
                <a:schemeClr val="tx2"/>
              </a:solidFill>
              <a:latin typeface="Open Sans Light"/>
              <a:cs typeface="Open Sans Light"/>
            </a:endParaRPr>
          </a:p>
          <a:p>
            <a:pPr marL="525780" lvl="1" indent="-342900">
              <a:spcBef>
                <a:spcPts val="1200"/>
              </a:spcBef>
              <a:buClr>
                <a:schemeClr val="accent3"/>
              </a:buClr>
              <a:buSzPct val="85000"/>
              <a:buFont typeface="Lucida Grande"/>
              <a:buChar char="*"/>
              <a:defRPr/>
            </a:pPr>
            <a:r>
              <a:rPr lang="en-US" dirty="0">
                <a:solidFill>
                  <a:schemeClr val="tx2"/>
                </a:solidFill>
                <a:latin typeface="Open Sans Light"/>
                <a:cs typeface="Open Sans Light"/>
              </a:rPr>
              <a:t>Consider </a:t>
            </a:r>
            <a:r>
              <a:rPr lang="en-US" dirty="0" smtClean="0">
                <a:solidFill>
                  <a:schemeClr val="tx2"/>
                </a:solidFill>
                <a:latin typeface="Open Sans Light"/>
                <a:cs typeface="Open Sans Light"/>
              </a:rPr>
              <a:t>end</a:t>
            </a:r>
            <a:r>
              <a:rPr lang="en-US" dirty="0">
                <a:solidFill>
                  <a:schemeClr val="tx2"/>
                </a:solidFill>
                <a:latin typeface="Open Sans Light"/>
                <a:cs typeface="Open Sans Light"/>
              </a:rPr>
              <a:t>-to-end scenarios before </a:t>
            </a:r>
            <a:r>
              <a:rPr lang="en-US" dirty="0" smtClean="0">
                <a:solidFill>
                  <a:schemeClr val="tx2"/>
                </a:solidFill>
                <a:latin typeface="Open Sans Light"/>
                <a:cs typeface="Open Sans Light"/>
              </a:rPr>
              <a:t>converting between </a:t>
            </a:r>
            <a:r>
              <a:rPr lang="en-US" dirty="0">
                <a:solidFill>
                  <a:schemeClr val="tx2"/>
                </a:solidFill>
                <a:latin typeface="Open Sans Light"/>
                <a:cs typeface="Open Sans Light"/>
              </a:rPr>
              <a:t>A-Labels </a:t>
            </a:r>
            <a:r>
              <a:rPr lang="en-US" dirty="0" smtClean="0">
                <a:solidFill>
                  <a:schemeClr val="tx2"/>
                </a:solidFill>
                <a:latin typeface="Open Sans Light"/>
                <a:cs typeface="Open Sans Light"/>
              </a:rPr>
              <a:t>&amp; U</a:t>
            </a:r>
            <a:r>
              <a:rPr lang="en-US" dirty="0">
                <a:solidFill>
                  <a:schemeClr val="tx2"/>
                </a:solidFill>
                <a:latin typeface="Open Sans Light"/>
                <a:cs typeface="Open Sans Light"/>
              </a:rPr>
              <a:t>-</a:t>
            </a:r>
            <a:r>
              <a:rPr lang="en-US" dirty="0" smtClean="0">
                <a:solidFill>
                  <a:schemeClr val="tx2"/>
                </a:solidFill>
                <a:latin typeface="Open Sans Light"/>
                <a:cs typeface="Open Sans Light"/>
              </a:rPr>
              <a:t>Labels</a:t>
            </a:r>
            <a:endParaRPr lang="en-US" sz="1400" dirty="0" smtClean="0">
              <a:solidFill>
                <a:schemeClr val="tx2"/>
              </a:solidFill>
              <a:latin typeface="Open Sans Light"/>
              <a:cs typeface="Open Sans Light"/>
            </a:endParaRPr>
          </a:p>
          <a:p>
            <a:pPr marL="982980" lvl="2" indent="-342900">
              <a:spcBef>
                <a:spcPts val="1200"/>
              </a:spcBef>
              <a:buClr>
                <a:schemeClr val="accent3"/>
              </a:buClr>
              <a:buSzPct val="85000"/>
              <a:buFont typeface="Lucida Grande"/>
              <a:buChar char="*"/>
              <a:defRPr/>
            </a:pPr>
            <a:r>
              <a:rPr lang="en-US" sz="1400" dirty="0" smtClean="0">
                <a:solidFill>
                  <a:schemeClr val="tx2"/>
                </a:solidFill>
                <a:latin typeface="Open Sans Light"/>
                <a:cs typeface="Open Sans Light"/>
              </a:rPr>
              <a:t>Consider </a:t>
            </a:r>
            <a:r>
              <a:rPr lang="en-US" sz="1400" dirty="0">
                <a:solidFill>
                  <a:schemeClr val="tx2"/>
                </a:solidFill>
                <a:latin typeface="Open Sans Light"/>
                <a:cs typeface="Open Sans Light"/>
              </a:rPr>
              <a:t>storing in both </a:t>
            </a:r>
            <a:r>
              <a:rPr lang="en-US" sz="1400" dirty="0" smtClean="0">
                <a:solidFill>
                  <a:schemeClr val="tx2"/>
                </a:solidFill>
                <a:latin typeface="Open Sans Light"/>
                <a:cs typeface="Open Sans Light"/>
              </a:rPr>
              <a:t>formats</a:t>
            </a:r>
            <a:endParaRPr lang="en-US" sz="1400" dirty="0">
              <a:solidFill>
                <a:schemeClr val="tx2"/>
              </a:solidFill>
              <a:latin typeface="Open Sans Light"/>
              <a:cs typeface="Open Sans Light"/>
            </a:endParaRPr>
          </a:p>
          <a:p>
            <a:pPr marL="525780" lvl="1" indent="-342900">
              <a:spcBef>
                <a:spcPts val="1200"/>
              </a:spcBef>
              <a:buClr>
                <a:schemeClr val="accent3"/>
              </a:buClr>
              <a:buSzPct val="85000"/>
              <a:buFont typeface="Lucida Grande"/>
              <a:buChar char="*"/>
              <a:defRPr/>
            </a:pPr>
            <a:r>
              <a:rPr lang="en-US" dirty="0">
                <a:solidFill>
                  <a:schemeClr val="tx2"/>
                </a:solidFill>
                <a:latin typeface="Open Sans Light"/>
                <a:cs typeface="Open Sans Light"/>
              </a:rPr>
              <a:t>Clearly mark email addresses and </a:t>
            </a:r>
            <a:r>
              <a:rPr lang="en-US" dirty="0" smtClean="0">
                <a:solidFill>
                  <a:schemeClr val="tx2"/>
                </a:solidFill>
                <a:latin typeface="Open Sans Light"/>
                <a:cs typeface="Open Sans Light"/>
              </a:rPr>
              <a:t/>
            </a:r>
            <a:br>
              <a:rPr lang="en-US" dirty="0" smtClean="0">
                <a:solidFill>
                  <a:schemeClr val="tx2"/>
                </a:solidFill>
                <a:latin typeface="Open Sans Light"/>
                <a:cs typeface="Open Sans Light"/>
              </a:rPr>
            </a:br>
            <a:r>
              <a:rPr lang="en-US" dirty="0" smtClean="0">
                <a:solidFill>
                  <a:schemeClr val="tx2"/>
                </a:solidFill>
                <a:latin typeface="Open Sans Light"/>
                <a:cs typeface="Open Sans Light"/>
              </a:rPr>
              <a:t>domain </a:t>
            </a:r>
            <a:r>
              <a:rPr lang="en-US" dirty="0">
                <a:solidFill>
                  <a:schemeClr val="tx2"/>
                </a:solidFill>
                <a:latin typeface="Open Sans Light"/>
                <a:cs typeface="Open Sans Light"/>
              </a:rPr>
              <a:t>names during </a:t>
            </a:r>
            <a:r>
              <a:rPr lang="en-US" dirty="0" smtClean="0">
                <a:solidFill>
                  <a:schemeClr val="tx2"/>
                </a:solidFill>
                <a:latin typeface="Open Sans Light"/>
                <a:cs typeface="Open Sans Light"/>
              </a:rPr>
              <a:t>storage</a:t>
            </a:r>
            <a:endParaRPr lang="en-US" sz="1600" dirty="0">
              <a:solidFill>
                <a:schemeClr val="tx2"/>
              </a:solidFill>
              <a:latin typeface="Open Sans Light"/>
              <a:cs typeface="Open Sans Light"/>
            </a:endParaRPr>
          </a:p>
        </p:txBody>
      </p:sp>
      <p:pic>
        <p:nvPicPr>
          <p:cNvPr id="7" name="Picture 6" descr="ua-capability-icons_wht_St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438" y="324303"/>
            <a:ext cx="826885" cy="826885"/>
          </a:xfrm>
          <a:prstGeom prst="rect">
            <a:avLst/>
          </a:prstGeom>
        </p:spPr>
      </p:pic>
    </p:spTree>
    <p:extLst>
      <p:ext uri="{BB962C8B-B14F-4D97-AF65-F5344CB8AC3E}">
        <p14:creationId xmlns:p14="http://schemas.microsoft.com/office/powerpoint/2010/main" val="16420070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a:t>
            </a:r>
            <a:endParaRPr lang="en-US" dirty="0"/>
          </a:p>
        </p:txBody>
      </p:sp>
      <p:sp>
        <p:nvSpPr>
          <p:cNvPr id="2" name="Rectangle 1"/>
          <p:cNvSpPr/>
          <p:nvPr/>
        </p:nvSpPr>
        <p:spPr>
          <a:xfrm>
            <a:off x="366540" y="2675076"/>
            <a:ext cx="3115653" cy="2800766"/>
          </a:xfrm>
          <a:prstGeom prst="rect">
            <a:avLst/>
          </a:prstGeom>
        </p:spPr>
        <p:txBody>
          <a:bodyPr wrap="square">
            <a:spAutoFit/>
          </a:bodyPr>
          <a:lstStyle/>
          <a:p>
            <a:r>
              <a:rPr lang="en-US" sz="2200" dirty="0" smtClean="0">
                <a:solidFill>
                  <a:srgbClr val="5D686E"/>
                </a:solidFill>
                <a:latin typeface="Open Sans" charset="0"/>
                <a:ea typeface="Open Sans" charset="0"/>
                <a:cs typeface="Open Sans" charset="0"/>
              </a:rPr>
              <a:t>Occurs </a:t>
            </a:r>
            <a:r>
              <a:rPr lang="en-US" sz="2200" dirty="0">
                <a:solidFill>
                  <a:srgbClr val="5D686E"/>
                </a:solidFill>
                <a:latin typeface="Open Sans" charset="0"/>
                <a:ea typeface="Open Sans" charset="0"/>
                <a:cs typeface="Open Sans" charset="0"/>
              </a:rPr>
              <a:t>whenever an email address or domain name is used by an application or service to perform an </a:t>
            </a:r>
            <a:r>
              <a:rPr lang="en-US" sz="2200" dirty="0" smtClean="0">
                <a:solidFill>
                  <a:srgbClr val="5D686E"/>
                </a:solidFill>
                <a:latin typeface="Open Sans" charset="0"/>
                <a:ea typeface="Open Sans" charset="0"/>
                <a:cs typeface="Open Sans" charset="0"/>
              </a:rPr>
              <a:t>activity, or is transformed </a:t>
            </a:r>
            <a:r>
              <a:rPr lang="en-US" sz="2200" dirty="0">
                <a:solidFill>
                  <a:srgbClr val="5D686E"/>
                </a:solidFill>
                <a:latin typeface="Open Sans" charset="0"/>
                <a:ea typeface="Open Sans" charset="0"/>
                <a:cs typeface="Open Sans" charset="0"/>
              </a:rPr>
              <a:t>into an alternate </a:t>
            </a:r>
            <a:r>
              <a:rPr lang="en-US" sz="2200" dirty="0" smtClean="0">
                <a:solidFill>
                  <a:srgbClr val="5D686E"/>
                </a:solidFill>
                <a:latin typeface="Open Sans" charset="0"/>
                <a:ea typeface="Open Sans" charset="0"/>
                <a:cs typeface="Open Sans" charset="0"/>
              </a:rPr>
              <a:t>format.</a:t>
            </a:r>
            <a:endParaRPr lang="en-US" sz="2200" dirty="0">
              <a:solidFill>
                <a:srgbClr val="5D686E"/>
              </a:solidFill>
              <a:latin typeface="Open Sans" charset="0"/>
              <a:ea typeface="Open Sans" charset="0"/>
              <a:cs typeface="Open Sans" charset="0"/>
            </a:endParaRPr>
          </a:p>
        </p:txBody>
      </p:sp>
      <p:sp>
        <p:nvSpPr>
          <p:cNvPr id="7" name="Rectangle 6"/>
          <p:cNvSpPr/>
          <p:nvPr/>
        </p:nvSpPr>
        <p:spPr>
          <a:xfrm>
            <a:off x="3642829" y="1564152"/>
            <a:ext cx="5158272" cy="3626634"/>
          </a:xfrm>
          <a:prstGeom prst="rect">
            <a:avLst/>
          </a:prstGeom>
        </p:spPr>
        <p:txBody>
          <a:bodyPr wrap="square">
            <a:spAutoFit/>
          </a:bodyPr>
          <a:lstStyle/>
          <a:p>
            <a:pPr lvl="0">
              <a:spcBef>
                <a:spcPts val="1200"/>
              </a:spcBef>
              <a:spcAft>
                <a:spcPts val="800"/>
              </a:spcAft>
              <a:buClr>
                <a:schemeClr val="accent4"/>
              </a:buClr>
              <a:defRPr/>
            </a:pPr>
            <a:r>
              <a:rPr lang="en-US" sz="2400" dirty="0">
                <a:solidFill>
                  <a:sysClr val="windowText" lastClr="000000"/>
                </a:solidFill>
                <a:latin typeface="Open Sans"/>
                <a:cs typeface="Open Sans"/>
              </a:rPr>
              <a:t>UASG Recommendations </a:t>
            </a:r>
          </a:p>
          <a:p>
            <a:pPr marL="525780" lvl="1" indent="-342900">
              <a:spcBef>
                <a:spcPts val="1200"/>
              </a:spcBef>
              <a:spcAft>
                <a:spcPts val="600"/>
              </a:spcAft>
              <a:buClr>
                <a:schemeClr val="accent2"/>
              </a:buClr>
              <a:buSzPct val="85000"/>
              <a:buFont typeface="Lucida Grande"/>
              <a:buChar char="*"/>
              <a:defRPr/>
            </a:pPr>
            <a:r>
              <a:rPr lang="en-US" dirty="0" smtClean="0">
                <a:solidFill>
                  <a:sysClr val="windowText" lastClr="000000"/>
                </a:solidFill>
                <a:latin typeface="Open Sans Light"/>
                <a:cs typeface="Open Sans Light"/>
              </a:rPr>
              <a:t>Check code </a:t>
            </a:r>
            <a:r>
              <a:rPr lang="en-US" dirty="0">
                <a:solidFill>
                  <a:sysClr val="windowText" lastClr="000000"/>
                </a:solidFill>
                <a:latin typeface="Open Sans Light"/>
                <a:cs typeface="Open Sans Light"/>
              </a:rPr>
              <a:t>points not defined when application / service was created </a:t>
            </a:r>
            <a:r>
              <a:rPr lang="en-US" dirty="0" smtClean="0">
                <a:solidFill>
                  <a:sysClr val="windowText" lastClr="000000"/>
                </a:solidFill>
                <a:latin typeface="Open Sans Light"/>
                <a:cs typeface="Open Sans Light"/>
              </a:rPr>
              <a:t>– shouldn’t “</a:t>
            </a:r>
            <a:r>
              <a:rPr lang="en-US" dirty="0">
                <a:solidFill>
                  <a:sysClr val="windowText" lastClr="000000"/>
                </a:solidFill>
                <a:latin typeface="Open Sans Light"/>
                <a:cs typeface="Open Sans Light"/>
              </a:rPr>
              <a:t>break” user </a:t>
            </a:r>
            <a:r>
              <a:rPr lang="en-US" dirty="0" smtClean="0">
                <a:solidFill>
                  <a:sysClr val="windowText" lastClr="000000"/>
                </a:solidFill>
                <a:latin typeface="Open Sans Light"/>
                <a:cs typeface="Open Sans Light"/>
              </a:rPr>
              <a:t>experience.</a:t>
            </a:r>
            <a:endParaRPr lang="en-US" dirty="0">
              <a:solidFill>
                <a:sysClr val="windowText" lastClr="000000"/>
              </a:solidFill>
              <a:latin typeface="Open Sans Light"/>
              <a:cs typeface="Open Sans Light"/>
            </a:endParaRPr>
          </a:p>
          <a:p>
            <a:pPr marL="525780" lvl="1" indent="-34290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Use supported Unicode-enabled </a:t>
            </a:r>
            <a:r>
              <a:rPr lang="en-US" dirty="0" smtClean="0">
                <a:solidFill>
                  <a:sysClr val="windowText" lastClr="000000"/>
                </a:solidFill>
                <a:latin typeface="Open Sans Light"/>
                <a:cs typeface="Open Sans Light"/>
              </a:rPr>
              <a:t>APIs.</a:t>
            </a:r>
            <a:endParaRPr lang="en-US" dirty="0">
              <a:solidFill>
                <a:sysClr val="windowText" lastClr="000000"/>
              </a:solidFill>
              <a:latin typeface="Open Sans Light"/>
              <a:cs typeface="Open Sans Light"/>
            </a:endParaRPr>
          </a:p>
          <a:p>
            <a:pPr marL="525780" lvl="1" indent="-34290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Use </a:t>
            </a:r>
            <a:r>
              <a:rPr lang="en-US" dirty="0" smtClean="0">
                <a:solidFill>
                  <a:sysClr val="windowText" lastClr="000000"/>
                </a:solidFill>
                <a:latin typeface="Open Sans Light"/>
                <a:cs typeface="Open Sans Light"/>
              </a:rPr>
              <a:t>latest </a:t>
            </a:r>
            <a:r>
              <a:rPr lang="en-US" dirty="0">
                <a:solidFill>
                  <a:sysClr val="windowText" lastClr="000000"/>
                </a:solidFill>
                <a:latin typeface="Open Sans Light"/>
                <a:cs typeface="Open Sans Light"/>
              </a:rPr>
              <a:t>IDNA Protocol &amp;</a:t>
            </a:r>
            <a:r>
              <a:rPr lang="en-US" dirty="0" smtClean="0">
                <a:solidFill>
                  <a:sysClr val="windowText" lastClr="000000"/>
                </a:solidFill>
                <a:latin typeface="Open Sans Light"/>
                <a:cs typeface="Open Sans Light"/>
              </a:rPr>
              <a:t> Tables </a:t>
            </a:r>
            <a:r>
              <a:rPr lang="en-US" dirty="0">
                <a:solidFill>
                  <a:sysClr val="windowText" lastClr="000000"/>
                </a:solidFill>
                <a:latin typeface="Open Sans Light"/>
                <a:cs typeface="Open Sans Light"/>
              </a:rPr>
              <a:t>documents for </a:t>
            </a:r>
            <a:r>
              <a:rPr lang="en-US" dirty="0" smtClean="0">
                <a:solidFill>
                  <a:sysClr val="windowText" lastClr="000000"/>
                </a:solidFill>
                <a:latin typeface="Open Sans Light"/>
                <a:cs typeface="Open Sans Light"/>
              </a:rPr>
              <a:t>Internationalized Domain Names.</a:t>
            </a:r>
            <a:endParaRPr lang="en-US" dirty="0">
              <a:solidFill>
                <a:sysClr val="windowText" lastClr="000000"/>
              </a:solidFill>
              <a:latin typeface="Open Sans Light"/>
              <a:cs typeface="Open Sans Light"/>
            </a:endParaRPr>
          </a:p>
          <a:p>
            <a:pPr marL="525780" lvl="1" indent="-34290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Process in UTF-8 </a:t>
            </a:r>
            <a:r>
              <a:rPr lang="en-US" dirty="0" smtClean="0">
                <a:solidFill>
                  <a:sysClr val="windowText" lastClr="000000"/>
                </a:solidFill>
                <a:latin typeface="Open Sans Light"/>
                <a:cs typeface="Open Sans Light"/>
              </a:rPr>
              <a:t>wherever possible.</a:t>
            </a:r>
            <a:endParaRPr lang="en-US" sz="1600" dirty="0">
              <a:solidFill>
                <a:sysClr val="windowText" lastClr="000000"/>
              </a:solidFill>
              <a:latin typeface="Open Sans Light"/>
              <a:cs typeface="Open Sans Light"/>
            </a:endParaRPr>
          </a:p>
        </p:txBody>
      </p:sp>
      <p:pic>
        <p:nvPicPr>
          <p:cNvPr id="6" name="Picture 5" descr="ua-capability-icons_wht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11" y="328026"/>
            <a:ext cx="1335974" cy="822960"/>
          </a:xfrm>
          <a:prstGeom prst="rect">
            <a:avLst/>
          </a:prstGeom>
        </p:spPr>
      </p:pic>
    </p:spTree>
    <p:extLst>
      <p:ext uri="{BB962C8B-B14F-4D97-AF65-F5344CB8AC3E}">
        <p14:creationId xmlns:p14="http://schemas.microsoft.com/office/powerpoint/2010/main" val="30147714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(continued)</a:t>
            </a:r>
            <a:endParaRPr lang="en-US" dirty="0"/>
          </a:p>
        </p:txBody>
      </p:sp>
      <p:sp>
        <p:nvSpPr>
          <p:cNvPr id="8" name="Rectangle 7"/>
          <p:cNvSpPr/>
          <p:nvPr/>
        </p:nvSpPr>
        <p:spPr>
          <a:xfrm>
            <a:off x="366540" y="2675076"/>
            <a:ext cx="3116264" cy="2800766"/>
          </a:xfrm>
          <a:prstGeom prst="rect">
            <a:avLst/>
          </a:prstGeom>
        </p:spPr>
        <p:txBody>
          <a:bodyPr wrap="square">
            <a:spAutoFit/>
          </a:bodyPr>
          <a:lstStyle/>
          <a:p>
            <a:r>
              <a:rPr lang="en-US" sz="2200" dirty="0" smtClean="0">
                <a:solidFill>
                  <a:schemeClr val="accent2"/>
                </a:solidFill>
                <a:latin typeface="Open Sans" charset="0"/>
                <a:ea typeface="Open Sans" charset="0"/>
                <a:cs typeface="Open Sans" charset="0"/>
              </a:rPr>
              <a:t>Occurs </a:t>
            </a:r>
            <a:r>
              <a:rPr lang="en-US" sz="2200" dirty="0">
                <a:solidFill>
                  <a:schemeClr val="accent2"/>
                </a:solidFill>
                <a:latin typeface="Open Sans" charset="0"/>
                <a:ea typeface="Open Sans" charset="0"/>
                <a:cs typeface="Open Sans" charset="0"/>
              </a:rPr>
              <a:t>whenever an email address or domain name is used by an application or service to perform an </a:t>
            </a:r>
            <a:r>
              <a:rPr lang="en-US" sz="2200" dirty="0" smtClean="0">
                <a:solidFill>
                  <a:schemeClr val="accent2"/>
                </a:solidFill>
                <a:latin typeface="Open Sans" charset="0"/>
                <a:ea typeface="Open Sans" charset="0"/>
                <a:cs typeface="Open Sans" charset="0"/>
              </a:rPr>
              <a:t>activity, or is transformed </a:t>
            </a:r>
            <a:r>
              <a:rPr lang="en-US" sz="2200" dirty="0">
                <a:solidFill>
                  <a:schemeClr val="accent2"/>
                </a:solidFill>
                <a:latin typeface="Open Sans" charset="0"/>
                <a:ea typeface="Open Sans" charset="0"/>
                <a:cs typeface="Open Sans" charset="0"/>
              </a:rPr>
              <a:t>into an alternate </a:t>
            </a:r>
            <a:r>
              <a:rPr lang="en-US" sz="2200" dirty="0" smtClean="0">
                <a:solidFill>
                  <a:schemeClr val="accent2"/>
                </a:solidFill>
                <a:latin typeface="Open Sans" charset="0"/>
                <a:ea typeface="Open Sans" charset="0"/>
                <a:cs typeface="Open Sans" charset="0"/>
              </a:rPr>
              <a:t>format.</a:t>
            </a:r>
            <a:endParaRPr lang="en-US" sz="2200" dirty="0">
              <a:solidFill>
                <a:schemeClr val="accent2"/>
              </a:solidFill>
              <a:latin typeface="Open Sans" charset="0"/>
              <a:ea typeface="Open Sans" charset="0"/>
              <a:cs typeface="Open Sans" charset="0"/>
            </a:endParaRPr>
          </a:p>
        </p:txBody>
      </p:sp>
      <p:sp>
        <p:nvSpPr>
          <p:cNvPr id="9" name="Rectangle 8"/>
          <p:cNvSpPr/>
          <p:nvPr/>
        </p:nvSpPr>
        <p:spPr>
          <a:xfrm>
            <a:off x="3642829" y="1564152"/>
            <a:ext cx="5158272" cy="3072636"/>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UASG Recommendations </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Ensure </a:t>
            </a:r>
            <a:r>
              <a:rPr lang="en-US" dirty="0" smtClean="0">
                <a:solidFill>
                  <a:schemeClr val="tx2"/>
                </a:solidFill>
                <a:latin typeface="Open Sans Light"/>
                <a:cs typeface="Open Sans Light"/>
              </a:rPr>
              <a:t>numbers are handled as expected</a:t>
            </a:r>
            <a:endParaRPr lang="en-US" dirty="0">
              <a:solidFill>
                <a:schemeClr val="tx2"/>
              </a:solidFill>
              <a:latin typeface="Open Sans Light"/>
              <a:cs typeface="Open Sans Light"/>
            </a:endParaRPr>
          </a:p>
          <a:p>
            <a:pPr marL="525780" lvl="1" indent="-342900">
              <a:spcBef>
                <a:spcPts val="1200"/>
              </a:spcBef>
              <a:spcAft>
                <a:spcPts val="600"/>
              </a:spcAft>
              <a:buClr>
                <a:schemeClr val="accent3"/>
              </a:buClr>
              <a:buSzPct val="85000"/>
              <a:buFont typeface="Lucida Grande"/>
              <a:buChar char="*"/>
              <a:defRPr/>
            </a:pPr>
            <a:r>
              <a:rPr lang="en-US" dirty="0" smtClean="0">
                <a:solidFill>
                  <a:schemeClr val="tx2"/>
                </a:solidFill>
                <a:latin typeface="Open Sans Light"/>
                <a:cs typeface="Open Sans Light"/>
              </a:rPr>
              <a:t>Treat ASCII </a:t>
            </a:r>
            <a:r>
              <a:rPr lang="en-US" dirty="0">
                <a:solidFill>
                  <a:schemeClr val="tx2"/>
                </a:solidFill>
                <a:latin typeface="Open Sans Light"/>
                <a:cs typeface="Open Sans Light"/>
              </a:rPr>
              <a:t>numerals </a:t>
            </a:r>
            <a:r>
              <a:rPr lang="en-US" dirty="0" smtClean="0">
                <a:solidFill>
                  <a:schemeClr val="tx2"/>
                </a:solidFill>
                <a:latin typeface="Open Sans Light"/>
                <a:cs typeface="Open Sans Light"/>
              </a:rPr>
              <a:t>&amp; Asian </a:t>
            </a:r>
            <a:r>
              <a:rPr lang="en-US" dirty="0">
                <a:solidFill>
                  <a:schemeClr val="tx2"/>
                </a:solidFill>
                <a:latin typeface="Open Sans Light"/>
                <a:cs typeface="Open Sans Light"/>
              </a:rPr>
              <a:t>ideographic number </a:t>
            </a:r>
            <a:r>
              <a:rPr lang="en-US" dirty="0" smtClean="0">
                <a:solidFill>
                  <a:schemeClr val="tx2"/>
                </a:solidFill>
                <a:latin typeface="Open Sans Light"/>
                <a:cs typeface="Open Sans Light"/>
              </a:rPr>
              <a:t>representations as numbers</a:t>
            </a:r>
            <a:endParaRPr lang="en-US" dirty="0">
              <a:solidFill>
                <a:schemeClr val="tx2"/>
              </a:solidFill>
              <a:latin typeface="Open Sans Light"/>
              <a:cs typeface="Open Sans Light"/>
            </a:endParaRP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Upgrade </a:t>
            </a:r>
            <a:r>
              <a:rPr lang="en-US" dirty="0" smtClean="0">
                <a:solidFill>
                  <a:schemeClr val="tx2"/>
                </a:solidFill>
                <a:latin typeface="Open Sans Light"/>
                <a:cs typeface="Open Sans Light"/>
              </a:rPr>
              <a:t>apps &amp; servers</a:t>
            </a:r>
            <a:r>
              <a:rPr lang="en-US" dirty="0">
                <a:solidFill>
                  <a:schemeClr val="tx2"/>
                </a:solidFill>
                <a:latin typeface="Open Sans Light"/>
                <a:cs typeface="Open Sans Light"/>
              </a:rPr>
              <a:t>/services </a:t>
            </a:r>
            <a:r>
              <a:rPr lang="en-US" dirty="0" smtClean="0">
                <a:solidFill>
                  <a:schemeClr val="tx2"/>
                </a:solidFill>
                <a:latin typeface="Open Sans Light"/>
                <a:cs typeface="Open Sans Light"/>
              </a:rPr>
              <a:t>together</a:t>
            </a:r>
            <a:endParaRPr lang="en-US" dirty="0">
              <a:solidFill>
                <a:schemeClr val="tx2"/>
              </a:solidFill>
              <a:latin typeface="Open Sans Light"/>
              <a:cs typeface="Open Sans Light"/>
            </a:endParaRP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Perform code reviews to avoid buffer overflow attacks</a:t>
            </a:r>
            <a:endParaRPr lang="en-US" sz="1600" dirty="0">
              <a:solidFill>
                <a:schemeClr val="tx2"/>
              </a:solidFill>
              <a:latin typeface="Open Sans Light"/>
              <a:cs typeface="Open Sans Light"/>
            </a:endParaRPr>
          </a:p>
        </p:txBody>
      </p:sp>
      <p:pic>
        <p:nvPicPr>
          <p:cNvPr id="10" name="Picture 9" descr="ua-capability-icons_wht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41" y="437368"/>
            <a:ext cx="1335974" cy="1097280"/>
          </a:xfrm>
          <a:prstGeom prst="rect">
            <a:avLst/>
          </a:prstGeom>
        </p:spPr>
      </p:pic>
    </p:spTree>
    <p:extLst>
      <p:ext uri="{BB962C8B-B14F-4D97-AF65-F5344CB8AC3E}">
        <p14:creationId xmlns:p14="http://schemas.microsoft.com/office/powerpoint/2010/main" val="19449105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Display</a:t>
            </a:r>
            <a:endParaRPr lang="en-US" dirty="0"/>
          </a:p>
        </p:txBody>
      </p:sp>
      <p:sp>
        <p:nvSpPr>
          <p:cNvPr id="8" name="Rectangle 7"/>
          <p:cNvSpPr/>
          <p:nvPr/>
        </p:nvSpPr>
        <p:spPr>
          <a:xfrm>
            <a:off x="3642829" y="1564152"/>
            <a:ext cx="5158272" cy="3626634"/>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UASG Recommendations </a:t>
            </a:r>
          </a:p>
          <a:p>
            <a:pPr marL="365760" lvl="1" indent="-27432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Display all Unicode code points supported by </a:t>
            </a:r>
            <a:r>
              <a:rPr lang="en-US" dirty="0" smtClean="0">
                <a:solidFill>
                  <a:schemeClr val="tx2"/>
                </a:solidFill>
                <a:latin typeface="Open Sans Light"/>
                <a:cs typeface="Open Sans Light"/>
              </a:rPr>
              <a:t>underlying </a:t>
            </a:r>
            <a:r>
              <a:rPr lang="en-US" dirty="0">
                <a:solidFill>
                  <a:schemeClr val="tx2"/>
                </a:solidFill>
                <a:latin typeface="Open Sans Light"/>
                <a:cs typeface="Open Sans Light"/>
              </a:rPr>
              <a:t>operating </a:t>
            </a:r>
            <a:r>
              <a:rPr lang="en-US" dirty="0" smtClean="0">
                <a:solidFill>
                  <a:schemeClr val="tx2"/>
                </a:solidFill>
                <a:latin typeface="Open Sans Light"/>
                <a:cs typeface="Open Sans Light"/>
              </a:rPr>
              <a:t>system.</a:t>
            </a:r>
            <a:endParaRPr lang="en-US" dirty="0">
              <a:solidFill>
                <a:schemeClr val="tx2"/>
              </a:solidFill>
              <a:latin typeface="Open Sans Light"/>
              <a:cs typeface="Open Sans Light"/>
            </a:endParaRPr>
          </a:p>
          <a:p>
            <a:pPr marL="365760" lvl="1" indent="-27432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When developing </a:t>
            </a:r>
            <a:r>
              <a:rPr lang="en-US" dirty="0" smtClean="0">
                <a:solidFill>
                  <a:schemeClr val="tx2"/>
                </a:solidFill>
                <a:latin typeface="Open Sans Light"/>
                <a:cs typeface="Open Sans Light"/>
              </a:rPr>
              <a:t>app</a:t>
            </a:r>
            <a:r>
              <a:rPr lang="en-US" dirty="0">
                <a:solidFill>
                  <a:schemeClr val="tx2"/>
                </a:solidFill>
                <a:latin typeface="Open Sans Light"/>
                <a:cs typeface="Open Sans Light"/>
              </a:rPr>
              <a:t>/service, </a:t>
            </a:r>
            <a:r>
              <a:rPr lang="en-US" dirty="0" smtClean="0">
                <a:solidFill>
                  <a:schemeClr val="tx2"/>
                </a:solidFill>
                <a:latin typeface="Open Sans Light"/>
                <a:cs typeface="Open Sans Light"/>
              </a:rPr>
              <a:t>or operating </a:t>
            </a:r>
            <a:r>
              <a:rPr lang="en-US" dirty="0">
                <a:solidFill>
                  <a:schemeClr val="tx2"/>
                </a:solidFill>
                <a:latin typeface="Open Sans Light"/>
                <a:cs typeface="Open Sans Light"/>
              </a:rPr>
              <a:t>a registry, consider </a:t>
            </a:r>
            <a:r>
              <a:rPr lang="en-US" dirty="0" smtClean="0">
                <a:solidFill>
                  <a:schemeClr val="tx2"/>
                </a:solidFill>
                <a:latin typeface="Open Sans Light"/>
                <a:cs typeface="Open Sans Light"/>
              </a:rPr>
              <a:t>languages supported.</a:t>
            </a:r>
            <a:endParaRPr lang="en-US" dirty="0">
              <a:solidFill>
                <a:schemeClr val="tx2"/>
              </a:solidFill>
              <a:latin typeface="Open Sans Light"/>
              <a:cs typeface="Open Sans Light"/>
            </a:endParaRPr>
          </a:p>
          <a:p>
            <a:pPr marL="365760" lvl="1" indent="-27432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Convert non-Unicode data to Unicode before </a:t>
            </a:r>
            <a:r>
              <a:rPr lang="en-US" dirty="0" smtClean="0">
                <a:solidFill>
                  <a:schemeClr val="tx2"/>
                </a:solidFill>
                <a:latin typeface="Open Sans Light"/>
                <a:cs typeface="Open Sans Light"/>
              </a:rPr>
              <a:t>display.</a:t>
            </a:r>
            <a:endParaRPr lang="en-US" dirty="0">
              <a:solidFill>
                <a:schemeClr val="tx2"/>
              </a:solidFill>
              <a:latin typeface="Open Sans Light"/>
              <a:cs typeface="Open Sans Light"/>
            </a:endParaRPr>
          </a:p>
          <a:p>
            <a:pPr marL="365760" lvl="1" indent="-27432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End user should see “</a:t>
            </a:r>
            <a:r>
              <a:rPr lang="en-US" dirty="0" err="1">
                <a:solidFill>
                  <a:schemeClr val="tx2"/>
                </a:solidFill>
                <a:latin typeface="Open Sans Light"/>
                <a:cs typeface="Open Sans Light"/>
              </a:rPr>
              <a:t>everyone.みんな</a:t>
            </a:r>
            <a:r>
              <a:rPr lang="en-US" dirty="0">
                <a:solidFill>
                  <a:schemeClr val="tx2"/>
                </a:solidFill>
                <a:latin typeface="Open Sans Light"/>
                <a:cs typeface="Open Sans Light"/>
              </a:rPr>
              <a:t>” vs. “</a:t>
            </a:r>
            <a:r>
              <a:rPr lang="en-US" dirty="0" err="1">
                <a:solidFill>
                  <a:schemeClr val="tx2"/>
                </a:solidFill>
                <a:latin typeface="Open Sans Light"/>
                <a:cs typeface="Open Sans Light"/>
              </a:rPr>
              <a:t>everyone.xn</a:t>
            </a:r>
            <a:r>
              <a:rPr lang="en-US" dirty="0">
                <a:solidFill>
                  <a:schemeClr val="tx2"/>
                </a:solidFill>
                <a:latin typeface="Open Sans Light"/>
                <a:cs typeface="Open Sans Light"/>
              </a:rPr>
              <a:t>--</a:t>
            </a:r>
            <a:r>
              <a:rPr lang="en-US" dirty="0" smtClean="0">
                <a:solidFill>
                  <a:schemeClr val="tx2"/>
                </a:solidFill>
                <a:latin typeface="Open Sans Light"/>
                <a:cs typeface="Open Sans Light"/>
              </a:rPr>
              <a:t>q9jyb4c.”</a:t>
            </a:r>
            <a:endParaRPr lang="en-US" dirty="0">
              <a:solidFill>
                <a:schemeClr val="tx2"/>
              </a:solidFill>
              <a:latin typeface="Open Sans Light"/>
              <a:cs typeface="Open Sans Light"/>
            </a:endParaRPr>
          </a:p>
        </p:txBody>
      </p:sp>
      <p:sp>
        <p:nvSpPr>
          <p:cNvPr id="10" name="Rectangle 9"/>
          <p:cNvSpPr/>
          <p:nvPr/>
        </p:nvSpPr>
        <p:spPr>
          <a:xfrm>
            <a:off x="377396" y="2668043"/>
            <a:ext cx="3116263" cy="2123658"/>
          </a:xfrm>
          <a:prstGeom prst="rect">
            <a:avLst/>
          </a:prstGeom>
        </p:spPr>
        <p:txBody>
          <a:bodyPr wrap="square">
            <a:spAutoFit/>
          </a:bodyPr>
          <a:lstStyle/>
          <a:p>
            <a:r>
              <a:rPr lang="en-US" sz="2200" dirty="0">
                <a:solidFill>
                  <a:schemeClr val="accent2"/>
                </a:solidFill>
                <a:latin typeface="Open Sans" charset="0"/>
                <a:ea typeface="Open Sans" charset="0"/>
                <a:cs typeface="Open Sans" charset="0"/>
              </a:rPr>
              <a:t>Display occurs whenever an email address or a domain name is rendered within a user interface. </a:t>
            </a:r>
          </a:p>
        </p:txBody>
      </p:sp>
      <p:pic>
        <p:nvPicPr>
          <p:cNvPr id="6" name="Picture 5"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768" y="315913"/>
            <a:ext cx="662482" cy="857250"/>
          </a:xfrm>
          <a:prstGeom prst="rect">
            <a:avLst/>
          </a:prstGeom>
        </p:spPr>
      </p:pic>
    </p:spTree>
    <p:extLst>
      <p:ext uri="{BB962C8B-B14F-4D97-AF65-F5344CB8AC3E}">
        <p14:creationId xmlns:p14="http://schemas.microsoft.com/office/powerpoint/2010/main" val="15236966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Display (continued)</a:t>
            </a:r>
            <a:endParaRPr lang="en-US" dirty="0"/>
          </a:p>
        </p:txBody>
      </p:sp>
      <p:sp>
        <p:nvSpPr>
          <p:cNvPr id="7" name="Rectangle 6"/>
          <p:cNvSpPr/>
          <p:nvPr/>
        </p:nvSpPr>
        <p:spPr>
          <a:xfrm>
            <a:off x="3642829" y="1564153"/>
            <a:ext cx="5276479" cy="3426579"/>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UASG Recommendations </a:t>
            </a:r>
          </a:p>
          <a:p>
            <a:pPr marL="365760" lvl="1" indent="-274320">
              <a:spcBef>
                <a:spcPts val="1200"/>
              </a:spcBef>
              <a:buClr>
                <a:schemeClr val="accent3"/>
              </a:buClr>
              <a:buSzPct val="85000"/>
              <a:buFont typeface="Lucida Grande"/>
              <a:buChar char="*"/>
              <a:defRPr/>
            </a:pPr>
            <a:r>
              <a:rPr lang="en-US" sz="1700" dirty="0" smtClean="0">
                <a:solidFill>
                  <a:schemeClr val="tx2"/>
                </a:solidFill>
                <a:latin typeface="Open Sans Light"/>
                <a:cs typeface="Open Sans Light"/>
              </a:rPr>
              <a:t>Display </a:t>
            </a:r>
            <a:r>
              <a:rPr lang="en-US" sz="1700" dirty="0">
                <a:solidFill>
                  <a:schemeClr val="tx2"/>
                </a:solidFill>
                <a:latin typeface="Open Sans Light"/>
                <a:cs typeface="Open Sans Light"/>
              </a:rPr>
              <a:t>Unicode by </a:t>
            </a:r>
            <a:r>
              <a:rPr lang="en-US" sz="1700" dirty="0" smtClean="0">
                <a:solidFill>
                  <a:schemeClr val="tx2"/>
                </a:solidFill>
                <a:latin typeface="Open Sans Light"/>
                <a:cs typeface="Open Sans Light"/>
              </a:rPr>
              <a:t>default</a:t>
            </a:r>
            <a:endParaRPr lang="en-US" sz="1700" dirty="0">
              <a:solidFill>
                <a:schemeClr val="tx2"/>
              </a:solidFill>
              <a:latin typeface="Open Sans Light"/>
              <a:cs typeface="Open Sans Light"/>
            </a:endParaRPr>
          </a:p>
          <a:p>
            <a:pPr marL="365760" lvl="1" indent="-274320">
              <a:spcBef>
                <a:spcPts val="1200"/>
              </a:spcBef>
              <a:buClr>
                <a:schemeClr val="accent3"/>
              </a:buClr>
              <a:buSzPct val="85000"/>
              <a:buFont typeface="Lucida Grande"/>
              <a:buChar char="*"/>
              <a:defRPr/>
            </a:pPr>
            <a:r>
              <a:rPr lang="en-US" sz="1700" dirty="0">
                <a:solidFill>
                  <a:schemeClr val="tx2"/>
                </a:solidFill>
                <a:latin typeface="Open Sans Light"/>
                <a:cs typeface="Open Sans Light"/>
              </a:rPr>
              <a:t>Use </a:t>
            </a:r>
            <a:r>
              <a:rPr lang="en-US" sz="1700" dirty="0" err="1">
                <a:solidFill>
                  <a:schemeClr val="tx2"/>
                </a:solidFill>
                <a:latin typeface="Open Sans Light"/>
                <a:cs typeface="Open Sans Light"/>
              </a:rPr>
              <a:t>Punycoded</a:t>
            </a:r>
            <a:r>
              <a:rPr lang="en-US" sz="1700" dirty="0">
                <a:solidFill>
                  <a:schemeClr val="tx2"/>
                </a:solidFill>
                <a:latin typeface="Open Sans Light"/>
                <a:cs typeface="Open Sans Light"/>
              </a:rPr>
              <a:t> text </a:t>
            </a:r>
            <a:r>
              <a:rPr lang="en-US" sz="1700" i="1" dirty="0">
                <a:solidFill>
                  <a:schemeClr val="tx2"/>
                </a:solidFill>
                <a:latin typeface="Open Sans Light"/>
                <a:cs typeface="Open Sans Light"/>
              </a:rPr>
              <a:t>only</a:t>
            </a:r>
            <a:r>
              <a:rPr lang="en-US" sz="1700" dirty="0">
                <a:solidFill>
                  <a:schemeClr val="tx2"/>
                </a:solidFill>
                <a:latin typeface="Open Sans Light"/>
                <a:cs typeface="Open Sans Light"/>
              </a:rPr>
              <a:t> when </a:t>
            </a:r>
            <a:r>
              <a:rPr lang="en-US" sz="1700" dirty="0" smtClean="0">
                <a:solidFill>
                  <a:schemeClr val="tx2"/>
                </a:solidFill>
                <a:latin typeface="Open Sans Light"/>
                <a:cs typeface="Open Sans Light"/>
              </a:rPr>
              <a:t>it provides </a:t>
            </a:r>
            <a:br>
              <a:rPr lang="en-US" sz="1700" dirty="0" smtClean="0">
                <a:solidFill>
                  <a:schemeClr val="tx2"/>
                </a:solidFill>
                <a:latin typeface="Open Sans Light"/>
                <a:cs typeface="Open Sans Light"/>
              </a:rPr>
            </a:br>
            <a:r>
              <a:rPr lang="en-US" sz="1700" dirty="0" smtClean="0">
                <a:solidFill>
                  <a:schemeClr val="tx2"/>
                </a:solidFill>
                <a:latin typeface="Open Sans Light"/>
                <a:cs typeface="Open Sans Light"/>
              </a:rPr>
              <a:t>a benefit</a:t>
            </a:r>
            <a:endParaRPr lang="en-US" sz="1700" dirty="0">
              <a:solidFill>
                <a:schemeClr val="tx2"/>
              </a:solidFill>
              <a:latin typeface="Open Sans Light"/>
              <a:cs typeface="Open Sans Light"/>
            </a:endParaRPr>
          </a:p>
          <a:p>
            <a:pPr marL="365760" lvl="1" indent="-274320">
              <a:spcBef>
                <a:spcPts val="1200"/>
              </a:spcBef>
              <a:buClr>
                <a:schemeClr val="accent3"/>
              </a:buClr>
              <a:buSzPct val="85000"/>
              <a:buFont typeface="Lucida Grande"/>
              <a:buChar char="*"/>
              <a:defRPr/>
            </a:pPr>
            <a:r>
              <a:rPr lang="en-US" sz="1700" dirty="0">
                <a:solidFill>
                  <a:schemeClr val="tx2"/>
                </a:solidFill>
                <a:latin typeface="Open Sans Light"/>
                <a:cs typeface="Open Sans Light"/>
              </a:rPr>
              <a:t>Consider that mixed-script addresses will become more </a:t>
            </a:r>
            <a:r>
              <a:rPr lang="en-US" sz="1700" dirty="0" smtClean="0">
                <a:solidFill>
                  <a:schemeClr val="tx2"/>
                </a:solidFill>
                <a:latin typeface="Open Sans Light"/>
                <a:cs typeface="Open Sans Light"/>
              </a:rPr>
              <a:t>common</a:t>
            </a:r>
            <a:endParaRPr lang="en-US" sz="1700" dirty="0">
              <a:solidFill>
                <a:schemeClr val="tx2"/>
              </a:solidFill>
              <a:latin typeface="Open Sans Light"/>
              <a:cs typeface="Open Sans Light"/>
            </a:endParaRPr>
          </a:p>
          <a:p>
            <a:pPr marL="365760" lvl="1" indent="-274320">
              <a:spcBef>
                <a:spcPts val="1200"/>
              </a:spcBef>
              <a:buClr>
                <a:schemeClr val="accent3"/>
              </a:buClr>
              <a:buSzPct val="85000"/>
              <a:buFont typeface="Lucida Grande"/>
              <a:buChar char="*"/>
              <a:defRPr/>
            </a:pPr>
            <a:r>
              <a:rPr lang="en-US" sz="1700" dirty="0">
                <a:solidFill>
                  <a:schemeClr val="tx2"/>
                </a:solidFill>
                <a:latin typeface="Open Sans Light"/>
                <a:cs typeface="Open Sans Light"/>
              </a:rPr>
              <a:t>Use Unicode IDNA Compatibility Processing to match user </a:t>
            </a:r>
            <a:r>
              <a:rPr lang="en-US" sz="1700" dirty="0" smtClean="0">
                <a:solidFill>
                  <a:schemeClr val="tx2"/>
                </a:solidFill>
                <a:latin typeface="Open Sans Light"/>
                <a:cs typeface="Open Sans Light"/>
              </a:rPr>
              <a:t>expectations</a:t>
            </a:r>
            <a:endParaRPr lang="en-US" sz="1700" dirty="0">
              <a:solidFill>
                <a:schemeClr val="tx2"/>
              </a:solidFill>
              <a:latin typeface="Open Sans Light"/>
              <a:cs typeface="Open Sans Light"/>
            </a:endParaRPr>
          </a:p>
          <a:p>
            <a:pPr marL="365760" lvl="1" indent="-274320">
              <a:spcBef>
                <a:spcPts val="1200"/>
              </a:spcBef>
              <a:buClr>
                <a:schemeClr val="accent3"/>
              </a:buClr>
              <a:buSzPct val="85000"/>
              <a:buFont typeface="Lucida Grande"/>
              <a:buChar char="*"/>
              <a:defRPr/>
            </a:pPr>
            <a:r>
              <a:rPr lang="en-US" sz="1700" dirty="0">
                <a:solidFill>
                  <a:schemeClr val="tx2"/>
                </a:solidFill>
                <a:latin typeface="Open Sans Light"/>
                <a:cs typeface="Open Sans Light"/>
              </a:rPr>
              <a:t>Be aware of unassigned </a:t>
            </a:r>
            <a:r>
              <a:rPr lang="en-US" sz="1700" dirty="0" smtClean="0">
                <a:solidFill>
                  <a:schemeClr val="tx2"/>
                </a:solidFill>
                <a:latin typeface="Open Sans Light"/>
                <a:cs typeface="Open Sans Light"/>
              </a:rPr>
              <a:t>&amp; </a:t>
            </a:r>
            <a:r>
              <a:rPr lang="en-US" sz="1700" dirty="0">
                <a:solidFill>
                  <a:schemeClr val="tx2"/>
                </a:solidFill>
                <a:latin typeface="Open Sans Light"/>
                <a:cs typeface="Open Sans Light"/>
              </a:rPr>
              <a:t>disallowed characters</a:t>
            </a:r>
          </a:p>
        </p:txBody>
      </p:sp>
      <p:sp>
        <p:nvSpPr>
          <p:cNvPr id="10" name="Rectangle 9"/>
          <p:cNvSpPr/>
          <p:nvPr/>
        </p:nvSpPr>
        <p:spPr>
          <a:xfrm>
            <a:off x="377396" y="2668043"/>
            <a:ext cx="3116263" cy="2123658"/>
          </a:xfrm>
          <a:prstGeom prst="rect">
            <a:avLst/>
          </a:prstGeom>
        </p:spPr>
        <p:txBody>
          <a:bodyPr wrap="square">
            <a:spAutoFit/>
          </a:bodyPr>
          <a:lstStyle/>
          <a:p>
            <a:r>
              <a:rPr lang="en-US" sz="2200" dirty="0">
                <a:solidFill>
                  <a:schemeClr val="accent2"/>
                </a:solidFill>
                <a:latin typeface="Open Sans" charset="0"/>
                <a:ea typeface="Open Sans" charset="0"/>
                <a:cs typeface="Open Sans" charset="0"/>
              </a:rPr>
              <a:t>Display occurs whenever an email address or a domain name is rendered within a user interface. </a:t>
            </a:r>
          </a:p>
        </p:txBody>
      </p:sp>
      <p:pic>
        <p:nvPicPr>
          <p:cNvPr id="6" name="Picture 5"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768" y="315913"/>
            <a:ext cx="662482" cy="857250"/>
          </a:xfrm>
          <a:prstGeom prst="rect">
            <a:avLst/>
          </a:prstGeom>
        </p:spPr>
      </p:pic>
    </p:spTree>
    <p:extLst>
      <p:ext uri="{BB962C8B-B14F-4D97-AF65-F5344CB8AC3E}">
        <p14:creationId xmlns:p14="http://schemas.microsoft.com/office/powerpoint/2010/main" val="10754337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Tools &amp; Resources for Developers </a:t>
            </a:r>
            <a:endParaRPr lang="en-US" dirty="0"/>
          </a:p>
        </p:txBody>
      </p:sp>
      <p:sp>
        <p:nvSpPr>
          <p:cNvPr id="4" name="Text Placeholder 2"/>
          <p:cNvSpPr txBox="1">
            <a:spLocks/>
          </p:cNvSpPr>
          <p:nvPr/>
        </p:nvSpPr>
        <p:spPr>
          <a:xfrm>
            <a:off x="295102" y="1209759"/>
            <a:ext cx="6225075" cy="51207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20000"/>
              </a:lnSpc>
              <a:spcBef>
                <a:spcPts val="1200"/>
              </a:spcBef>
              <a:spcAft>
                <a:spcPts val="600"/>
              </a:spcAft>
              <a:buClr>
                <a:schemeClr val="accent4"/>
              </a:buClr>
              <a:buNone/>
              <a:defRPr/>
            </a:pPr>
            <a:r>
              <a:rPr lang="en-US" sz="1800" dirty="0" smtClean="0">
                <a:solidFill>
                  <a:schemeClr val="tx2"/>
                </a:solidFill>
                <a:latin typeface="Open Sans"/>
                <a:cs typeface="Open Sans"/>
              </a:rPr>
              <a:t>Authoritative </a:t>
            </a:r>
            <a:r>
              <a:rPr lang="en-US" sz="1800" dirty="0">
                <a:solidFill>
                  <a:schemeClr val="tx2"/>
                </a:solidFill>
                <a:latin typeface="Open Sans"/>
                <a:cs typeface="Open Sans"/>
              </a:rPr>
              <a:t>Tables</a:t>
            </a:r>
            <a:r>
              <a:rPr lang="en-US" sz="1800" dirty="0" smtClean="0">
                <a:solidFill>
                  <a:schemeClr val="tx2"/>
                </a:solidFill>
                <a:latin typeface="Open Sans"/>
                <a:cs typeface="Open Sans"/>
              </a:rPr>
              <a:t>:</a:t>
            </a: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a:t>
            </a:r>
            <a:r>
              <a:rPr lang="en-US" sz="1400" dirty="0" err="1">
                <a:solidFill>
                  <a:schemeClr val="accent3"/>
                </a:solidFill>
                <a:latin typeface="Open Sans Light"/>
                <a:cs typeface="Open Sans Light"/>
              </a:rPr>
              <a:t>www.internic.net</a:t>
            </a:r>
            <a:r>
              <a:rPr lang="en-US" sz="1400" dirty="0">
                <a:solidFill>
                  <a:schemeClr val="accent3"/>
                </a:solidFill>
                <a:latin typeface="Open Sans Light"/>
                <a:cs typeface="Open Sans Light"/>
              </a:rPr>
              <a:t>/domain/</a:t>
            </a:r>
            <a:r>
              <a:rPr lang="en-US" sz="1400" dirty="0" err="1" smtClean="0">
                <a:solidFill>
                  <a:schemeClr val="accent3"/>
                </a:solidFill>
                <a:latin typeface="Open Sans Light"/>
                <a:cs typeface="Open Sans Light"/>
              </a:rPr>
              <a:t>root.zone</a:t>
            </a:r>
            <a:endParaRPr lang="en-US" sz="1400" dirty="0">
              <a:solidFill>
                <a:schemeClr val="accent3"/>
              </a:solidFill>
              <a:latin typeface="Open Sans Light"/>
              <a:cs typeface="Open Sans Light"/>
            </a:endParaRP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a:t>
            </a:r>
            <a:r>
              <a:rPr lang="en-US" sz="1400" dirty="0" err="1">
                <a:solidFill>
                  <a:schemeClr val="accent3"/>
                </a:solidFill>
                <a:latin typeface="Open Sans Light"/>
                <a:cs typeface="Open Sans Light"/>
              </a:rPr>
              <a:t>www.dns.icann.org</a:t>
            </a:r>
            <a:r>
              <a:rPr lang="en-US" sz="1400" dirty="0">
                <a:solidFill>
                  <a:schemeClr val="accent3"/>
                </a:solidFill>
                <a:latin typeface="Open Sans Light"/>
                <a:cs typeface="Open Sans Light"/>
              </a:rPr>
              <a:t>/services/authoritative-</a:t>
            </a:r>
            <a:r>
              <a:rPr lang="en-US" sz="1400" dirty="0" err="1">
                <a:solidFill>
                  <a:schemeClr val="accent3"/>
                </a:solidFill>
                <a:latin typeface="Open Sans Light"/>
                <a:cs typeface="Open Sans Light"/>
              </a:rPr>
              <a:t>dns</a:t>
            </a:r>
            <a:r>
              <a:rPr lang="en-US" sz="1400" dirty="0">
                <a:solidFill>
                  <a:schemeClr val="accent3"/>
                </a:solidFill>
                <a:latin typeface="Open Sans Light"/>
                <a:cs typeface="Open Sans Light"/>
              </a:rPr>
              <a:t>/</a:t>
            </a:r>
            <a:r>
              <a:rPr lang="en-US" sz="1400" dirty="0" err="1" smtClean="0">
                <a:solidFill>
                  <a:schemeClr val="accent3"/>
                </a:solidFill>
                <a:latin typeface="Open Sans Light"/>
                <a:cs typeface="Open Sans Light"/>
              </a:rPr>
              <a:t>index.html</a:t>
            </a:r>
            <a:endParaRPr lang="en-US" sz="1400" dirty="0">
              <a:solidFill>
                <a:schemeClr val="accent3"/>
              </a:solidFill>
              <a:latin typeface="Open Sans Light"/>
              <a:cs typeface="Open Sans Light"/>
            </a:endParaRP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http://data.iana.org/TLD/tlds-alpha-by-</a:t>
            </a:r>
            <a:r>
              <a:rPr lang="en-US" sz="1400" dirty="0" smtClean="0">
                <a:solidFill>
                  <a:schemeClr val="accent3"/>
                </a:solidFill>
                <a:latin typeface="Open Sans Light"/>
                <a:cs typeface="Open Sans Light"/>
              </a:rPr>
              <a:t>domain.txt</a:t>
            </a:r>
          </a:p>
          <a:p>
            <a:pPr marL="525780" lvl="1" indent="-342900">
              <a:lnSpc>
                <a:spcPct val="120000"/>
              </a:lnSpc>
              <a:spcBef>
                <a:spcPts val="0"/>
              </a:spcBef>
              <a:spcAft>
                <a:spcPts val="400"/>
              </a:spcAft>
              <a:buClr>
                <a:schemeClr val="accent2"/>
              </a:buClr>
              <a:buSzPct val="85000"/>
              <a:buFont typeface="Lucida Grande"/>
              <a:buChar char="*"/>
              <a:defRPr/>
            </a:pPr>
            <a:r>
              <a:rPr lang="en-US" sz="1400" dirty="0" smtClean="0">
                <a:solidFill>
                  <a:schemeClr val="tx2"/>
                </a:solidFill>
                <a:latin typeface="Open Sans Light"/>
                <a:cs typeface="Open Sans Light"/>
              </a:rPr>
              <a:t>See </a:t>
            </a:r>
            <a:r>
              <a:rPr lang="en-US" sz="1400" dirty="0">
                <a:solidFill>
                  <a:schemeClr val="tx2"/>
                </a:solidFill>
                <a:latin typeface="Open Sans Light"/>
                <a:cs typeface="Open Sans Light"/>
              </a:rPr>
              <a:t>also SAC070: </a:t>
            </a:r>
            <a:r>
              <a:rPr lang="en-US" sz="1400" dirty="0">
                <a:solidFill>
                  <a:srgbClr val="D57800"/>
                </a:solidFill>
                <a:latin typeface="Open Sans Light"/>
                <a:cs typeface="Open Sans Light"/>
              </a:rPr>
              <a:t>https://tinyurl.com/</a:t>
            </a:r>
            <a:r>
              <a:rPr lang="en-US" sz="1400" dirty="0" smtClean="0">
                <a:solidFill>
                  <a:srgbClr val="D57800"/>
                </a:solidFill>
                <a:latin typeface="Open Sans Light"/>
                <a:cs typeface="Open Sans Light"/>
              </a:rPr>
              <a:t>sac070</a:t>
            </a:r>
          </a:p>
          <a:p>
            <a:pPr marL="0" lvl="0" indent="0">
              <a:lnSpc>
                <a:spcPct val="120000"/>
              </a:lnSpc>
              <a:spcBef>
                <a:spcPts val="1200"/>
              </a:spcBef>
              <a:spcAft>
                <a:spcPts val="600"/>
              </a:spcAft>
              <a:buClr>
                <a:schemeClr val="accent4"/>
              </a:buClr>
              <a:buNone/>
              <a:defRPr/>
            </a:pPr>
            <a:r>
              <a:rPr lang="en-US" sz="1800" dirty="0">
                <a:solidFill>
                  <a:schemeClr val="tx2"/>
                </a:solidFill>
                <a:latin typeface="Open Sans"/>
                <a:cs typeface="Open Sans"/>
              </a:rPr>
              <a:t>Internationalized Domain Names for </a:t>
            </a:r>
            <a:r>
              <a:rPr lang="en-US" sz="1800" dirty="0" smtClean="0">
                <a:solidFill>
                  <a:schemeClr val="tx2"/>
                </a:solidFill>
                <a:latin typeface="Open Sans"/>
                <a:cs typeface="Open Sans"/>
              </a:rPr>
              <a:t>Applications:</a:t>
            </a: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Tables: </a:t>
            </a:r>
            <a:r>
              <a:rPr lang="en-US" sz="1400" dirty="0">
                <a:solidFill>
                  <a:srgbClr val="D57800"/>
                </a:solidFill>
                <a:latin typeface="Open Sans Light"/>
                <a:cs typeface="Open Sans Light"/>
              </a:rPr>
              <a:t>https://</a:t>
            </a:r>
            <a:r>
              <a:rPr lang="en-US" sz="1400" dirty="0" err="1">
                <a:solidFill>
                  <a:srgbClr val="D57800"/>
                </a:solidFill>
                <a:latin typeface="Open Sans Light"/>
                <a:cs typeface="Open Sans Light"/>
              </a:rPr>
              <a:t>tools.ietf.org</a:t>
            </a:r>
            <a:r>
              <a:rPr lang="en-US" sz="1400" dirty="0">
                <a:solidFill>
                  <a:srgbClr val="D57800"/>
                </a:solidFill>
                <a:latin typeface="Open Sans Light"/>
                <a:cs typeface="Open Sans Light"/>
              </a:rPr>
              <a:t>/html/</a:t>
            </a:r>
            <a:r>
              <a:rPr lang="en-US" sz="1400" dirty="0" smtClean="0">
                <a:solidFill>
                  <a:srgbClr val="D57800"/>
                </a:solidFill>
                <a:latin typeface="Open Sans Light"/>
                <a:cs typeface="Open Sans Light"/>
              </a:rPr>
              <a:t>rfc5892</a:t>
            </a:r>
            <a:endParaRPr lang="en-US" sz="1400" dirty="0">
              <a:solidFill>
                <a:srgbClr val="D57800"/>
              </a:solidFill>
              <a:latin typeface="Open Sans Light"/>
              <a:cs typeface="Open Sans Light"/>
            </a:endParaRP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Rationale: </a:t>
            </a:r>
            <a:r>
              <a:rPr lang="en-US" sz="1400" dirty="0">
                <a:solidFill>
                  <a:srgbClr val="D57800"/>
                </a:solidFill>
                <a:latin typeface="Open Sans Light"/>
                <a:cs typeface="Open Sans Light"/>
              </a:rPr>
              <a:t>https://</a:t>
            </a:r>
            <a:r>
              <a:rPr lang="en-US" sz="1400" dirty="0" err="1">
                <a:solidFill>
                  <a:srgbClr val="D57800"/>
                </a:solidFill>
                <a:latin typeface="Open Sans Light"/>
                <a:cs typeface="Open Sans Light"/>
              </a:rPr>
              <a:t>tools.ietf.org</a:t>
            </a:r>
            <a:r>
              <a:rPr lang="en-US" sz="1400" dirty="0">
                <a:solidFill>
                  <a:srgbClr val="D57800"/>
                </a:solidFill>
                <a:latin typeface="Open Sans Light"/>
                <a:cs typeface="Open Sans Light"/>
              </a:rPr>
              <a:t>/html/</a:t>
            </a:r>
            <a:r>
              <a:rPr lang="en-US" sz="1400" dirty="0" smtClean="0">
                <a:solidFill>
                  <a:srgbClr val="D57800"/>
                </a:solidFill>
                <a:latin typeface="Open Sans Light"/>
                <a:cs typeface="Open Sans Light"/>
              </a:rPr>
              <a:t>rfc5894</a:t>
            </a:r>
            <a:endParaRPr lang="en-US" sz="1400" dirty="0">
              <a:solidFill>
                <a:srgbClr val="D57800"/>
              </a:solidFill>
              <a:latin typeface="Open Sans Light"/>
              <a:cs typeface="Open Sans Light"/>
            </a:endParaRP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Protocol: </a:t>
            </a:r>
            <a:r>
              <a:rPr lang="en-US" sz="1400" dirty="0">
                <a:solidFill>
                  <a:srgbClr val="D57800"/>
                </a:solidFill>
                <a:latin typeface="Open Sans Light"/>
                <a:cs typeface="Open Sans Light"/>
              </a:rPr>
              <a:t>https://tools.ietf.org/html/</a:t>
            </a:r>
            <a:r>
              <a:rPr lang="en-US" sz="1400" dirty="0" smtClean="0">
                <a:solidFill>
                  <a:srgbClr val="D57800"/>
                </a:solidFill>
                <a:latin typeface="Open Sans Light"/>
                <a:cs typeface="Open Sans Light"/>
              </a:rPr>
              <a:t>rfc5891</a:t>
            </a:r>
          </a:p>
          <a:p>
            <a:pPr marL="0" lvl="0" indent="0">
              <a:lnSpc>
                <a:spcPct val="120000"/>
              </a:lnSpc>
              <a:spcBef>
                <a:spcPts val="1200"/>
              </a:spcBef>
              <a:spcAft>
                <a:spcPts val="600"/>
              </a:spcAft>
              <a:buClr>
                <a:schemeClr val="accent4"/>
              </a:buClr>
              <a:buNone/>
              <a:defRPr/>
            </a:pPr>
            <a:r>
              <a:rPr lang="en-US" sz="1800" dirty="0">
                <a:solidFill>
                  <a:schemeClr val="tx2"/>
                </a:solidFill>
                <a:latin typeface="Open Sans"/>
                <a:cs typeface="Open Sans"/>
              </a:rPr>
              <a:t>Unicode</a:t>
            </a:r>
            <a:r>
              <a:rPr lang="en-US" sz="1800" dirty="0" smtClean="0">
                <a:solidFill>
                  <a:schemeClr val="tx2"/>
                </a:solidFill>
                <a:latin typeface="Open Sans"/>
                <a:cs typeface="Open Sans"/>
              </a:rPr>
              <a:t>:</a:t>
            </a: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Security Considerations: </a:t>
            </a:r>
            <a:r>
              <a:rPr lang="en-US" sz="1400" dirty="0">
                <a:solidFill>
                  <a:schemeClr val="accent3"/>
                </a:solidFill>
                <a:latin typeface="Open Sans Light"/>
                <a:cs typeface="Open Sans Light"/>
              </a:rPr>
              <a:t>http://</a:t>
            </a:r>
            <a:r>
              <a:rPr lang="en-US" sz="1400" dirty="0" err="1">
                <a:solidFill>
                  <a:schemeClr val="accent3"/>
                </a:solidFill>
                <a:latin typeface="Open Sans Light"/>
                <a:cs typeface="Open Sans Light"/>
              </a:rPr>
              <a:t>unicode.org</a:t>
            </a:r>
            <a:r>
              <a:rPr lang="en-US" sz="1400" dirty="0">
                <a:solidFill>
                  <a:schemeClr val="accent3"/>
                </a:solidFill>
                <a:latin typeface="Open Sans Light"/>
                <a:cs typeface="Open Sans Light"/>
              </a:rPr>
              <a:t>/reports/tr36</a:t>
            </a:r>
            <a:r>
              <a:rPr lang="en-US" sz="1400" dirty="0" smtClean="0">
                <a:solidFill>
                  <a:schemeClr val="accent3"/>
                </a:solidFill>
                <a:latin typeface="Open Sans Light"/>
                <a:cs typeface="Open Sans Light"/>
              </a:rPr>
              <a:t>/</a:t>
            </a:r>
            <a:endParaRPr lang="en-US" sz="1400" dirty="0">
              <a:solidFill>
                <a:schemeClr val="accent3"/>
              </a:solidFill>
              <a:latin typeface="Open Sans Light"/>
              <a:cs typeface="Open Sans Light"/>
            </a:endParaRPr>
          </a:p>
          <a:p>
            <a:pPr marL="525780" lvl="1" indent="-342900">
              <a:lnSpc>
                <a:spcPct val="120000"/>
              </a:lnSpc>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IDNA Compatibility Processing: </a:t>
            </a:r>
            <a:r>
              <a:rPr lang="en-US" sz="1400" dirty="0">
                <a:solidFill>
                  <a:schemeClr val="accent3"/>
                </a:solidFill>
                <a:latin typeface="Open Sans Light"/>
                <a:cs typeface="Open Sans Light"/>
              </a:rPr>
              <a:t>http://</a:t>
            </a:r>
            <a:r>
              <a:rPr lang="en-US" sz="1400" dirty="0" err="1">
                <a:solidFill>
                  <a:schemeClr val="accent3"/>
                </a:solidFill>
                <a:latin typeface="Open Sans Light"/>
                <a:cs typeface="Open Sans Light"/>
              </a:rPr>
              <a:t>unicode.org</a:t>
            </a:r>
            <a:r>
              <a:rPr lang="en-US" sz="1400" dirty="0">
                <a:solidFill>
                  <a:schemeClr val="accent3"/>
                </a:solidFill>
                <a:latin typeface="Open Sans Light"/>
                <a:cs typeface="Open Sans Light"/>
              </a:rPr>
              <a:t>/reports/tr46/</a:t>
            </a:r>
          </a:p>
        </p:txBody>
      </p:sp>
      <p:sp>
        <p:nvSpPr>
          <p:cNvPr id="2" name="Rectangle 1"/>
          <p:cNvSpPr/>
          <p:nvPr/>
        </p:nvSpPr>
        <p:spPr>
          <a:xfrm>
            <a:off x="6317623" y="1541463"/>
            <a:ext cx="2826378" cy="29278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lvl="0">
              <a:buClr>
                <a:schemeClr val="accent4"/>
              </a:buClr>
            </a:pPr>
            <a:r>
              <a:rPr lang="en-US" dirty="0" smtClean="0">
                <a:solidFill>
                  <a:schemeClr val="tx2">
                    <a:lumMod val="75000"/>
                    <a:lumOff val="25000"/>
                  </a:schemeClr>
                </a:solidFill>
                <a:latin typeface="Open Sans Light"/>
                <a:cs typeface="Open Sans Light"/>
              </a:rPr>
              <a:t>Universal Acceptance Steering Group info &amp; recent developments: </a:t>
            </a:r>
            <a:r>
              <a:rPr lang="en-US" dirty="0" err="1" smtClean="0">
                <a:solidFill>
                  <a:schemeClr val="accent6"/>
                </a:solidFill>
                <a:latin typeface="Open Sans"/>
                <a:cs typeface="Open Sans"/>
              </a:rPr>
              <a:t>www.uasg.tech</a:t>
            </a:r>
            <a:r>
              <a:rPr lang="en-US" dirty="0" smtClean="0">
                <a:solidFill>
                  <a:schemeClr val="accent6"/>
                </a:solidFill>
                <a:latin typeface="Open Sans"/>
                <a:cs typeface="Open Sans"/>
              </a:rPr>
              <a:t> </a:t>
            </a:r>
            <a:endParaRPr lang="en-US" dirty="0">
              <a:solidFill>
                <a:schemeClr val="accent6"/>
              </a:solidFill>
              <a:latin typeface="Open Sans"/>
              <a:cs typeface="Open Sans"/>
            </a:endParaRPr>
          </a:p>
        </p:txBody>
      </p:sp>
    </p:spTree>
    <p:extLst>
      <p:ext uri="{BB962C8B-B14F-4D97-AF65-F5344CB8AC3E}">
        <p14:creationId xmlns:p14="http://schemas.microsoft.com/office/powerpoint/2010/main" val="508333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Text Slide: Key Idea + Supporting Points</a:t>
            </a:r>
            <a:endParaRPr lang="en-US" dirty="0"/>
          </a:p>
        </p:txBody>
      </p:sp>
      <p:sp>
        <p:nvSpPr>
          <p:cNvPr id="2" name="Content Placeholder 1"/>
          <p:cNvSpPr>
            <a:spLocks noGrp="1"/>
          </p:cNvSpPr>
          <p:nvPr>
            <p:ph sz="quarter" idx="10"/>
          </p:nvPr>
        </p:nvSpPr>
        <p:spPr>
          <a:xfrm>
            <a:off x="320675" y="3467947"/>
            <a:ext cx="8450746" cy="2471255"/>
          </a:xfrm>
        </p:spPr>
        <p:txBody>
          <a:bodyPr/>
          <a:lstStyle/>
          <a:p>
            <a:pPr marL="91440" indent="0">
              <a:spcBef>
                <a:spcPts val="1200"/>
              </a:spcBef>
              <a:buNone/>
            </a:pPr>
            <a:r>
              <a:rPr lang="en-US" dirty="0">
                <a:latin typeface="Open Sans "/>
                <a:cs typeface="Open Sans "/>
              </a:rPr>
              <a:t>Bullet Heading</a:t>
            </a:r>
          </a:p>
          <a:p>
            <a:r>
              <a:rPr lang="en-US" dirty="0"/>
              <a:t>First level</a:t>
            </a:r>
          </a:p>
          <a:p>
            <a:pPr lvl="1"/>
            <a:r>
              <a:rPr lang="en-US" dirty="0"/>
              <a:t>Second level</a:t>
            </a:r>
          </a:p>
          <a:p>
            <a:pPr lvl="2"/>
            <a:r>
              <a:rPr lang="en-US" dirty="0"/>
              <a:t>Third level </a:t>
            </a:r>
            <a:r>
              <a:rPr lang="en-US" dirty="0">
                <a:solidFill>
                  <a:sysClr val="windowText" lastClr="000000"/>
                </a:solidFill>
              </a:rPr>
              <a:t>[</a:t>
            </a:r>
            <a:r>
              <a:rPr lang="en-US" i="1" dirty="0" smtClean="0">
                <a:solidFill>
                  <a:sysClr val="windowText" lastClr="000000"/>
                </a:solidFill>
              </a:rPr>
              <a:t>Will </a:t>
            </a:r>
            <a:r>
              <a:rPr lang="en-US" i="1" dirty="0">
                <a:solidFill>
                  <a:sysClr val="windowText" lastClr="000000"/>
                </a:solidFill>
              </a:rPr>
              <a:t>be difficult to read in back of large </a:t>
            </a:r>
            <a:r>
              <a:rPr lang="en-US" i="1" dirty="0" smtClean="0">
                <a:solidFill>
                  <a:sysClr val="windowText" lastClr="000000"/>
                </a:solidFill>
              </a:rPr>
              <a:t>auditorium</a:t>
            </a:r>
            <a:r>
              <a:rPr lang="en-US" dirty="0" smtClean="0">
                <a:solidFill>
                  <a:sysClr val="windowText" lastClr="000000"/>
                </a:solidFill>
              </a:rPr>
              <a:t>]</a:t>
            </a:r>
            <a:endParaRPr lang="en-US" dirty="0"/>
          </a:p>
        </p:txBody>
      </p:sp>
      <p:sp>
        <p:nvSpPr>
          <p:cNvPr id="9" name="TextBox 8"/>
          <p:cNvSpPr txBox="1"/>
          <p:nvPr/>
        </p:nvSpPr>
        <p:spPr>
          <a:xfrm>
            <a:off x="398464" y="1548663"/>
            <a:ext cx="8372959" cy="1190069"/>
          </a:xfrm>
          <a:prstGeom prst="rect">
            <a:avLst/>
          </a:prstGeom>
          <a:noFill/>
        </p:spPr>
        <p:txBody>
          <a:bodyPr wrap="square" rtlCol="0">
            <a:spAutoFit/>
          </a:bodyPr>
          <a:lstStyle/>
          <a:p>
            <a:pPr>
              <a:lnSpc>
                <a:spcPct val="120000"/>
              </a:lnSpc>
            </a:pPr>
            <a:r>
              <a:rPr lang="en-US" sz="2000" i="1" dirty="0">
                <a:latin typeface="Open Sans Light"/>
                <a:cs typeface="Open Sans Light"/>
              </a:rPr>
              <a:t>[</a:t>
            </a:r>
            <a:r>
              <a:rPr lang="en-US" sz="2000" i="1" dirty="0" smtClean="0">
                <a:latin typeface="Open Sans Light"/>
                <a:cs typeface="Open Sans Light"/>
              </a:rPr>
              <a:t>2-3 Sentences max]. </a:t>
            </a:r>
            <a:r>
              <a:rPr lang="en-US" sz="2000" dirty="0" err="1" smtClean="0">
                <a:latin typeface="Open Sans Light"/>
                <a:cs typeface="Open Sans Light"/>
              </a:rPr>
              <a:t>Lorem</a:t>
            </a:r>
            <a:r>
              <a:rPr lang="en-US" sz="2000" dirty="0" smtClean="0">
                <a:latin typeface="Open Sans Light"/>
                <a:cs typeface="Open Sans Light"/>
              </a:rPr>
              <a:t> </a:t>
            </a:r>
            <a:r>
              <a:rPr lang="en-US" sz="2000" dirty="0" err="1" smtClean="0">
                <a:latin typeface="Open Sans Light"/>
                <a:cs typeface="Open Sans Light"/>
              </a:rPr>
              <a:t>ipsum</a:t>
            </a:r>
            <a:r>
              <a:rPr lang="en-US" sz="2000" dirty="0" smtClean="0">
                <a:latin typeface="Open Sans Light"/>
                <a:cs typeface="Open Sans Light"/>
              </a:rPr>
              <a:t> dolor sit </a:t>
            </a:r>
            <a:r>
              <a:rPr lang="en-US" sz="2000" dirty="0" err="1" smtClean="0">
                <a:latin typeface="Open Sans Light"/>
                <a:cs typeface="Open Sans Light"/>
              </a:rPr>
              <a:t>amet</a:t>
            </a:r>
            <a:r>
              <a:rPr lang="en-US" sz="2000" dirty="0" smtClean="0">
                <a:latin typeface="Open Sans Light"/>
                <a:cs typeface="Open Sans Light"/>
              </a:rPr>
              <a:t>, </a:t>
            </a:r>
            <a:r>
              <a:rPr lang="en-US" sz="2000" dirty="0" err="1" smtClean="0">
                <a:latin typeface="Open Sans Light"/>
                <a:cs typeface="Open Sans Light"/>
              </a:rPr>
              <a:t>consectetur</a:t>
            </a:r>
            <a:r>
              <a:rPr lang="en-US" sz="2000" dirty="0" smtClean="0">
                <a:latin typeface="Open Sans Light"/>
                <a:cs typeface="Open Sans Light"/>
              </a:rPr>
              <a:t> </a:t>
            </a:r>
            <a:r>
              <a:rPr lang="en-US" sz="2000" dirty="0" err="1" smtClean="0">
                <a:latin typeface="Open Sans Light"/>
                <a:cs typeface="Open Sans Light"/>
              </a:rPr>
              <a:t>adipiscing</a:t>
            </a:r>
            <a:r>
              <a:rPr lang="en-US" sz="2000" dirty="0" smtClean="0">
                <a:latin typeface="Open Sans Light"/>
                <a:cs typeface="Open Sans Light"/>
              </a:rPr>
              <a:t> </a:t>
            </a:r>
            <a:r>
              <a:rPr lang="en-US" sz="2000" dirty="0" err="1" smtClean="0">
                <a:latin typeface="Open Sans Light"/>
                <a:cs typeface="Open Sans Light"/>
              </a:rPr>
              <a:t>elit</a:t>
            </a:r>
            <a:r>
              <a:rPr lang="en-US" sz="2000" dirty="0" smtClean="0">
                <a:latin typeface="Open Sans Light"/>
                <a:cs typeface="Open Sans Light"/>
              </a:rPr>
              <a:t>. Integer </a:t>
            </a:r>
            <a:r>
              <a:rPr lang="en-US" sz="2000" dirty="0" err="1" smtClean="0">
                <a:latin typeface="Open Sans Light"/>
                <a:cs typeface="Open Sans Light"/>
              </a:rPr>
              <a:t>nec</a:t>
            </a:r>
            <a:r>
              <a:rPr lang="en-US" sz="2000" dirty="0" smtClean="0">
                <a:latin typeface="Open Sans Light"/>
                <a:cs typeface="Open Sans Light"/>
              </a:rPr>
              <a:t> </a:t>
            </a:r>
            <a:r>
              <a:rPr lang="en-US" sz="2000" dirty="0" err="1" smtClean="0">
                <a:latin typeface="Open Sans Light"/>
                <a:cs typeface="Open Sans Light"/>
              </a:rPr>
              <a:t>odio</a:t>
            </a:r>
            <a:r>
              <a:rPr lang="en-US" sz="2000" dirty="0" smtClean="0">
                <a:latin typeface="Open Sans Light"/>
                <a:cs typeface="Open Sans Light"/>
              </a:rPr>
              <a:t>. </a:t>
            </a:r>
            <a:r>
              <a:rPr lang="en-US" sz="2000" dirty="0" err="1" smtClean="0">
                <a:latin typeface="Open Sans Light"/>
                <a:cs typeface="Open Sans Light"/>
              </a:rPr>
              <a:t>Praesent</a:t>
            </a:r>
            <a:r>
              <a:rPr lang="en-US" sz="2000" dirty="0" smtClean="0">
                <a:latin typeface="Open Sans Light"/>
                <a:cs typeface="Open Sans Light"/>
              </a:rPr>
              <a:t> </a:t>
            </a:r>
            <a:r>
              <a:rPr lang="en-US" sz="2000" dirty="0" err="1" smtClean="0">
                <a:latin typeface="Open Sans Light"/>
                <a:cs typeface="Open Sans Light"/>
              </a:rPr>
              <a:t>libero</a:t>
            </a:r>
            <a:r>
              <a:rPr lang="en-US" sz="2000" dirty="0" smtClean="0">
                <a:latin typeface="Open Sans Light"/>
                <a:cs typeface="Open Sans Light"/>
              </a:rPr>
              <a:t>. </a:t>
            </a:r>
            <a:r>
              <a:rPr lang="en-US" sz="2000" dirty="0" err="1" smtClean="0">
                <a:latin typeface="Open Sans Light"/>
                <a:cs typeface="Open Sans Light"/>
              </a:rPr>
              <a:t>Sed</a:t>
            </a:r>
            <a:r>
              <a:rPr lang="en-US" sz="2000" dirty="0" smtClean="0">
                <a:latin typeface="Open Sans Light"/>
                <a:cs typeface="Open Sans Light"/>
              </a:rPr>
              <a:t> </a:t>
            </a:r>
            <a:r>
              <a:rPr lang="en-US" sz="2000" dirty="0" err="1" smtClean="0">
                <a:latin typeface="Open Sans Light"/>
                <a:cs typeface="Open Sans Light"/>
              </a:rPr>
              <a:t>cursus</a:t>
            </a:r>
            <a:r>
              <a:rPr lang="en-US" sz="2000" dirty="0" smtClean="0">
                <a:latin typeface="Open Sans Light"/>
                <a:cs typeface="Open Sans Light"/>
              </a:rPr>
              <a:t> ante </a:t>
            </a:r>
            <a:r>
              <a:rPr lang="en-US" sz="2000" dirty="0" err="1" smtClean="0">
                <a:latin typeface="Open Sans Light"/>
                <a:cs typeface="Open Sans Light"/>
              </a:rPr>
              <a:t>dapibus</a:t>
            </a:r>
            <a:r>
              <a:rPr lang="en-US" sz="2000" dirty="0" smtClean="0">
                <a:latin typeface="Open Sans Light"/>
                <a:cs typeface="Open Sans Light"/>
              </a:rPr>
              <a:t> diam. </a:t>
            </a:r>
            <a:r>
              <a:rPr lang="en-US" sz="2000" dirty="0" err="1" smtClean="0">
                <a:latin typeface="Open Sans Light"/>
                <a:cs typeface="Open Sans Light"/>
              </a:rPr>
              <a:t>Nulla</a:t>
            </a:r>
            <a:r>
              <a:rPr lang="en-US" sz="2000" dirty="0" smtClean="0">
                <a:latin typeface="Open Sans Light"/>
                <a:cs typeface="Open Sans Light"/>
              </a:rPr>
              <a:t> </a:t>
            </a:r>
            <a:r>
              <a:rPr lang="en-US" sz="2000" dirty="0" err="1" smtClean="0">
                <a:latin typeface="Open Sans Light"/>
                <a:cs typeface="Open Sans Light"/>
              </a:rPr>
              <a:t>quis</a:t>
            </a:r>
            <a:r>
              <a:rPr lang="en-US" sz="2000" dirty="0" smtClean="0">
                <a:latin typeface="Open Sans Light"/>
                <a:cs typeface="Open Sans Light"/>
              </a:rPr>
              <a:t> </a:t>
            </a:r>
            <a:r>
              <a:rPr lang="en-US" sz="2000" dirty="0" err="1" smtClean="0">
                <a:latin typeface="Open Sans Light"/>
                <a:cs typeface="Open Sans Light"/>
              </a:rPr>
              <a:t>sem</a:t>
            </a:r>
            <a:r>
              <a:rPr lang="en-US" sz="2000" dirty="0" smtClean="0">
                <a:latin typeface="Open Sans Light"/>
                <a:cs typeface="Open Sans Light"/>
              </a:rPr>
              <a:t> at </a:t>
            </a:r>
            <a:r>
              <a:rPr lang="en-US" sz="2000" dirty="0" err="1" smtClean="0">
                <a:latin typeface="Open Sans Light"/>
                <a:cs typeface="Open Sans Light"/>
              </a:rPr>
              <a:t>nibh</a:t>
            </a:r>
            <a:r>
              <a:rPr lang="en-US" sz="2000" dirty="0" smtClean="0">
                <a:latin typeface="Open Sans Light"/>
                <a:cs typeface="Open Sans Light"/>
              </a:rPr>
              <a:t> </a:t>
            </a:r>
            <a:r>
              <a:rPr lang="en-US" sz="2000" dirty="0" err="1" smtClean="0">
                <a:latin typeface="Open Sans Light"/>
                <a:cs typeface="Open Sans Light"/>
              </a:rPr>
              <a:t>elementum</a:t>
            </a:r>
            <a:r>
              <a:rPr lang="en-US" sz="2000" dirty="0" smtClean="0">
                <a:latin typeface="Open Sans Light"/>
                <a:cs typeface="Open Sans Light"/>
              </a:rPr>
              <a:t> </a:t>
            </a:r>
            <a:r>
              <a:rPr lang="en-US" sz="2000" dirty="0" err="1" smtClean="0">
                <a:latin typeface="Open Sans Light"/>
                <a:cs typeface="Open Sans Light"/>
              </a:rPr>
              <a:t>imperdiet</a:t>
            </a:r>
            <a:r>
              <a:rPr lang="en-US" sz="2000" dirty="0" smtClean="0">
                <a:latin typeface="Open Sans Light"/>
                <a:cs typeface="Open Sans Light"/>
              </a:rPr>
              <a:t>.</a:t>
            </a:r>
            <a:endParaRPr lang="en-US" sz="2000" dirty="0">
              <a:latin typeface="Open Sans Light"/>
              <a:cs typeface="Open Sans Light"/>
            </a:endParaRPr>
          </a:p>
        </p:txBody>
      </p:sp>
    </p:spTree>
    <p:extLst>
      <p:ext uri="{BB962C8B-B14F-4D97-AF65-F5344CB8AC3E}">
        <p14:creationId xmlns:p14="http://schemas.microsoft.com/office/powerpoint/2010/main" val="3875030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Slide: Secondary Ideas + Points</a:t>
            </a:r>
            <a:endParaRPr lang="en-US" dirty="0"/>
          </a:p>
        </p:txBody>
      </p:sp>
      <p:sp>
        <p:nvSpPr>
          <p:cNvPr id="11" name="Content Placeholder 10"/>
          <p:cNvSpPr>
            <a:spLocks noGrp="1"/>
          </p:cNvSpPr>
          <p:nvPr>
            <p:ph sz="quarter" idx="10"/>
          </p:nvPr>
        </p:nvSpPr>
        <p:spPr>
          <a:xfrm>
            <a:off x="320675" y="1318686"/>
            <a:ext cx="8450746" cy="4620517"/>
          </a:xfrm>
          <a:prstGeom prst="rect">
            <a:avLst/>
          </a:prstGeom>
        </p:spPr>
        <p:txBody>
          <a:bodyPr>
            <a:noAutofit/>
          </a:bodyPr>
          <a:lstStyle/>
          <a:p>
            <a:pPr marL="91440" indent="0">
              <a:spcBef>
                <a:spcPts val="1200"/>
              </a:spcBef>
              <a:buNone/>
            </a:pPr>
            <a:r>
              <a:rPr lang="en-US" dirty="0" smtClean="0">
                <a:latin typeface="Open Sans "/>
                <a:cs typeface="Open Sans "/>
              </a:rPr>
              <a:t>Bullet Heading</a:t>
            </a:r>
          </a:p>
          <a:p>
            <a:r>
              <a:rPr lang="en-US" dirty="0" smtClean="0"/>
              <a:t>First level</a:t>
            </a:r>
          </a:p>
          <a:p>
            <a:pPr lvl="1"/>
            <a:r>
              <a:rPr lang="en-US" dirty="0" smtClean="0"/>
              <a:t>Second level</a:t>
            </a:r>
          </a:p>
          <a:p>
            <a:pPr lvl="2"/>
            <a:r>
              <a:rPr lang="en-US" dirty="0" smtClean="0"/>
              <a:t>Third level </a:t>
            </a:r>
            <a:r>
              <a:rPr lang="en-US" dirty="0">
                <a:solidFill>
                  <a:sysClr val="windowText" lastClr="000000"/>
                </a:solidFill>
              </a:rPr>
              <a:t>[</a:t>
            </a:r>
            <a:r>
              <a:rPr lang="en-US" i="1" dirty="0" smtClean="0">
                <a:solidFill>
                  <a:sysClr val="windowText" lastClr="000000"/>
                </a:solidFill>
              </a:rPr>
              <a:t>Will </a:t>
            </a:r>
            <a:r>
              <a:rPr lang="en-US" i="1" dirty="0">
                <a:solidFill>
                  <a:sysClr val="windowText" lastClr="000000"/>
                </a:solidFill>
              </a:rPr>
              <a:t>be difficult to read in back of large </a:t>
            </a:r>
            <a:r>
              <a:rPr lang="en-US" i="1" dirty="0" smtClean="0">
                <a:solidFill>
                  <a:sysClr val="windowText" lastClr="000000"/>
                </a:solidFill>
              </a:rPr>
              <a:t>auditorium</a:t>
            </a:r>
            <a:r>
              <a:rPr lang="en-US" dirty="0" smtClean="0">
                <a:solidFill>
                  <a:sysClr val="windowText" lastClr="000000"/>
                </a:solidFill>
              </a:rPr>
              <a:t>]</a:t>
            </a:r>
            <a:endParaRPr lang="en-US" dirty="0" smtClean="0"/>
          </a:p>
          <a:p>
            <a:pPr lvl="3"/>
            <a:r>
              <a:rPr lang="en-US" dirty="0" smtClean="0"/>
              <a:t>Fourth level </a:t>
            </a:r>
            <a:r>
              <a:rPr lang="en-US" dirty="0"/>
              <a:t>[</a:t>
            </a:r>
            <a:r>
              <a:rPr lang="en-US" i="1" dirty="0" smtClean="0"/>
              <a:t>Won’t be legible in large auditorium</a:t>
            </a:r>
            <a:r>
              <a:rPr lang="en-US" dirty="0" smtClean="0"/>
              <a:t>]</a:t>
            </a:r>
            <a:endParaRPr lang="en-US" i="1" dirty="0" smtClean="0"/>
          </a:p>
          <a:p>
            <a:pPr marL="91440" indent="0">
              <a:spcBef>
                <a:spcPts val="1200"/>
              </a:spcBef>
              <a:buNone/>
            </a:pPr>
            <a:r>
              <a:rPr lang="en-US" dirty="0">
                <a:latin typeface="Open Sans "/>
                <a:cs typeface="Open Sans "/>
              </a:rPr>
              <a:t>Bullet </a:t>
            </a:r>
            <a:r>
              <a:rPr lang="en-US" dirty="0" smtClean="0">
                <a:latin typeface="Open Sans "/>
                <a:cs typeface="Open Sans "/>
              </a:rPr>
              <a:t>Heading</a:t>
            </a:r>
            <a:endParaRPr lang="en-US" dirty="0" smtClean="0"/>
          </a:p>
          <a:p>
            <a:r>
              <a:rPr lang="en-US" dirty="0" smtClean="0"/>
              <a:t>First level</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36663052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Slide: Secondary Ideas + Points</a:t>
            </a:r>
          </a:p>
        </p:txBody>
      </p:sp>
      <p:cxnSp>
        <p:nvCxnSpPr>
          <p:cNvPr id="5" name="Straight Connector 4"/>
          <p:cNvCxnSpPr/>
          <p:nvPr/>
        </p:nvCxnSpPr>
        <p:spPr>
          <a:xfrm>
            <a:off x="4527706" y="1728801"/>
            <a:ext cx="0" cy="323777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0"/>
          </p:nvPr>
        </p:nvSpPr>
        <p:spPr>
          <a:xfrm>
            <a:off x="320676" y="1399965"/>
            <a:ext cx="3797300" cy="4620517"/>
          </a:xfrm>
          <a:prstGeom prst="rect">
            <a:avLst/>
          </a:prstGeom>
        </p:spPr>
        <p:txBody>
          <a:bodyPr>
            <a:noAutofit/>
          </a:bodyPr>
          <a:lstStyle/>
          <a:p>
            <a:pPr marL="91440" indent="0">
              <a:spcBef>
                <a:spcPts val="1200"/>
              </a:spcBef>
              <a:buNone/>
            </a:pPr>
            <a:r>
              <a:rPr lang="en-US" dirty="0" smtClean="0">
                <a:latin typeface="Open Sans "/>
                <a:cs typeface="Open Sans "/>
              </a:rPr>
              <a:t>Bullet Heading</a:t>
            </a:r>
          </a:p>
          <a:p>
            <a:r>
              <a:rPr lang="en-US" dirty="0" smtClean="0"/>
              <a:t>First level</a:t>
            </a:r>
          </a:p>
          <a:p>
            <a:pPr lvl="1"/>
            <a:r>
              <a:rPr lang="en-US" dirty="0" smtClean="0"/>
              <a:t>Second level</a:t>
            </a:r>
          </a:p>
          <a:p>
            <a:pPr lvl="2"/>
            <a:r>
              <a:rPr lang="en-US" dirty="0" smtClean="0"/>
              <a:t>Third level </a:t>
            </a:r>
            <a:r>
              <a:rPr lang="en-US" dirty="0">
                <a:solidFill>
                  <a:sysClr val="windowText" lastClr="000000"/>
                </a:solidFill>
              </a:rPr>
              <a:t>[</a:t>
            </a:r>
            <a:r>
              <a:rPr lang="en-US" i="1" dirty="0" smtClean="0">
                <a:solidFill>
                  <a:sysClr val="windowText" lastClr="000000"/>
                </a:solidFill>
              </a:rPr>
              <a:t>Will </a:t>
            </a:r>
            <a:r>
              <a:rPr lang="en-US" i="1" dirty="0">
                <a:solidFill>
                  <a:sysClr val="windowText" lastClr="000000"/>
                </a:solidFill>
              </a:rPr>
              <a:t>be difficult to read in back of large </a:t>
            </a:r>
            <a:r>
              <a:rPr lang="en-US" i="1" dirty="0" smtClean="0">
                <a:solidFill>
                  <a:sysClr val="windowText" lastClr="000000"/>
                </a:solidFill>
              </a:rPr>
              <a:t>auditorium</a:t>
            </a:r>
            <a:r>
              <a:rPr lang="en-US" dirty="0">
                <a:solidFill>
                  <a:sysClr val="windowText" lastClr="000000"/>
                </a:solidFill>
              </a:rPr>
              <a:t>]</a:t>
            </a:r>
            <a:endParaRPr lang="en-US" dirty="0" smtClean="0"/>
          </a:p>
        </p:txBody>
      </p:sp>
      <p:sp>
        <p:nvSpPr>
          <p:cNvPr id="15" name="Content Placeholder 10"/>
          <p:cNvSpPr txBox="1">
            <a:spLocks/>
          </p:cNvSpPr>
          <p:nvPr/>
        </p:nvSpPr>
        <p:spPr>
          <a:xfrm>
            <a:off x="5029201" y="1404624"/>
            <a:ext cx="3732061" cy="4620517"/>
          </a:xfrm>
          <a:prstGeom prst="rect">
            <a:avLst/>
          </a:prstGeom>
        </p:spPr>
        <p:txBody>
          <a:bodyPr vert="horz">
            <a:noAutofit/>
          </a:bodyPr>
          <a:lstStyle>
            <a:lvl1pPr marL="274320" indent="-182880" algn="l" defTabSz="457200" rtl="0" eaLnBrk="1" latinLnBrk="0" hangingPunct="1">
              <a:spcBef>
                <a:spcPct val="20000"/>
              </a:spcBef>
              <a:buClr>
                <a:schemeClr val="accent2"/>
              </a:buClr>
              <a:buSzPct val="85000"/>
              <a:buFont typeface="Lucida Grande"/>
              <a:buChar char="*"/>
              <a:defRPr sz="2000" kern="1200">
                <a:solidFill>
                  <a:schemeClr val="tx1"/>
                </a:solidFill>
                <a:latin typeface="Open Sans Light"/>
                <a:ea typeface="+mn-ea"/>
                <a:cs typeface="Open Sans Light"/>
              </a:defRPr>
            </a:lvl1pPr>
            <a:lvl2pPr marL="548640" indent="-182880" algn="l" defTabSz="457200" rtl="0" eaLnBrk="1" latinLnBrk="0" hangingPunct="1">
              <a:spcBef>
                <a:spcPct val="20000"/>
              </a:spcBef>
              <a:buClr>
                <a:schemeClr val="accent2"/>
              </a:buClr>
              <a:buSzPct val="85000"/>
              <a:buFont typeface="Lucida Grande"/>
              <a:buChar char="*"/>
              <a:defRPr sz="1800" kern="1200">
                <a:solidFill>
                  <a:schemeClr val="tx1"/>
                </a:solidFill>
                <a:latin typeface="Open Sans Light"/>
                <a:ea typeface="+mn-ea"/>
                <a:cs typeface="Open Sans Light"/>
              </a:defRPr>
            </a:lvl2pPr>
            <a:lvl3pPr marL="822960" indent="-182880" algn="l" defTabSz="457200" rtl="0" eaLnBrk="1" latinLnBrk="0" hangingPunct="1">
              <a:spcBef>
                <a:spcPct val="20000"/>
              </a:spcBef>
              <a:buClr>
                <a:schemeClr val="accent2"/>
              </a:buClr>
              <a:buSzPct val="85000"/>
              <a:buFont typeface="Lucida Grande"/>
              <a:buChar char="*"/>
              <a:defRPr sz="1600" kern="1200">
                <a:solidFill>
                  <a:schemeClr val="tx1"/>
                </a:solidFill>
                <a:latin typeface="Open Sans Light"/>
                <a:ea typeface="+mn-ea"/>
                <a:cs typeface="Open Sans Light"/>
              </a:defRPr>
            </a:lvl3pPr>
            <a:lvl4pPr marL="109728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4pPr>
            <a:lvl5pPr marL="137160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spcBef>
                <a:spcPts val="1200"/>
              </a:spcBef>
              <a:buFont typeface="Lucida Grande"/>
              <a:buNone/>
            </a:pPr>
            <a:r>
              <a:rPr lang="en-US" dirty="0" smtClean="0">
                <a:latin typeface="Open Sans "/>
                <a:cs typeface="Open Sans "/>
              </a:rPr>
              <a:t>Bullet Heading</a:t>
            </a:r>
          </a:p>
          <a:p>
            <a:r>
              <a:rPr lang="en-US" dirty="0" smtClean="0"/>
              <a:t>First level</a:t>
            </a:r>
          </a:p>
          <a:p>
            <a:pPr lvl="1"/>
            <a:r>
              <a:rPr lang="en-US" dirty="0" smtClean="0"/>
              <a:t>Second level</a:t>
            </a:r>
          </a:p>
          <a:p>
            <a:pPr lvl="2"/>
            <a:r>
              <a:rPr lang="en-US" dirty="0" smtClean="0"/>
              <a:t>Third level </a:t>
            </a:r>
            <a:r>
              <a:rPr lang="en-US" dirty="0">
                <a:solidFill>
                  <a:sysClr val="windowText" lastClr="000000"/>
                </a:solidFill>
              </a:rPr>
              <a:t>[</a:t>
            </a:r>
            <a:r>
              <a:rPr lang="en-US" i="1" dirty="0">
                <a:solidFill>
                  <a:sysClr val="windowText" lastClr="000000"/>
                </a:solidFill>
              </a:rPr>
              <a:t>Will be difficult to read in back of large auditorium</a:t>
            </a:r>
            <a:r>
              <a:rPr lang="en-US" dirty="0">
                <a:solidFill>
                  <a:sysClr val="windowText" lastClr="000000"/>
                </a:solidFill>
              </a:rPr>
              <a:t>]</a:t>
            </a:r>
            <a:endParaRPr lang="en-US" dirty="0" smtClean="0"/>
          </a:p>
        </p:txBody>
      </p:sp>
    </p:spTree>
    <p:extLst>
      <p:ext uri="{BB962C8B-B14F-4D97-AF65-F5344CB8AC3E}">
        <p14:creationId xmlns:p14="http://schemas.microsoft.com/office/powerpoint/2010/main" val="41486565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Slide: Stylized Numbers</a:t>
            </a:r>
            <a:endParaRPr lang="en-US" dirty="0"/>
          </a:p>
        </p:txBody>
      </p:sp>
      <p:grpSp>
        <p:nvGrpSpPr>
          <p:cNvPr id="18" name="Group 17"/>
          <p:cNvGrpSpPr/>
          <p:nvPr/>
        </p:nvGrpSpPr>
        <p:grpSpPr>
          <a:xfrm>
            <a:off x="563564" y="1441566"/>
            <a:ext cx="8061325" cy="972585"/>
            <a:chOff x="563563" y="1081175"/>
            <a:chExt cx="8061325" cy="729439"/>
          </a:xfrm>
        </p:grpSpPr>
        <p:grpSp>
          <p:nvGrpSpPr>
            <p:cNvPr id="4" name="Group 3"/>
            <p:cNvGrpSpPr/>
            <p:nvPr/>
          </p:nvGrpSpPr>
          <p:grpSpPr>
            <a:xfrm>
              <a:off x="1419061" y="1081175"/>
              <a:ext cx="7205827" cy="729439"/>
              <a:chOff x="2893500" y="1117028"/>
              <a:chExt cx="8209284" cy="729439"/>
            </a:xfrm>
          </p:grpSpPr>
          <p:sp>
            <p:nvSpPr>
              <p:cNvPr id="6" name="TextBox 5"/>
              <p:cNvSpPr txBox="1"/>
              <p:nvPr/>
            </p:nvSpPr>
            <p:spPr>
              <a:xfrm>
                <a:off x="2893500" y="1117028"/>
                <a:ext cx="7925338" cy="280846"/>
              </a:xfrm>
              <a:prstGeom prst="rect">
                <a:avLst/>
              </a:prstGeom>
              <a:noFill/>
            </p:spPr>
            <p:txBody>
              <a:bodyPr wrap="square" lIns="182880" rIns="27000" anchor="ctr">
                <a:spAutoFit/>
              </a:bodyPr>
              <a:lstStyle/>
              <a:p>
                <a:pPr defTabSz="457082" eaLnBrk="1" fontAlgn="auto" hangingPunct="1">
                  <a:lnSpc>
                    <a:spcPct val="90000"/>
                  </a:lnSpc>
                  <a:spcBef>
                    <a:spcPct val="20000"/>
                  </a:spcBef>
                  <a:spcAft>
                    <a:spcPts val="0"/>
                  </a:spcAft>
                  <a:defRPr/>
                </a:pPr>
                <a:r>
                  <a:rPr lang="en-AU" sz="2000" dirty="0" smtClean="0">
                    <a:solidFill>
                      <a:schemeClr val="accent1"/>
                    </a:solidFill>
                    <a:latin typeface="Open Sans"/>
                    <a:ea typeface="Segoe UI" panose="020B0502040204020203" pitchFamily="34" charset="0"/>
                    <a:cs typeface="Open Sans"/>
                  </a:rPr>
                  <a:t>First Point</a:t>
                </a:r>
                <a:endParaRPr lang="en-AU" sz="2000" dirty="0">
                  <a:solidFill>
                    <a:schemeClr val="accent1"/>
                  </a:solidFill>
                  <a:latin typeface="Open Sans"/>
                  <a:ea typeface="Segoe UI" panose="020B0502040204020203" pitchFamily="34" charset="0"/>
                  <a:cs typeface="Open Sans"/>
                </a:endParaRPr>
              </a:p>
            </p:txBody>
          </p:sp>
          <p:sp>
            <p:nvSpPr>
              <p:cNvPr id="7" name="TextBox 6"/>
              <p:cNvSpPr txBox="1">
                <a:spLocks noChangeArrowheads="1"/>
              </p:cNvSpPr>
              <p:nvPr/>
            </p:nvSpPr>
            <p:spPr bwMode="auto">
              <a:xfrm>
                <a:off x="2893500" y="1374030"/>
                <a:ext cx="8209284" cy="4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lnSpc>
                    <a:spcPct val="110000"/>
                  </a:lnSpc>
                </a:pPr>
                <a:r>
                  <a:rPr lang="en-US" sz="1600" dirty="0" err="1">
                    <a:solidFill>
                      <a:srgbClr val="0A304B"/>
                    </a:solidFill>
                    <a:latin typeface="Open Sans Light"/>
                    <a:cs typeface="Open Sans Light"/>
                  </a:rPr>
                  <a:t>Lorem</a:t>
                </a:r>
                <a:r>
                  <a:rPr lang="en-US" sz="1600" dirty="0">
                    <a:solidFill>
                      <a:srgbClr val="0A304B"/>
                    </a:solidFill>
                    <a:latin typeface="Open Sans Light"/>
                    <a:cs typeface="Open Sans Light"/>
                  </a:rPr>
                  <a:t> </a:t>
                </a:r>
                <a:r>
                  <a:rPr lang="en-US" sz="1600" dirty="0" err="1">
                    <a:solidFill>
                      <a:srgbClr val="0A304B"/>
                    </a:solidFill>
                    <a:latin typeface="Open Sans Light"/>
                    <a:cs typeface="Open Sans Light"/>
                  </a:rPr>
                  <a:t>Ipsum</a:t>
                </a:r>
                <a:r>
                  <a:rPr lang="en-US" sz="1600" dirty="0">
                    <a:solidFill>
                      <a:srgbClr val="0A304B"/>
                    </a:solidFill>
                    <a:latin typeface="Open Sans Light"/>
                    <a:cs typeface="Open Sans Light"/>
                  </a:rPr>
                  <a:t> is simply dummy text of the printing and typesetting industry. </a:t>
                </a:r>
                <a:r>
                  <a:rPr lang="en-US" sz="1600" dirty="0" err="1">
                    <a:solidFill>
                      <a:srgbClr val="0A304B"/>
                    </a:solidFill>
                    <a:latin typeface="Open Sans Light"/>
                    <a:cs typeface="Open Sans Light"/>
                  </a:rPr>
                  <a:t>Lorem</a:t>
                </a:r>
                <a:r>
                  <a:rPr lang="en-US" sz="1600" dirty="0">
                    <a:solidFill>
                      <a:srgbClr val="0A304B"/>
                    </a:solidFill>
                    <a:latin typeface="Open Sans Light"/>
                    <a:cs typeface="Open Sans Light"/>
                  </a:rPr>
                  <a:t> </a:t>
                </a:r>
                <a:r>
                  <a:rPr lang="en-US" sz="1600" dirty="0" err="1">
                    <a:solidFill>
                      <a:srgbClr val="0A304B"/>
                    </a:solidFill>
                    <a:latin typeface="Open Sans Light"/>
                    <a:cs typeface="Open Sans Light"/>
                  </a:rPr>
                  <a:t>Ipsum</a:t>
                </a:r>
                <a:r>
                  <a:rPr lang="en-US" sz="1600" dirty="0">
                    <a:solidFill>
                      <a:srgbClr val="0A304B"/>
                    </a:solidFill>
                    <a:latin typeface="Open Sans Light"/>
                    <a:cs typeface="Open Sans Light"/>
                  </a:rPr>
                  <a:t> has been the </a:t>
                </a:r>
                <a:r>
                  <a:rPr lang="en-US" sz="1600" dirty="0" smtClean="0">
                    <a:solidFill>
                      <a:srgbClr val="0A304B"/>
                    </a:solidFill>
                    <a:latin typeface="Open Sans Light"/>
                    <a:cs typeface="Open Sans Light"/>
                  </a:rPr>
                  <a:t>industry standard dummy </a:t>
                </a:r>
                <a:r>
                  <a:rPr lang="en-US" sz="1600" dirty="0">
                    <a:solidFill>
                      <a:srgbClr val="0A304B"/>
                    </a:solidFill>
                    <a:latin typeface="Open Sans Light"/>
                    <a:cs typeface="Open Sans Light"/>
                  </a:rPr>
                  <a:t>text </a:t>
                </a:r>
                <a:r>
                  <a:rPr lang="en-US" sz="1600" dirty="0" smtClean="0">
                    <a:solidFill>
                      <a:srgbClr val="0A304B"/>
                    </a:solidFill>
                    <a:latin typeface="Open Sans Light"/>
                    <a:cs typeface="Open Sans Light"/>
                  </a:rPr>
                  <a:t>since </a:t>
                </a:r>
                <a:r>
                  <a:rPr lang="en-US" sz="1600" dirty="0">
                    <a:solidFill>
                      <a:srgbClr val="0A304B"/>
                    </a:solidFill>
                    <a:latin typeface="Open Sans Light"/>
                    <a:cs typeface="Open Sans Light"/>
                  </a:rPr>
                  <a:t>the </a:t>
                </a:r>
                <a:r>
                  <a:rPr lang="en-US" sz="1600" dirty="0" smtClean="0">
                    <a:solidFill>
                      <a:srgbClr val="0A304B"/>
                    </a:solidFill>
                    <a:latin typeface="Open Sans Light"/>
                    <a:cs typeface="Open Sans Light"/>
                  </a:rPr>
                  <a:t>1500s.</a:t>
                </a:r>
                <a:endParaRPr lang="id-ID" sz="1600" dirty="0">
                  <a:solidFill>
                    <a:srgbClr val="0A304B"/>
                  </a:solidFill>
                  <a:latin typeface="Open Sans Light"/>
                  <a:cs typeface="Open Sans Light"/>
                </a:endParaRPr>
              </a:p>
            </p:txBody>
          </p:sp>
        </p:grpSp>
        <p:sp>
          <p:nvSpPr>
            <p:cNvPr id="5" name="Parallelogram 4"/>
            <p:cNvSpPr/>
            <p:nvPr/>
          </p:nvSpPr>
          <p:spPr>
            <a:xfrm>
              <a:off x="563563" y="1125019"/>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1</a:t>
              </a:r>
              <a:endParaRPr lang="en-US" sz="2000" b="1" dirty="0">
                <a:solidFill>
                  <a:prstClr val="white"/>
                </a:solidFill>
                <a:latin typeface="Open Sans"/>
                <a:cs typeface="Open Sans"/>
              </a:endParaRPr>
            </a:p>
          </p:txBody>
        </p:sp>
      </p:grpSp>
      <p:grpSp>
        <p:nvGrpSpPr>
          <p:cNvPr id="19" name="Group 18"/>
          <p:cNvGrpSpPr/>
          <p:nvPr/>
        </p:nvGrpSpPr>
        <p:grpSpPr>
          <a:xfrm>
            <a:off x="563564" y="3053717"/>
            <a:ext cx="8061325" cy="972585"/>
            <a:chOff x="563563" y="1081175"/>
            <a:chExt cx="8061325" cy="729439"/>
          </a:xfrm>
        </p:grpSpPr>
        <p:grpSp>
          <p:nvGrpSpPr>
            <p:cNvPr id="20" name="Group 19"/>
            <p:cNvGrpSpPr/>
            <p:nvPr/>
          </p:nvGrpSpPr>
          <p:grpSpPr>
            <a:xfrm>
              <a:off x="1419061" y="1081175"/>
              <a:ext cx="7205827" cy="729439"/>
              <a:chOff x="2893500" y="1117028"/>
              <a:chExt cx="8209284" cy="729439"/>
            </a:xfrm>
          </p:grpSpPr>
          <p:sp>
            <p:nvSpPr>
              <p:cNvPr id="22" name="TextBox 21"/>
              <p:cNvSpPr txBox="1"/>
              <p:nvPr/>
            </p:nvSpPr>
            <p:spPr>
              <a:xfrm>
                <a:off x="2893500" y="1117028"/>
                <a:ext cx="7925338" cy="280846"/>
              </a:xfrm>
              <a:prstGeom prst="rect">
                <a:avLst/>
              </a:prstGeom>
              <a:noFill/>
            </p:spPr>
            <p:txBody>
              <a:bodyPr wrap="square" lIns="182880" rIns="27000" anchor="ctr">
                <a:spAutoFit/>
              </a:bodyPr>
              <a:lstStyle/>
              <a:p>
                <a:pPr defTabSz="457082" eaLnBrk="1" fontAlgn="auto" hangingPunct="1">
                  <a:lnSpc>
                    <a:spcPct val="90000"/>
                  </a:lnSpc>
                  <a:spcBef>
                    <a:spcPct val="20000"/>
                  </a:spcBef>
                  <a:spcAft>
                    <a:spcPts val="0"/>
                  </a:spcAft>
                  <a:defRPr/>
                </a:pPr>
                <a:r>
                  <a:rPr lang="en-AU" sz="2000" dirty="0" smtClean="0">
                    <a:solidFill>
                      <a:schemeClr val="accent1"/>
                    </a:solidFill>
                    <a:latin typeface="Open Sans"/>
                    <a:ea typeface="Segoe UI" panose="020B0502040204020203" pitchFamily="34" charset="0"/>
                    <a:cs typeface="Open Sans"/>
                  </a:rPr>
                  <a:t>Second Point</a:t>
                </a:r>
                <a:endParaRPr lang="en-AU" sz="2000" dirty="0">
                  <a:solidFill>
                    <a:schemeClr val="accent1"/>
                  </a:solidFill>
                  <a:latin typeface="Open Sans"/>
                  <a:ea typeface="Segoe UI" panose="020B0502040204020203" pitchFamily="34" charset="0"/>
                  <a:cs typeface="Open Sans"/>
                </a:endParaRPr>
              </a:p>
            </p:txBody>
          </p:sp>
          <p:sp>
            <p:nvSpPr>
              <p:cNvPr id="23" name="TextBox 22"/>
              <p:cNvSpPr txBox="1">
                <a:spLocks noChangeArrowheads="1"/>
              </p:cNvSpPr>
              <p:nvPr/>
            </p:nvSpPr>
            <p:spPr bwMode="auto">
              <a:xfrm>
                <a:off x="2893500" y="1374030"/>
                <a:ext cx="8209284" cy="4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lnSpc>
                    <a:spcPct val="110000"/>
                  </a:lnSpc>
                </a:pPr>
                <a:r>
                  <a:rPr lang="en-US" sz="1600" dirty="0" err="1">
                    <a:solidFill>
                      <a:srgbClr val="0A304B"/>
                    </a:solidFill>
                    <a:latin typeface="Open Sans Light"/>
                    <a:cs typeface="Open Sans Light"/>
                  </a:rPr>
                  <a:t>Lorem</a:t>
                </a:r>
                <a:r>
                  <a:rPr lang="en-US" sz="1600" dirty="0">
                    <a:solidFill>
                      <a:srgbClr val="0A304B"/>
                    </a:solidFill>
                    <a:latin typeface="Open Sans Light"/>
                    <a:cs typeface="Open Sans Light"/>
                  </a:rPr>
                  <a:t> </a:t>
                </a:r>
                <a:r>
                  <a:rPr lang="en-US" sz="1600" dirty="0" err="1">
                    <a:solidFill>
                      <a:srgbClr val="0A304B"/>
                    </a:solidFill>
                    <a:latin typeface="Open Sans Light"/>
                    <a:cs typeface="Open Sans Light"/>
                  </a:rPr>
                  <a:t>Ipsum</a:t>
                </a:r>
                <a:r>
                  <a:rPr lang="en-US" sz="1600" dirty="0">
                    <a:solidFill>
                      <a:srgbClr val="0A304B"/>
                    </a:solidFill>
                    <a:latin typeface="Open Sans Light"/>
                    <a:cs typeface="Open Sans Light"/>
                  </a:rPr>
                  <a:t> is simply dummy text of the printing and typesetting industry. </a:t>
                </a:r>
                <a:r>
                  <a:rPr lang="en-US" sz="1600" dirty="0" err="1">
                    <a:solidFill>
                      <a:srgbClr val="0A304B"/>
                    </a:solidFill>
                    <a:latin typeface="Open Sans Light"/>
                    <a:cs typeface="Open Sans Light"/>
                  </a:rPr>
                  <a:t>Lorem</a:t>
                </a:r>
                <a:r>
                  <a:rPr lang="en-US" sz="1600" dirty="0">
                    <a:solidFill>
                      <a:srgbClr val="0A304B"/>
                    </a:solidFill>
                    <a:latin typeface="Open Sans Light"/>
                    <a:cs typeface="Open Sans Light"/>
                  </a:rPr>
                  <a:t> </a:t>
                </a:r>
                <a:r>
                  <a:rPr lang="en-US" sz="1600" dirty="0" err="1">
                    <a:solidFill>
                      <a:srgbClr val="0A304B"/>
                    </a:solidFill>
                    <a:latin typeface="Open Sans Light"/>
                    <a:cs typeface="Open Sans Light"/>
                  </a:rPr>
                  <a:t>Ipsum</a:t>
                </a:r>
                <a:r>
                  <a:rPr lang="en-US" sz="1600" dirty="0">
                    <a:solidFill>
                      <a:srgbClr val="0A304B"/>
                    </a:solidFill>
                    <a:latin typeface="Open Sans Light"/>
                    <a:cs typeface="Open Sans Light"/>
                  </a:rPr>
                  <a:t> has been the </a:t>
                </a:r>
                <a:r>
                  <a:rPr lang="en-US" sz="1600" dirty="0" smtClean="0">
                    <a:solidFill>
                      <a:srgbClr val="0A304B"/>
                    </a:solidFill>
                    <a:latin typeface="Open Sans Light"/>
                    <a:cs typeface="Open Sans Light"/>
                  </a:rPr>
                  <a:t>industry standard dummy </a:t>
                </a:r>
                <a:r>
                  <a:rPr lang="en-US" sz="1600" dirty="0">
                    <a:solidFill>
                      <a:srgbClr val="0A304B"/>
                    </a:solidFill>
                    <a:latin typeface="Open Sans Light"/>
                    <a:cs typeface="Open Sans Light"/>
                  </a:rPr>
                  <a:t>text </a:t>
                </a:r>
                <a:r>
                  <a:rPr lang="en-US" sz="1600" dirty="0" smtClean="0">
                    <a:solidFill>
                      <a:srgbClr val="0A304B"/>
                    </a:solidFill>
                    <a:latin typeface="Open Sans Light"/>
                    <a:cs typeface="Open Sans Light"/>
                  </a:rPr>
                  <a:t>since </a:t>
                </a:r>
                <a:r>
                  <a:rPr lang="en-US" sz="1600" dirty="0">
                    <a:solidFill>
                      <a:srgbClr val="0A304B"/>
                    </a:solidFill>
                    <a:latin typeface="Open Sans Light"/>
                    <a:cs typeface="Open Sans Light"/>
                  </a:rPr>
                  <a:t>the </a:t>
                </a:r>
                <a:r>
                  <a:rPr lang="en-US" sz="1600" dirty="0" smtClean="0">
                    <a:solidFill>
                      <a:srgbClr val="0A304B"/>
                    </a:solidFill>
                    <a:latin typeface="Open Sans Light"/>
                    <a:cs typeface="Open Sans Light"/>
                  </a:rPr>
                  <a:t>1500s.</a:t>
                </a:r>
                <a:endParaRPr lang="id-ID" sz="1600" dirty="0">
                  <a:solidFill>
                    <a:srgbClr val="0A304B"/>
                  </a:solidFill>
                  <a:latin typeface="Open Sans Light"/>
                  <a:cs typeface="Open Sans Light"/>
                </a:endParaRPr>
              </a:p>
            </p:txBody>
          </p:sp>
        </p:grpSp>
        <p:sp>
          <p:nvSpPr>
            <p:cNvPr id="21" name="Parallelogram 20"/>
            <p:cNvSpPr/>
            <p:nvPr/>
          </p:nvSpPr>
          <p:spPr>
            <a:xfrm>
              <a:off x="563563" y="1125019"/>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2</a:t>
              </a:r>
              <a:endParaRPr lang="en-US" sz="2000" b="1" dirty="0">
                <a:solidFill>
                  <a:prstClr val="white"/>
                </a:solidFill>
                <a:latin typeface="Open Sans"/>
                <a:cs typeface="Open Sans"/>
              </a:endParaRPr>
            </a:p>
          </p:txBody>
        </p:sp>
      </p:grpSp>
      <p:grpSp>
        <p:nvGrpSpPr>
          <p:cNvPr id="24" name="Group 23"/>
          <p:cNvGrpSpPr/>
          <p:nvPr/>
        </p:nvGrpSpPr>
        <p:grpSpPr>
          <a:xfrm>
            <a:off x="563564" y="4665882"/>
            <a:ext cx="8061325" cy="972585"/>
            <a:chOff x="563563" y="1081175"/>
            <a:chExt cx="8061325" cy="729439"/>
          </a:xfrm>
        </p:grpSpPr>
        <p:grpSp>
          <p:nvGrpSpPr>
            <p:cNvPr id="25" name="Group 24"/>
            <p:cNvGrpSpPr/>
            <p:nvPr/>
          </p:nvGrpSpPr>
          <p:grpSpPr>
            <a:xfrm>
              <a:off x="1419061" y="1081175"/>
              <a:ext cx="7205827" cy="729439"/>
              <a:chOff x="2893500" y="1117028"/>
              <a:chExt cx="8209284" cy="729439"/>
            </a:xfrm>
          </p:grpSpPr>
          <p:sp>
            <p:nvSpPr>
              <p:cNvPr id="27" name="TextBox 26"/>
              <p:cNvSpPr txBox="1"/>
              <p:nvPr/>
            </p:nvSpPr>
            <p:spPr>
              <a:xfrm>
                <a:off x="2893500" y="1117028"/>
                <a:ext cx="7925338" cy="280846"/>
              </a:xfrm>
              <a:prstGeom prst="rect">
                <a:avLst/>
              </a:prstGeom>
              <a:noFill/>
            </p:spPr>
            <p:txBody>
              <a:bodyPr wrap="square" lIns="182880" rIns="27000" anchor="ctr">
                <a:spAutoFit/>
              </a:bodyPr>
              <a:lstStyle/>
              <a:p>
                <a:pPr defTabSz="457082" eaLnBrk="1" fontAlgn="auto" hangingPunct="1">
                  <a:lnSpc>
                    <a:spcPct val="90000"/>
                  </a:lnSpc>
                  <a:spcBef>
                    <a:spcPct val="20000"/>
                  </a:spcBef>
                  <a:spcAft>
                    <a:spcPts val="0"/>
                  </a:spcAft>
                  <a:defRPr/>
                </a:pPr>
                <a:r>
                  <a:rPr lang="en-AU" sz="2000" dirty="0" smtClean="0">
                    <a:solidFill>
                      <a:schemeClr val="accent1"/>
                    </a:solidFill>
                    <a:latin typeface="Open Sans"/>
                    <a:ea typeface="Segoe UI" panose="020B0502040204020203" pitchFamily="34" charset="0"/>
                    <a:cs typeface="Open Sans"/>
                  </a:rPr>
                  <a:t>Third Point</a:t>
                </a:r>
                <a:endParaRPr lang="en-AU" sz="2000" dirty="0">
                  <a:solidFill>
                    <a:schemeClr val="accent1"/>
                  </a:solidFill>
                  <a:latin typeface="Open Sans"/>
                  <a:ea typeface="Segoe UI" panose="020B0502040204020203" pitchFamily="34" charset="0"/>
                  <a:cs typeface="Open Sans"/>
                </a:endParaRPr>
              </a:p>
            </p:txBody>
          </p:sp>
          <p:sp>
            <p:nvSpPr>
              <p:cNvPr id="28" name="TextBox 27"/>
              <p:cNvSpPr txBox="1">
                <a:spLocks noChangeArrowheads="1"/>
              </p:cNvSpPr>
              <p:nvPr/>
            </p:nvSpPr>
            <p:spPr bwMode="auto">
              <a:xfrm>
                <a:off x="2893500" y="1374030"/>
                <a:ext cx="8209284" cy="4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lnSpc>
                    <a:spcPct val="110000"/>
                  </a:lnSpc>
                </a:pPr>
                <a:r>
                  <a:rPr lang="en-US" sz="1600" dirty="0" err="1">
                    <a:solidFill>
                      <a:srgbClr val="0A304B"/>
                    </a:solidFill>
                    <a:latin typeface="Open Sans Light"/>
                    <a:cs typeface="Open Sans Light"/>
                  </a:rPr>
                  <a:t>Lorem</a:t>
                </a:r>
                <a:r>
                  <a:rPr lang="en-US" sz="1600" dirty="0">
                    <a:solidFill>
                      <a:srgbClr val="0A304B"/>
                    </a:solidFill>
                    <a:latin typeface="Open Sans Light"/>
                    <a:cs typeface="Open Sans Light"/>
                  </a:rPr>
                  <a:t> </a:t>
                </a:r>
                <a:r>
                  <a:rPr lang="en-US" sz="1600" dirty="0" err="1">
                    <a:solidFill>
                      <a:srgbClr val="0A304B"/>
                    </a:solidFill>
                    <a:latin typeface="Open Sans Light"/>
                    <a:cs typeface="Open Sans Light"/>
                  </a:rPr>
                  <a:t>Ipsum</a:t>
                </a:r>
                <a:r>
                  <a:rPr lang="en-US" sz="1600" dirty="0">
                    <a:solidFill>
                      <a:srgbClr val="0A304B"/>
                    </a:solidFill>
                    <a:latin typeface="Open Sans Light"/>
                    <a:cs typeface="Open Sans Light"/>
                  </a:rPr>
                  <a:t> is simply dummy text of the printing and typesetting industry. </a:t>
                </a:r>
                <a:r>
                  <a:rPr lang="en-US" sz="1600" dirty="0" err="1">
                    <a:solidFill>
                      <a:srgbClr val="0A304B"/>
                    </a:solidFill>
                    <a:latin typeface="Open Sans Light"/>
                    <a:cs typeface="Open Sans Light"/>
                  </a:rPr>
                  <a:t>Lorem</a:t>
                </a:r>
                <a:r>
                  <a:rPr lang="en-US" sz="1600" dirty="0">
                    <a:solidFill>
                      <a:srgbClr val="0A304B"/>
                    </a:solidFill>
                    <a:latin typeface="Open Sans Light"/>
                    <a:cs typeface="Open Sans Light"/>
                  </a:rPr>
                  <a:t> </a:t>
                </a:r>
                <a:r>
                  <a:rPr lang="en-US" sz="1600" dirty="0" err="1">
                    <a:solidFill>
                      <a:srgbClr val="0A304B"/>
                    </a:solidFill>
                    <a:latin typeface="Open Sans Light"/>
                    <a:cs typeface="Open Sans Light"/>
                  </a:rPr>
                  <a:t>Ipsum</a:t>
                </a:r>
                <a:r>
                  <a:rPr lang="en-US" sz="1600" dirty="0">
                    <a:solidFill>
                      <a:srgbClr val="0A304B"/>
                    </a:solidFill>
                    <a:latin typeface="Open Sans Light"/>
                    <a:cs typeface="Open Sans Light"/>
                  </a:rPr>
                  <a:t> has been the </a:t>
                </a:r>
                <a:r>
                  <a:rPr lang="en-US" sz="1600" dirty="0" smtClean="0">
                    <a:solidFill>
                      <a:srgbClr val="0A304B"/>
                    </a:solidFill>
                    <a:latin typeface="Open Sans Light"/>
                    <a:cs typeface="Open Sans Light"/>
                  </a:rPr>
                  <a:t>industry standard dummy </a:t>
                </a:r>
                <a:r>
                  <a:rPr lang="en-US" sz="1600" dirty="0">
                    <a:solidFill>
                      <a:srgbClr val="0A304B"/>
                    </a:solidFill>
                    <a:latin typeface="Open Sans Light"/>
                    <a:cs typeface="Open Sans Light"/>
                  </a:rPr>
                  <a:t>text </a:t>
                </a:r>
                <a:r>
                  <a:rPr lang="en-US" sz="1600" dirty="0" smtClean="0">
                    <a:solidFill>
                      <a:srgbClr val="0A304B"/>
                    </a:solidFill>
                    <a:latin typeface="Open Sans Light"/>
                    <a:cs typeface="Open Sans Light"/>
                  </a:rPr>
                  <a:t>since </a:t>
                </a:r>
                <a:r>
                  <a:rPr lang="en-US" sz="1600" dirty="0">
                    <a:solidFill>
                      <a:srgbClr val="0A304B"/>
                    </a:solidFill>
                    <a:latin typeface="Open Sans Light"/>
                    <a:cs typeface="Open Sans Light"/>
                  </a:rPr>
                  <a:t>the </a:t>
                </a:r>
                <a:r>
                  <a:rPr lang="en-US" sz="1600" dirty="0" smtClean="0">
                    <a:solidFill>
                      <a:srgbClr val="0A304B"/>
                    </a:solidFill>
                    <a:latin typeface="Open Sans Light"/>
                    <a:cs typeface="Open Sans Light"/>
                  </a:rPr>
                  <a:t>1500s.</a:t>
                </a:r>
                <a:endParaRPr lang="id-ID" sz="1600" dirty="0">
                  <a:solidFill>
                    <a:srgbClr val="0A304B"/>
                  </a:solidFill>
                  <a:latin typeface="Open Sans Light"/>
                  <a:cs typeface="Open Sans Light"/>
                </a:endParaRPr>
              </a:p>
            </p:txBody>
          </p:sp>
        </p:grpSp>
        <p:sp>
          <p:nvSpPr>
            <p:cNvPr id="26" name="Parallelogram 25"/>
            <p:cNvSpPr/>
            <p:nvPr/>
          </p:nvSpPr>
          <p:spPr>
            <a:xfrm>
              <a:off x="563563" y="1125019"/>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3</a:t>
              </a:r>
              <a:endParaRPr lang="en-US" sz="2000" b="1" dirty="0">
                <a:solidFill>
                  <a:prstClr val="white"/>
                </a:solidFill>
                <a:latin typeface="Open Sans"/>
                <a:cs typeface="Open Sans"/>
              </a:endParaRPr>
            </a:p>
          </p:txBody>
        </p:sp>
      </p:grpSp>
    </p:spTree>
    <p:extLst>
      <p:ext uri="{BB962C8B-B14F-4D97-AF65-F5344CB8AC3E}">
        <p14:creationId xmlns:p14="http://schemas.microsoft.com/office/powerpoint/2010/main" val="32466093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02080"/>
            <a:ext cx="4572000" cy="4632960"/>
          </a:xfrm>
          <a:prstGeom prst="rect">
            <a:avLst/>
          </a:prstGeom>
          <a:noFill/>
          <a:ln w="127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accent1">
                  <a:lumMod val="40000"/>
                  <a:lumOff val="60000"/>
                </a:schemeClr>
              </a:solidFill>
              <a:latin typeface="Open Sans Light"/>
              <a:cs typeface="Open Sans Light"/>
            </a:endParaRPr>
          </a:p>
        </p:txBody>
      </p:sp>
      <p:sp>
        <p:nvSpPr>
          <p:cNvPr id="2" name="Title 1"/>
          <p:cNvSpPr>
            <a:spLocks noGrp="1"/>
          </p:cNvSpPr>
          <p:nvPr>
            <p:ph type="title"/>
          </p:nvPr>
        </p:nvSpPr>
        <p:spPr/>
        <p:txBody>
          <a:bodyPr/>
          <a:lstStyle/>
          <a:p>
            <a:r>
              <a:rPr lang="en-US" dirty="0" smtClean="0"/>
              <a:t>Text Slide: Comparison</a:t>
            </a:r>
            <a:endParaRPr lang="en-US" dirty="0"/>
          </a:p>
        </p:txBody>
      </p:sp>
      <p:sp>
        <p:nvSpPr>
          <p:cNvPr id="3" name="Rectangle 2"/>
          <p:cNvSpPr/>
          <p:nvPr/>
        </p:nvSpPr>
        <p:spPr>
          <a:xfrm>
            <a:off x="4572000" y="1402080"/>
            <a:ext cx="4572000" cy="4632960"/>
          </a:xfrm>
          <a:prstGeom prst="rect">
            <a:avLst/>
          </a:prstGeom>
          <a:solidFill>
            <a:schemeClr val="accent2"/>
          </a:solidFill>
          <a:ln w="12700" cmpd="sng">
            <a:solidFill>
              <a:srgbClr val="5D68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accent1">
                  <a:lumMod val="40000"/>
                  <a:lumOff val="60000"/>
                </a:schemeClr>
              </a:solidFill>
              <a:latin typeface="Open Sans Light"/>
              <a:cs typeface="Open Sans Light"/>
            </a:endParaRPr>
          </a:p>
        </p:txBody>
      </p:sp>
      <p:sp>
        <p:nvSpPr>
          <p:cNvPr id="5" name="Text Placeholder 32"/>
          <p:cNvSpPr txBox="1">
            <a:spLocks/>
          </p:cNvSpPr>
          <p:nvPr/>
        </p:nvSpPr>
        <p:spPr bwMode="auto">
          <a:xfrm>
            <a:off x="451556" y="1697567"/>
            <a:ext cx="3654778" cy="426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lvl="0" algn="ctr" defTabSz="457082">
              <a:spcAft>
                <a:spcPts val="1200"/>
              </a:spcAft>
              <a:defRPr/>
            </a:pPr>
            <a:r>
              <a:rPr lang="en-AU" sz="2200" dirty="0">
                <a:solidFill>
                  <a:schemeClr val="tx2">
                    <a:lumMod val="75000"/>
                    <a:lumOff val="25000"/>
                  </a:schemeClr>
                </a:solidFill>
                <a:latin typeface="Open Sans"/>
                <a:ea typeface="Segoe UI" panose="020B0502040204020203" pitchFamily="34" charset="0"/>
                <a:cs typeface="Open Sans"/>
              </a:rPr>
              <a:t>Business Strategy</a:t>
            </a:r>
          </a:p>
          <a:p>
            <a:pPr eaLnBrk="1" hangingPunct="1">
              <a:lnSpc>
                <a:spcPct val="120000"/>
              </a:lnSpc>
              <a:buFont typeface="Arial" charset="0"/>
              <a:buNone/>
            </a:pPr>
            <a:r>
              <a:rPr lang="en-US" dirty="0" err="1" smtClean="0">
                <a:solidFill>
                  <a:schemeClr val="tx2">
                    <a:lumMod val="75000"/>
                    <a:lumOff val="25000"/>
                  </a:schemeClr>
                </a:solidFill>
                <a:latin typeface="Open Sans Light"/>
                <a:cs typeface="Open Sans Light"/>
              </a:rPr>
              <a:t>Lorem</a:t>
            </a:r>
            <a:r>
              <a:rPr lang="en-US" dirty="0" smtClean="0">
                <a:solidFill>
                  <a:schemeClr val="tx2">
                    <a:lumMod val="75000"/>
                    <a:lumOff val="25000"/>
                  </a:schemeClr>
                </a:solidFill>
                <a:latin typeface="Open Sans Light"/>
                <a:cs typeface="Open Sans Light"/>
              </a:rPr>
              <a:t> </a:t>
            </a:r>
            <a:r>
              <a:rPr lang="en-US" dirty="0" err="1">
                <a:solidFill>
                  <a:schemeClr val="tx2">
                    <a:lumMod val="75000"/>
                    <a:lumOff val="25000"/>
                  </a:schemeClr>
                </a:solidFill>
                <a:latin typeface="Open Sans Light"/>
                <a:cs typeface="Open Sans Light"/>
              </a:rPr>
              <a:t>Ipsum</a:t>
            </a:r>
            <a:r>
              <a:rPr lang="en-US" dirty="0">
                <a:solidFill>
                  <a:schemeClr val="tx2">
                    <a:lumMod val="75000"/>
                    <a:lumOff val="25000"/>
                  </a:schemeClr>
                </a:solidFill>
                <a:latin typeface="Open Sans Light"/>
                <a:cs typeface="Open Sans Light"/>
              </a:rPr>
              <a:t> is simply dummy text of the printing and typesetting industry. </a:t>
            </a:r>
            <a:r>
              <a:rPr lang="en-US" dirty="0" err="1">
                <a:solidFill>
                  <a:schemeClr val="tx2">
                    <a:lumMod val="75000"/>
                    <a:lumOff val="25000"/>
                  </a:schemeClr>
                </a:solidFill>
                <a:latin typeface="Open Sans Light"/>
                <a:cs typeface="Open Sans Light"/>
              </a:rPr>
              <a:t>Lorem</a:t>
            </a:r>
            <a:r>
              <a:rPr lang="en-US" dirty="0">
                <a:solidFill>
                  <a:schemeClr val="tx2">
                    <a:lumMod val="75000"/>
                    <a:lumOff val="25000"/>
                  </a:schemeClr>
                </a:solidFill>
                <a:latin typeface="Open Sans Light"/>
                <a:cs typeface="Open Sans Light"/>
              </a:rPr>
              <a:t> </a:t>
            </a:r>
            <a:r>
              <a:rPr lang="en-US" dirty="0" err="1">
                <a:solidFill>
                  <a:schemeClr val="tx2">
                    <a:lumMod val="75000"/>
                    <a:lumOff val="25000"/>
                  </a:schemeClr>
                </a:solidFill>
                <a:latin typeface="Open Sans Light"/>
                <a:cs typeface="Open Sans Light"/>
              </a:rPr>
              <a:t>Ipsum</a:t>
            </a:r>
            <a:r>
              <a:rPr lang="en-US" dirty="0">
                <a:solidFill>
                  <a:schemeClr val="tx2">
                    <a:lumMod val="75000"/>
                    <a:lumOff val="25000"/>
                  </a:schemeClr>
                </a:solidFill>
                <a:latin typeface="Open Sans Light"/>
                <a:cs typeface="Open Sans Light"/>
              </a:rPr>
              <a:t> has been the industry's standard dummy text ever since the 1500s, when an unknown printer took a galley of type and scrambled it to make a type specimen book</a:t>
            </a:r>
            <a:r>
              <a:rPr lang="en-US" dirty="0" smtClean="0">
                <a:solidFill>
                  <a:schemeClr val="tx2">
                    <a:lumMod val="75000"/>
                    <a:lumOff val="25000"/>
                  </a:schemeClr>
                </a:solidFill>
                <a:latin typeface="Open Sans Light"/>
                <a:cs typeface="Open Sans Light"/>
              </a:rPr>
              <a:t>.</a:t>
            </a:r>
            <a:endParaRPr lang="id-ID" dirty="0">
              <a:solidFill>
                <a:schemeClr val="tx2">
                  <a:lumMod val="75000"/>
                  <a:lumOff val="25000"/>
                </a:schemeClr>
              </a:solidFill>
              <a:latin typeface="Open Sans Light"/>
              <a:cs typeface="Open Sans Light"/>
            </a:endParaRPr>
          </a:p>
        </p:txBody>
      </p:sp>
      <p:sp>
        <p:nvSpPr>
          <p:cNvPr id="6" name="Text Placeholder 33"/>
          <p:cNvSpPr txBox="1">
            <a:spLocks/>
          </p:cNvSpPr>
          <p:nvPr/>
        </p:nvSpPr>
        <p:spPr>
          <a:xfrm>
            <a:off x="874889" y="1949855"/>
            <a:ext cx="2751667" cy="13970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endParaRPr lang="en-AU" sz="2200" dirty="0">
              <a:solidFill>
                <a:srgbClr val="0A344E"/>
              </a:solidFill>
              <a:latin typeface="Open Sans Light"/>
              <a:ea typeface="Segoe UI" panose="020B0502040204020203" pitchFamily="34" charset="0"/>
              <a:cs typeface="Open Sans Light"/>
            </a:endParaRPr>
          </a:p>
        </p:txBody>
      </p:sp>
      <p:sp>
        <p:nvSpPr>
          <p:cNvPr id="8" name="Text Placeholder 32"/>
          <p:cNvSpPr txBox="1">
            <a:spLocks/>
          </p:cNvSpPr>
          <p:nvPr/>
        </p:nvSpPr>
        <p:spPr bwMode="auto">
          <a:xfrm>
            <a:off x="5009445" y="1706880"/>
            <a:ext cx="3654778" cy="425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lvl="0" algn="ctr" defTabSz="457082">
              <a:spcAft>
                <a:spcPts val="1200"/>
              </a:spcAft>
              <a:defRPr/>
            </a:pPr>
            <a:r>
              <a:rPr lang="en-AU" sz="2200" dirty="0">
                <a:solidFill>
                  <a:srgbClr val="FAFAFA"/>
                </a:solidFill>
                <a:latin typeface="Open Sans"/>
                <a:ea typeface="Segoe UI" panose="020B0502040204020203" pitchFamily="34" charset="0"/>
                <a:cs typeface="Open Sans"/>
              </a:rPr>
              <a:t>Concept &amp; Ideas</a:t>
            </a:r>
          </a:p>
          <a:p>
            <a:pPr eaLnBrk="1" hangingPunct="1">
              <a:lnSpc>
                <a:spcPct val="120000"/>
              </a:lnSpc>
              <a:buFont typeface="Arial" charset="0"/>
              <a:buNone/>
            </a:pPr>
            <a:r>
              <a:rPr lang="en-US" dirty="0" err="1" smtClean="0">
                <a:solidFill>
                  <a:schemeClr val="bg1"/>
                </a:solidFill>
                <a:latin typeface="Open Sans Light"/>
                <a:cs typeface="Open Sans Light"/>
              </a:rPr>
              <a:t>Lorem</a:t>
            </a:r>
            <a:r>
              <a:rPr lang="en-US" dirty="0" smtClean="0">
                <a:solidFill>
                  <a:schemeClr val="bg1"/>
                </a:solidFill>
                <a:latin typeface="Open Sans Light"/>
                <a:cs typeface="Open Sans Light"/>
              </a:rPr>
              <a:t> </a:t>
            </a:r>
            <a:r>
              <a:rPr lang="en-US" dirty="0" err="1">
                <a:solidFill>
                  <a:schemeClr val="bg1"/>
                </a:solidFill>
                <a:latin typeface="Open Sans Light"/>
                <a:cs typeface="Open Sans Light"/>
              </a:rPr>
              <a:t>Ipsum</a:t>
            </a:r>
            <a:r>
              <a:rPr lang="en-US" dirty="0">
                <a:solidFill>
                  <a:schemeClr val="bg1"/>
                </a:solidFill>
                <a:latin typeface="Open Sans Light"/>
                <a:cs typeface="Open Sans Light"/>
              </a:rPr>
              <a:t> is simply dummy text of the printing and typesetting industry. </a:t>
            </a:r>
            <a:r>
              <a:rPr lang="en-US" dirty="0" err="1">
                <a:solidFill>
                  <a:schemeClr val="bg1"/>
                </a:solidFill>
                <a:latin typeface="Open Sans Light"/>
                <a:cs typeface="Open Sans Light"/>
              </a:rPr>
              <a:t>Lorem</a:t>
            </a:r>
            <a:r>
              <a:rPr lang="en-US" dirty="0">
                <a:solidFill>
                  <a:schemeClr val="bg1"/>
                </a:solidFill>
                <a:latin typeface="Open Sans Light"/>
                <a:cs typeface="Open Sans Light"/>
              </a:rPr>
              <a:t> </a:t>
            </a:r>
            <a:r>
              <a:rPr lang="en-US" dirty="0" err="1">
                <a:solidFill>
                  <a:schemeClr val="bg1"/>
                </a:solidFill>
                <a:latin typeface="Open Sans Light"/>
                <a:cs typeface="Open Sans Light"/>
              </a:rPr>
              <a:t>Ipsum</a:t>
            </a:r>
            <a:r>
              <a:rPr lang="en-US" dirty="0">
                <a:solidFill>
                  <a:schemeClr val="bg1"/>
                </a:solidFill>
                <a:latin typeface="Open Sans Light"/>
                <a:cs typeface="Open Sans Light"/>
              </a:rPr>
              <a:t> has been the industry's standard dummy text ever since the 1500s, when an unknown printer took a galley of type and scrambled it to make a type specimen book</a:t>
            </a:r>
            <a:r>
              <a:rPr lang="en-US" dirty="0" smtClean="0">
                <a:solidFill>
                  <a:schemeClr val="bg1"/>
                </a:solidFill>
                <a:latin typeface="Open Sans Light"/>
                <a:cs typeface="Open Sans Light"/>
              </a:rPr>
              <a:t>.</a:t>
            </a:r>
            <a:endParaRPr lang="id-ID" dirty="0">
              <a:solidFill>
                <a:schemeClr val="bg1"/>
              </a:solidFill>
              <a:latin typeface="Open Sans Light"/>
              <a:cs typeface="Open Sans Light"/>
            </a:endParaRPr>
          </a:p>
        </p:txBody>
      </p:sp>
      <p:grpSp>
        <p:nvGrpSpPr>
          <p:cNvPr id="11" name="Group 10"/>
          <p:cNvGrpSpPr/>
          <p:nvPr/>
        </p:nvGrpSpPr>
        <p:grpSpPr>
          <a:xfrm>
            <a:off x="4244120" y="1763892"/>
            <a:ext cx="640080" cy="515004"/>
            <a:chOff x="4251960" y="1186679"/>
            <a:chExt cx="640080" cy="515004"/>
          </a:xfrm>
        </p:grpSpPr>
        <p:sp>
          <p:nvSpPr>
            <p:cNvPr id="12" name="Isosceles Triangle 11"/>
            <p:cNvSpPr/>
            <p:nvPr/>
          </p:nvSpPr>
          <p:spPr>
            <a:xfrm rot="10800000">
              <a:off x="4251960" y="1221909"/>
              <a:ext cx="640080" cy="479774"/>
            </a:xfrm>
            <a:prstGeom prst="triangle">
              <a:avLst/>
            </a:prstGeom>
            <a:solidFill>
              <a:schemeClr val="accent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b="1" dirty="0">
                <a:solidFill>
                  <a:schemeClr val="bg2"/>
                </a:solidFill>
                <a:latin typeface="Open Sans Light"/>
                <a:cs typeface="Open Sans Light"/>
              </a:endParaRPr>
            </a:p>
          </p:txBody>
        </p:sp>
        <p:sp>
          <p:nvSpPr>
            <p:cNvPr id="13" name="Rectangle 12"/>
            <p:cNvSpPr/>
            <p:nvPr/>
          </p:nvSpPr>
          <p:spPr>
            <a:xfrm>
              <a:off x="4336033" y="1186679"/>
              <a:ext cx="466794" cy="369332"/>
            </a:xfrm>
            <a:prstGeom prst="rect">
              <a:avLst/>
            </a:prstGeom>
            <a:ln>
              <a:noFill/>
            </a:ln>
          </p:spPr>
          <p:txBody>
            <a:bodyPr wrap="none">
              <a:spAutoFit/>
            </a:bodyPr>
            <a:lstStyle/>
            <a:p>
              <a:pPr lvl="0" algn="ctr" defTabSz="457082">
                <a:spcAft>
                  <a:spcPts val="1200"/>
                </a:spcAft>
                <a:defRPr/>
              </a:pPr>
              <a:r>
                <a:rPr lang="en-AU" b="1" dirty="0" smtClean="0">
                  <a:solidFill>
                    <a:schemeClr val="bg1"/>
                  </a:solidFill>
                  <a:latin typeface="Open Sans"/>
                  <a:ea typeface="Segoe UI" panose="020B0502040204020203" pitchFamily="34" charset="0"/>
                  <a:cs typeface="Open Sans"/>
                </a:rPr>
                <a:t>VS</a:t>
              </a:r>
              <a:endParaRPr lang="en-AU" b="1" dirty="0">
                <a:solidFill>
                  <a:schemeClr val="bg1"/>
                </a:solidFill>
                <a:latin typeface="Open Sans"/>
                <a:ea typeface="Segoe UI" panose="020B0502040204020203" pitchFamily="34" charset="0"/>
                <a:cs typeface="Open Sans"/>
              </a:endParaRPr>
            </a:p>
          </p:txBody>
        </p:sp>
      </p:grpSp>
    </p:spTree>
    <p:extLst>
      <p:ext uri="{BB962C8B-B14F-4D97-AF65-F5344CB8AC3E}">
        <p14:creationId xmlns:p14="http://schemas.microsoft.com/office/powerpoint/2010/main" val="10033565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Single Component</a:t>
            </a:r>
            <a:endParaRPr lang="en-US" dirty="0"/>
          </a:p>
        </p:txBody>
      </p:sp>
      <p:sp>
        <p:nvSpPr>
          <p:cNvPr id="35" name="TextBox 34"/>
          <p:cNvSpPr txBox="1"/>
          <p:nvPr/>
        </p:nvSpPr>
        <p:spPr>
          <a:xfrm>
            <a:off x="360004" y="4880909"/>
            <a:ext cx="7732527" cy="847668"/>
          </a:xfrm>
          <a:prstGeom prst="rect">
            <a:avLst/>
          </a:prstGeom>
          <a:noFill/>
        </p:spPr>
        <p:txBody>
          <a:bodyPr wrap="square" rtlCol="0">
            <a:spAutoFit/>
          </a:bodyPr>
          <a:lstStyle/>
          <a:p>
            <a:pPr>
              <a:lnSpc>
                <a:spcPts val="1980"/>
              </a:lnSpc>
            </a:pPr>
            <a:r>
              <a:rPr lang="en-US" sz="1400" b="1" dirty="0">
                <a:solidFill>
                  <a:schemeClr val="accent2"/>
                </a:solidFill>
                <a:latin typeface="Open Sans"/>
                <a:cs typeface="Open Sans"/>
              </a:rPr>
              <a:t>To Summarize</a:t>
            </a:r>
          </a:p>
          <a:p>
            <a:pPr>
              <a:lnSpc>
                <a:spcPts val="1980"/>
              </a:lnSpc>
            </a:pPr>
            <a:r>
              <a:rPr lang="en-US" sz="1400" dirty="0" smtClean="0">
                <a:solidFill>
                  <a:schemeClr val="accent2"/>
                </a:solidFill>
                <a:latin typeface="Open Sans Light"/>
                <a:cs typeface="Open Sans Light"/>
              </a:rPr>
              <a:t>[</a:t>
            </a:r>
            <a:r>
              <a:rPr lang="en-US" sz="1400" i="1" dirty="0" smtClean="0">
                <a:solidFill>
                  <a:schemeClr val="accent2"/>
                </a:solidFill>
                <a:latin typeface="Open Sans Light"/>
                <a:cs typeface="Open Sans Light"/>
              </a:rPr>
              <a:t>2 sentences max</a:t>
            </a:r>
            <a:r>
              <a:rPr lang="en-US" sz="1400" dirty="0" smtClean="0">
                <a:solidFill>
                  <a:schemeClr val="accent2"/>
                </a:solidFill>
                <a:latin typeface="Open Sans Light"/>
                <a:cs typeface="Open Sans Light"/>
              </a:rPr>
              <a:t>]. </a:t>
            </a:r>
            <a:r>
              <a:rPr lang="en-US" sz="1400" dirty="0" err="1" smtClean="0">
                <a:solidFill>
                  <a:schemeClr val="accent2"/>
                </a:solidFill>
                <a:latin typeface="Open Sans Light"/>
                <a:cs typeface="Open Sans Light"/>
              </a:rPr>
              <a:t>Lorem</a:t>
            </a:r>
            <a:r>
              <a:rPr lang="en-US" sz="1400" dirty="0" smtClean="0">
                <a:solidFill>
                  <a:schemeClr val="accent2"/>
                </a:solidFill>
                <a:latin typeface="Open Sans Light"/>
                <a:cs typeface="Open Sans Light"/>
              </a:rPr>
              <a:t> </a:t>
            </a:r>
            <a:r>
              <a:rPr lang="en-US" sz="1400" dirty="0" err="1">
                <a:solidFill>
                  <a:schemeClr val="accent2"/>
                </a:solidFill>
                <a:latin typeface="Open Sans Light"/>
                <a:cs typeface="Open Sans Light"/>
              </a:rPr>
              <a:t>Ipsum</a:t>
            </a:r>
            <a:r>
              <a:rPr lang="en-US" sz="1400" dirty="0">
                <a:solidFill>
                  <a:schemeClr val="accent2"/>
                </a:solidFill>
                <a:latin typeface="Open Sans Light"/>
                <a:cs typeface="Open Sans Light"/>
              </a:rPr>
              <a:t> is simply dummy text of the printing and typesetting industry. </a:t>
            </a:r>
            <a:r>
              <a:rPr lang="en-US" sz="1400" dirty="0" err="1">
                <a:solidFill>
                  <a:schemeClr val="accent2"/>
                </a:solidFill>
                <a:latin typeface="Open Sans Light"/>
                <a:cs typeface="Open Sans Light"/>
              </a:rPr>
              <a:t>Lorem</a:t>
            </a:r>
            <a:r>
              <a:rPr lang="en-US" sz="1400" dirty="0">
                <a:solidFill>
                  <a:schemeClr val="accent2"/>
                </a:solidFill>
                <a:latin typeface="Open Sans Light"/>
                <a:cs typeface="Open Sans Light"/>
              </a:rPr>
              <a:t> </a:t>
            </a:r>
            <a:r>
              <a:rPr lang="en-US" sz="1400" dirty="0" err="1">
                <a:solidFill>
                  <a:schemeClr val="accent2"/>
                </a:solidFill>
                <a:latin typeface="Open Sans Light"/>
                <a:cs typeface="Open Sans Light"/>
              </a:rPr>
              <a:t>Ipsum</a:t>
            </a:r>
            <a:r>
              <a:rPr lang="en-US" sz="1400" dirty="0">
                <a:solidFill>
                  <a:schemeClr val="accent2"/>
                </a:solidFill>
                <a:latin typeface="Open Sans Light"/>
                <a:cs typeface="Open Sans Light"/>
              </a:rPr>
              <a:t> has been the industry's standard dummy text ever since the </a:t>
            </a:r>
            <a:r>
              <a:rPr lang="en-US" sz="1400" dirty="0" smtClean="0">
                <a:solidFill>
                  <a:schemeClr val="accent2"/>
                </a:solidFill>
                <a:latin typeface="Open Sans Light"/>
                <a:cs typeface="Open Sans Light"/>
              </a:rPr>
              <a:t>1500s.</a:t>
            </a:r>
            <a:endParaRPr lang="en-US" sz="1400" dirty="0">
              <a:solidFill>
                <a:schemeClr val="accent2"/>
              </a:solidFill>
              <a:latin typeface="Open Sans Light"/>
              <a:cs typeface="Open Sans Light"/>
            </a:endParaRPr>
          </a:p>
        </p:txBody>
      </p:sp>
      <p:grpSp>
        <p:nvGrpSpPr>
          <p:cNvPr id="38" name="Group 37"/>
          <p:cNvGrpSpPr/>
          <p:nvPr/>
        </p:nvGrpSpPr>
        <p:grpSpPr>
          <a:xfrm>
            <a:off x="320130" y="1535427"/>
            <a:ext cx="8773230" cy="3328303"/>
            <a:chOff x="365760" y="1683803"/>
            <a:chExt cx="8773230" cy="2496227"/>
          </a:xfrm>
        </p:grpSpPr>
        <p:sp>
          <p:nvSpPr>
            <p:cNvPr id="3" name="Chevron 2"/>
            <p:cNvSpPr/>
            <p:nvPr/>
          </p:nvSpPr>
          <p:spPr>
            <a:xfrm>
              <a:off x="365760" y="3172029"/>
              <a:ext cx="7772400" cy="91440"/>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Open Sans"/>
                <a:cs typeface="Open Sans"/>
              </a:endParaRPr>
            </a:p>
          </p:txBody>
        </p:sp>
        <p:sp>
          <p:nvSpPr>
            <p:cNvPr id="4" name="Isosceles Triangle 3"/>
            <p:cNvSpPr>
              <a:spLocks/>
            </p:cNvSpPr>
            <p:nvPr/>
          </p:nvSpPr>
          <p:spPr>
            <a:xfrm rot="10800000">
              <a:off x="801852" y="2910240"/>
              <a:ext cx="320040" cy="2286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cs typeface="Open Sans"/>
              </a:endParaRPr>
            </a:p>
          </p:txBody>
        </p:sp>
        <p:sp>
          <p:nvSpPr>
            <p:cNvPr id="5" name="Isosceles Triangle 4"/>
            <p:cNvSpPr>
              <a:spLocks/>
            </p:cNvSpPr>
            <p:nvPr/>
          </p:nvSpPr>
          <p:spPr>
            <a:xfrm rot="10800000">
              <a:off x="3353993" y="2910240"/>
              <a:ext cx="320040" cy="228600"/>
            </a:xfrm>
            <a:prstGeom prst="triangl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cs typeface="Open Sans"/>
              </a:endParaRPr>
            </a:p>
          </p:txBody>
        </p:sp>
        <p:sp>
          <p:nvSpPr>
            <p:cNvPr id="6" name="Isosceles Triangle 5"/>
            <p:cNvSpPr>
              <a:spLocks/>
            </p:cNvSpPr>
            <p:nvPr/>
          </p:nvSpPr>
          <p:spPr>
            <a:xfrm rot="10800000">
              <a:off x="4640620" y="2910240"/>
              <a:ext cx="320040" cy="228600"/>
            </a:xfrm>
            <a:prstGeom prst="triangle">
              <a:avLst/>
            </a:prstGeom>
            <a:solidFill>
              <a:schemeClr val="tx2">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cs typeface="Open Sans"/>
              </a:endParaRPr>
            </a:p>
          </p:txBody>
        </p:sp>
        <p:sp>
          <p:nvSpPr>
            <p:cNvPr id="7" name="Isosceles Triangle 6"/>
            <p:cNvSpPr>
              <a:spLocks/>
            </p:cNvSpPr>
            <p:nvPr/>
          </p:nvSpPr>
          <p:spPr>
            <a:xfrm rot="10800000">
              <a:off x="5916006" y="2910240"/>
              <a:ext cx="320040" cy="2286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cs typeface="Open Sans"/>
              </a:endParaRPr>
            </a:p>
          </p:txBody>
        </p:sp>
        <p:sp>
          <p:nvSpPr>
            <p:cNvPr id="8" name="Isosceles Triangle 7"/>
            <p:cNvSpPr>
              <a:spLocks/>
            </p:cNvSpPr>
            <p:nvPr/>
          </p:nvSpPr>
          <p:spPr>
            <a:xfrm rot="10800000">
              <a:off x="7205360" y="2910240"/>
              <a:ext cx="320040" cy="228600"/>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cs typeface="Open Sans"/>
              </a:endParaRPr>
            </a:p>
          </p:txBody>
        </p:sp>
        <p:sp>
          <p:nvSpPr>
            <p:cNvPr id="10" name="Parallelogram 9"/>
            <p:cNvSpPr/>
            <p:nvPr/>
          </p:nvSpPr>
          <p:spPr>
            <a:xfrm>
              <a:off x="365760" y="1683803"/>
              <a:ext cx="1371600" cy="1188720"/>
            </a:xfrm>
            <a:prstGeom prst="parallelogram">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a:cs typeface="Open Sans"/>
                </a:rPr>
                <a:t>Jul</a:t>
              </a:r>
            </a:p>
            <a:p>
              <a:pPr algn="ctr"/>
              <a:r>
                <a:rPr lang="en-US" dirty="0" smtClean="0">
                  <a:latin typeface="Open Sans"/>
                  <a:cs typeface="Open Sans"/>
                </a:rPr>
                <a:t>2016</a:t>
              </a:r>
              <a:endParaRPr lang="en-US" dirty="0">
                <a:latin typeface="Open Sans"/>
                <a:cs typeface="Open Sans"/>
              </a:endParaRPr>
            </a:p>
          </p:txBody>
        </p:sp>
        <p:sp>
          <p:nvSpPr>
            <p:cNvPr id="13" name="Isosceles Triangle 12"/>
            <p:cNvSpPr>
              <a:spLocks/>
            </p:cNvSpPr>
            <p:nvPr/>
          </p:nvSpPr>
          <p:spPr>
            <a:xfrm rot="10800000">
              <a:off x="2073902" y="2910240"/>
              <a:ext cx="320040" cy="228600"/>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cs typeface="Open Sans"/>
              </a:endParaRPr>
            </a:p>
          </p:txBody>
        </p:sp>
        <p:sp>
          <p:nvSpPr>
            <p:cNvPr id="29" name="TextBox 28"/>
            <p:cNvSpPr txBox="1"/>
            <p:nvPr/>
          </p:nvSpPr>
          <p:spPr>
            <a:xfrm>
              <a:off x="7955280" y="2858500"/>
              <a:ext cx="1183710" cy="530914"/>
            </a:xfrm>
            <a:prstGeom prst="rect">
              <a:avLst/>
            </a:prstGeom>
            <a:noFill/>
          </p:spPr>
          <p:txBody>
            <a:bodyPr wrap="square" rtlCol="0">
              <a:spAutoFit/>
            </a:bodyPr>
            <a:lstStyle/>
            <a:p>
              <a:pPr algn="ctr"/>
              <a:r>
                <a:rPr lang="en-US" sz="2000" dirty="0" smtClean="0">
                  <a:solidFill>
                    <a:schemeClr val="accent6">
                      <a:lumMod val="50000"/>
                    </a:schemeClr>
                  </a:solidFill>
                  <a:latin typeface="Open Sans"/>
                  <a:cs typeface="Open Sans"/>
                </a:rPr>
                <a:t>Next</a:t>
              </a:r>
            </a:p>
            <a:p>
              <a:pPr algn="ctr"/>
              <a:r>
                <a:rPr lang="en-US" sz="2000" dirty="0" smtClean="0">
                  <a:solidFill>
                    <a:schemeClr val="accent6">
                      <a:lumMod val="50000"/>
                    </a:schemeClr>
                  </a:solidFill>
                  <a:latin typeface="Open Sans"/>
                  <a:cs typeface="Open Sans"/>
                </a:rPr>
                <a:t>Steps</a:t>
              </a:r>
              <a:endParaRPr lang="en-US" sz="2000" dirty="0">
                <a:solidFill>
                  <a:schemeClr val="accent6">
                    <a:lumMod val="50000"/>
                  </a:schemeClr>
                </a:solidFill>
                <a:latin typeface="Open Sans"/>
                <a:cs typeface="Open Sans"/>
              </a:endParaRPr>
            </a:p>
          </p:txBody>
        </p:sp>
        <p:sp>
          <p:nvSpPr>
            <p:cNvPr id="30" name="TextBox 29"/>
            <p:cNvSpPr txBox="1"/>
            <p:nvPr/>
          </p:nvSpPr>
          <p:spPr>
            <a:xfrm>
              <a:off x="365774" y="3355569"/>
              <a:ext cx="1188720" cy="822960"/>
            </a:xfrm>
            <a:prstGeom prst="rect">
              <a:avLst/>
            </a:prstGeom>
            <a:noFill/>
          </p:spPr>
          <p:txBody>
            <a:bodyPr wrap="square" lIns="91440" rtlCol="0">
              <a:noAutofit/>
            </a:bodyPr>
            <a:lstStyle/>
            <a:p>
              <a:r>
                <a:rPr lang="en-US" sz="1200" dirty="0" smtClean="0">
                  <a:solidFill>
                    <a:schemeClr val="tx2"/>
                  </a:solidFill>
                  <a:latin typeface="Open Sans"/>
                  <a:cs typeface="Open Sans"/>
                </a:rPr>
                <a:t>Event </a:t>
              </a:r>
              <a:r>
                <a:rPr lang="en-US" sz="1200" dirty="0">
                  <a:solidFill>
                    <a:schemeClr val="tx2"/>
                  </a:solidFill>
                  <a:latin typeface="Open Sans"/>
                  <a:cs typeface="Open Sans"/>
                </a:rPr>
                <a:t>Name </a:t>
              </a:r>
              <a:r>
                <a:rPr lang="en-US" sz="1200" dirty="0" smtClean="0">
                  <a:solidFill>
                    <a:schemeClr val="tx2"/>
                  </a:solidFill>
                  <a:latin typeface="Open Sans"/>
                  <a:cs typeface="Open Sans"/>
                </a:rPr>
                <a:t>Abbreviation </a:t>
              </a:r>
              <a:r>
                <a:rPr lang="en-US" sz="1200" dirty="0" err="1" smtClean="0">
                  <a:solidFill>
                    <a:schemeClr val="tx2"/>
                  </a:solidFill>
                  <a:latin typeface="Open Sans"/>
                  <a:cs typeface="Open Sans"/>
                </a:rPr>
                <a:t>Lorem</a:t>
              </a:r>
              <a:r>
                <a:rPr lang="en-US" sz="1200" dirty="0" smtClean="0">
                  <a:solidFill>
                    <a:schemeClr val="tx2"/>
                  </a:solidFill>
                  <a:latin typeface="Open Sans"/>
                  <a:cs typeface="Open Sans"/>
                </a:rPr>
                <a:t> </a:t>
              </a:r>
              <a:r>
                <a:rPr lang="en-US" sz="1200" dirty="0" err="1" smtClean="0">
                  <a:solidFill>
                    <a:schemeClr val="tx2"/>
                  </a:solidFill>
                  <a:latin typeface="Open Sans"/>
                  <a:cs typeface="Open Sans"/>
                </a:rPr>
                <a:t>ipsum</a:t>
              </a:r>
              <a:endParaRPr lang="en-US" sz="1200" dirty="0">
                <a:solidFill>
                  <a:schemeClr val="tx2"/>
                </a:solidFill>
                <a:latin typeface="Open Sans"/>
                <a:cs typeface="Open Sans"/>
              </a:endParaRPr>
            </a:p>
          </p:txBody>
        </p:sp>
        <p:sp>
          <p:nvSpPr>
            <p:cNvPr id="31" name="TextBox 30"/>
            <p:cNvSpPr txBox="1"/>
            <p:nvPr/>
          </p:nvSpPr>
          <p:spPr>
            <a:xfrm>
              <a:off x="1635738" y="3355570"/>
              <a:ext cx="1188720" cy="822960"/>
            </a:xfrm>
            <a:prstGeom prst="rect">
              <a:avLst/>
            </a:prstGeom>
            <a:noFill/>
          </p:spPr>
          <p:txBody>
            <a:bodyPr wrap="square" lIns="91440" rtlCol="0">
              <a:noAutofit/>
            </a:bodyPr>
            <a:lstStyle/>
            <a:p>
              <a:r>
                <a:rPr lang="en-US" sz="1200" dirty="0">
                  <a:solidFill>
                    <a:schemeClr val="tx2"/>
                  </a:solidFill>
                  <a:latin typeface="Open Sans"/>
                  <a:cs typeface="Open Sans"/>
                </a:rPr>
                <a:t>Event Name Abbreviation </a:t>
              </a:r>
              <a:r>
                <a:rPr lang="en-US" sz="1200" dirty="0" err="1">
                  <a:solidFill>
                    <a:schemeClr val="tx2"/>
                  </a:solidFill>
                  <a:latin typeface="Open Sans"/>
                  <a:cs typeface="Open Sans"/>
                </a:rPr>
                <a:t>Lorem</a:t>
              </a:r>
              <a:r>
                <a:rPr lang="en-US" sz="1200" dirty="0">
                  <a:solidFill>
                    <a:schemeClr val="tx2"/>
                  </a:solidFill>
                  <a:latin typeface="Open Sans"/>
                  <a:cs typeface="Open Sans"/>
                </a:rPr>
                <a:t> </a:t>
              </a:r>
              <a:r>
                <a:rPr lang="en-US" sz="1200" dirty="0" err="1">
                  <a:solidFill>
                    <a:schemeClr val="tx2"/>
                  </a:solidFill>
                  <a:latin typeface="Open Sans"/>
                  <a:cs typeface="Open Sans"/>
                </a:rPr>
                <a:t>ipsum</a:t>
              </a:r>
              <a:endParaRPr lang="en-US" sz="1200" dirty="0">
                <a:solidFill>
                  <a:schemeClr val="tx2"/>
                </a:solidFill>
                <a:latin typeface="Open Sans"/>
                <a:cs typeface="Open Sans"/>
              </a:endParaRPr>
            </a:p>
          </p:txBody>
        </p:sp>
        <p:sp>
          <p:nvSpPr>
            <p:cNvPr id="32" name="TextBox 31"/>
            <p:cNvSpPr txBox="1"/>
            <p:nvPr/>
          </p:nvSpPr>
          <p:spPr>
            <a:xfrm>
              <a:off x="2922420" y="3355570"/>
              <a:ext cx="1188720" cy="822960"/>
            </a:xfrm>
            <a:prstGeom prst="rect">
              <a:avLst/>
            </a:prstGeom>
            <a:noFill/>
          </p:spPr>
          <p:txBody>
            <a:bodyPr wrap="square" lIns="91440" rtlCol="0">
              <a:noAutofit/>
            </a:bodyPr>
            <a:lstStyle/>
            <a:p>
              <a:r>
                <a:rPr lang="en-US" sz="1200" dirty="0">
                  <a:solidFill>
                    <a:schemeClr val="tx2"/>
                  </a:solidFill>
                  <a:latin typeface="Open Sans"/>
                  <a:cs typeface="Open Sans"/>
                </a:rPr>
                <a:t>Event Name Abbreviation </a:t>
              </a:r>
              <a:r>
                <a:rPr lang="en-US" sz="1200" dirty="0" err="1">
                  <a:solidFill>
                    <a:schemeClr val="tx2"/>
                  </a:solidFill>
                  <a:latin typeface="Open Sans"/>
                  <a:cs typeface="Open Sans"/>
                </a:rPr>
                <a:t>Lorem</a:t>
              </a:r>
              <a:r>
                <a:rPr lang="en-US" sz="1200" dirty="0">
                  <a:solidFill>
                    <a:schemeClr val="tx2"/>
                  </a:solidFill>
                  <a:latin typeface="Open Sans"/>
                  <a:cs typeface="Open Sans"/>
                </a:rPr>
                <a:t> </a:t>
              </a:r>
              <a:r>
                <a:rPr lang="en-US" sz="1200" dirty="0" err="1">
                  <a:solidFill>
                    <a:schemeClr val="tx2"/>
                  </a:solidFill>
                  <a:latin typeface="Open Sans"/>
                  <a:cs typeface="Open Sans"/>
                </a:rPr>
                <a:t>ipsum</a:t>
              </a:r>
              <a:endParaRPr lang="en-US" sz="1200" dirty="0">
                <a:solidFill>
                  <a:schemeClr val="tx2"/>
                </a:solidFill>
                <a:latin typeface="Open Sans"/>
                <a:cs typeface="Open Sans"/>
              </a:endParaRPr>
            </a:p>
          </p:txBody>
        </p:sp>
        <p:sp>
          <p:nvSpPr>
            <p:cNvPr id="33" name="TextBox 32"/>
            <p:cNvSpPr txBox="1"/>
            <p:nvPr/>
          </p:nvSpPr>
          <p:spPr>
            <a:xfrm>
              <a:off x="4209168" y="3355570"/>
              <a:ext cx="1188720" cy="822960"/>
            </a:xfrm>
            <a:prstGeom prst="rect">
              <a:avLst/>
            </a:prstGeom>
            <a:noFill/>
          </p:spPr>
          <p:txBody>
            <a:bodyPr wrap="square" lIns="91440" rtlCol="0">
              <a:noAutofit/>
            </a:bodyPr>
            <a:lstStyle/>
            <a:p>
              <a:r>
                <a:rPr lang="en-US" sz="1200" dirty="0">
                  <a:solidFill>
                    <a:schemeClr val="tx2"/>
                  </a:solidFill>
                  <a:latin typeface="Open Sans"/>
                  <a:cs typeface="Open Sans"/>
                </a:rPr>
                <a:t>Event Name Abbreviation </a:t>
              </a:r>
              <a:r>
                <a:rPr lang="en-US" sz="1200" dirty="0" err="1">
                  <a:solidFill>
                    <a:schemeClr val="tx2"/>
                  </a:solidFill>
                  <a:latin typeface="Open Sans"/>
                  <a:cs typeface="Open Sans"/>
                </a:rPr>
                <a:t>Lorem</a:t>
              </a:r>
              <a:r>
                <a:rPr lang="en-US" sz="1200" dirty="0">
                  <a:solidFill>
                    <a:schemeClr val="tx2"/>
                  </a:solidFill>
                  <a:latin typeface="Open Sans"/>
                  <a:cs typeface="Open Sans"/>
                </a:rPr>
                <a:t> </a:t>
              </a:r>
              <a:r>
                <a:rPr lang="en-US" sz="1200" dirty="0" err="1">
                  <a:solidFill>
                    <a:schemeClr val="tx2"/>
                  </a:solidFill>
                  <a:latin typeface="Open Sans"/>
                  <a:cs typeface="Open Sans"/>
                </a:rPr>
                <a:t>ipsum</a:t>
              </a:r>
              <a:endParaRPr lang="en-US" sz="1200" dirty="0">
                <a:solidFill>
                  <a:schemeClr val="tx2"/>
                </a:solidFill>
                <a:latin typeface="Open Sans"/>
                <a:cs typeface="Open Sans"/>
              </a:endParaRPr>
            </a:p>
          </p:txBody>
        </p:sp>
        <p:sp>
          <p:nvSpPr>
            <p:cNvPr id="34" name="TextBox 33"/>
            <p:cNvSpPr txBox="1"/>
            <p:nvPr/>
          </p:nvSpPr>
          <p:spPr>
            <a:xfrm>
              <a:off x="5481256" y="3355570"/>
              <a:ext cx="1188720" cy="822960"/>
            </a:xfrm>
            <a:prstGeom prst="rect">
              <a:avLst/>
            </a:prstGeom>
            <a:noFill/>
          </p:spPr>
          <p:txBody>
            <a:bodyPr wrap="square" lIns="91440" rtlCol="0">
              <a:noAutofit/>
            </a:bodyPr>
            <a:lstStyle/>
            <a:p>
              <a:r>
                <a:rPr lang="en-US" sz="1200" dirty="0">
                  <a:solidFill>
                    <a:schemeClr val="tx2"/>
                  </a:solidFill>
                  <a:latin typeface="Open Sans"/>
                  <a:cs typeface="Open Sans"/>
                </a:rPr>
                <a:t>Event Name Abbreviation </a:t>
              </a:r>
              <a:r>
                <a:rPr lang="en-US" sz="1200" dirty="0" err="1">
                  <a:solidFill>
                    <a:schemeClr val="tx2"/>
                  </a:solidFill>
                  <a:latin typeface="Open Sans"/>
                  <a:cs typeface="Open Sans"/>
                </a:rPr>
                <a:t>Lorem</a:t>
              </a:r>
              <a:r>
                <a:rPr lang="en-US" sz="1200" dirty="0">
                  <a:solidFill>
                    <a:schemeClr val="tx2"/>
                  </a:solidFill>
                  <a:latin typeface="Open Sans"/>
                  <a:cs typeface="Open Sans"/>
                </a:rPr>
                <a:t> </a:t>
              </a:r>
              <a:r>
                <a:rPr lang="en-US" sz="1200" dirty="0" err="1">
                  <a:solidFill>
                    <a:schemeClr val="tx2"/>
                  </a:solidFill>
                  <a:latin typeface="Open Sans"/>
                  <a:cs typeface="Open Sans"/>
                </a:rPr>
                <a:t>ipsum</a:t>
              </a:r>
              <a:endParaRPr lang="en-US" sz="1200" dirty="0">
                <a:solidFill>
                  <a:schemeClr val="tx2"/>
                </a:solidFill>
                <a:latin typeface="Open Sans"/>
                <a:cs typeface="Open Sans"/>
              </a:endParaRPr>
            </a:p>
          </p:txBody>
        </p:sp>
        <p:sp>
          <p:nvSpPr>
            <p:cNvPr id="37" name="TextBox 36"/>
            <p:cNvSpPr txBox="1"/>
            <p:nvPr/>
          </p:nvSpPr>
          <p:spPr>
            <a:xfrm>
              <a:off x="6768169" y="3357070"/>
              <a:ext cx="1188720" cy="822960"/>
            </a:xfrm>
            <a:prstGeom prst="rect">
              <a:avLst/>
            </a:prstGeom>
            <a:noFill/>
          </p:spPr>
          <p:txBody>
            <a:bodyPr wrap="square" lIns="91440" rtlCol="0">
              <a:noAutofit/>
            </a:bodyPr>
            <a:lstStyle/>
            <a:p>
              <a:r>
                <a:rPr lang="en-US" sz="1200" dirty="0">
                  <a:solidFill>
                    <a:schemeClr val="tx2"/>
                  </a:solidFill>
                  <a:latin typeface="Open Sans"/>
                  <a:cs typeface="Open Sans"/>
                </a:rPr>
                <a:t>Event Name Abbreviation </a:t>
              </a:r>
              <a:r>
                <a:rPr lang="en-US" sz="1200" dirty="0" err="1">
                  <a:solidFill>
                    <a:schemeClr val="tx2"/>
                  </a:solidFill>
                  <a:latin typeface="Open Sans"/>
                  <a:cs typeface="Open Sans"/>
                </a:rPr>
                <a:t>Lorem</a:t>
              </a:r>
              <a:r>
                <a:rPr lang="en-US" sz="1200" dirty="0">
                  <a:solidFill>
                    <a:schemeClr val="tx2"/>
                  </a:solidFill>
                  <a:latin typeface="Open Sans"/>
                  <a:cs typeface="Open Sans"/>
                </a:rPr>
                <a:t> </a:t>
              </a:r>
              <a:r>
                <a:rPr lang="en-US" sz="1200" dirty="0" err="1">
                  <a:solidFill>
                    <a:schemeClr val="tx2"/>
                  </a:solidFill>
                  <a:latin typeface="Open Sans"/>
                  <a:cs typeface="Open Sans"/>
                </a:rPr>
                <a:t>ipsum</a:t>
              </a:r>
              <a:endParaRPr lang="en-US" sz="1200" dirty="0">
                <a:solidFill>
                  <a:schemeClr val="tx2"/>
                </a:solidFill>
                <a:latin typeface="Open Sans"/>
                <a:cs typeface="Open Sans"/>
              </a:endParaRPr>
            </a:p>
          </p:txBody>
        </p:sp>
        <p:sp>
          <p:nvSpPr>
            <p:cNvPr id="42" name="Parallelogram 41"/>
            <p:cNvSpPr/>
            <p:nvPr/>
          </p:nvSpPr>
          <p:spPr>
            <a:xfrm>
              <a:off x="1645920" y="1683803"/>
              <a:ext cx="1371600" cy="1188720"/>
            </a:xfrm>
            <a:prstGeom prst="parallelogram">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a:cs typeface="Open Sans"/>
                </a:rPr>
                <a:t>Aug</a:t>
              </a:r>
            </a:p>
            <a:p>
              <a:pPr algn="ctr"/>
              <a:r>
                <a:rPr lang="en-US" dirty="0" smtClean="0">
                  <a:latin typeface="Open Sans"/>
                  <a:cs typeface="Open Sans"/>
                </a:rPr>
                <a:t>2016</a:t>
              </a:r>
              <a:endParaRPr lang="en-US" dirty="0">
                <a:latin typeface="Open Sans"/>
                <a:cs typeface="Open Sans"/>
              </a:endParaRPr>
            </a:p>
          </p:txBody>
        </p:sp>
        <p:sp>
          <p:nvSpPr>
            <p:cNvPr id="43" name="Parallelogram 42"/>
            <p:cNvSpPr/>
            <p:nvPr/>
          </p:nvSpPr>
          <p:spPr>
            <a:xfrm>
              <a:off x="2926080" y="1683803"/>
              <a:ext cx="1371600" cy="1188720"/>
            </a:xfrm>
            <a:prstGeom prst="parallelogram">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a:cs typeface="Open Sans"/>
                </a:rPr>
                <a:t>Sep</a:t>
              </a:r>
            </a:p>
            <a:p>
              <a:pPr algn="ctr"/>
              <a:r>
                <a:rPr lang="en-US" dirty="0" smtClean="0">
                  <a:latin typeface="Open Sans"/>
                  <a:cs typeface="Open Sans"/>
                </a:rPr>
                <a:t>2016</a:t>
              </a:r>
              <a:endParaRPr lang="en-US" dirty="0">
                <a:latin typeface="Open Sans"/>
                <a:cs typeface="Open Sans"/>
              </a:endParaRPr>
            </a:p>
          </p:txBody>
        </p:sp>
        <p:sp>
          <p:nvSpPr>
            <p:cNvPr id="44" name="Parallelogram 43"/>
            <p:cNvSpPr/>
            <p:nvPr/>
          </p:nvSpPr>
          <p:spPr>
            <a:xfrm>
              <a:off x="4206240" y="1683803"/>
              <a:ext cx="1371600" cy="1188720"/>
            </a:xfrm>
            <a:prstGeom prst="parallelogram">
              <a:avLst/>
            </a:prstGeom>
            <a:solidFill>
              <a:schemeClr val="tx2">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a:cs typeface="Open Sans"/>
                </a:rPr>
                <a:t>Oct</a:t>
              </a:r>
            </a:p>
            <a:p>
              <a:pPr algn="ctr"/>
              <a:r>
                <a:rPr lang="en-US" dirty="0" smtClean="0">
                  <a:latin typeface="Open Sans"/>
                  <a:cs typeface="Open Sans"/>
                </a:rPr>
                <a:t>2016</a:t>
              </a:r>
              <a:endParaRPr lang="en-US" dirty="0">
                <a:latin typeface="Open Sans"/>
                <a:cs typeface="Open Sans"/>
              </a:endParaRPr>
            </a:p>
          </p:txBody>
        </p:sp>
        <p:sp>
          <p:nvSpPr>
            <p:cNvPr id="45" name="Parallelogram 44"/>
            <p:cNvSpPr/>
            <p:nvPr/>
          </p:nvSpPr>
          <p:spPr>
            <a:xfrm>
              <a:off x="5486400" y="1683803"/>
              <a:ext cx="1371600" cy="1188720"/>
            </a:xfrm>
            <a:prstGeom prst="parallelogram">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a:cs typeface="Open Sans"/>
                </a:rPr>
                <a:t>Nov</a:t>
              </a:r>
            </a:p>
            <a:p>
              <a:pPr algn="ctr"/>
              <a:r>
                <a:rPr lang="en-US" dirty="0" smtClean="0">
                  <a:latin typeface="Open Sans"/>
                  <a:cs typeface="Open Sans"/>
                </a:rPr>
                <a:t>2016</a:t>
              </a:r>
              <a:endParaRPr lang="en-US" dirty="0">
                <a:latin typeface="Open Sans"/>
                <a:cs typeface="Open Sans"/>
              </a:endParaRPr>
            </a:p>
          </p:txBody>
        </p:sp>
        <p:sp>
          <p:nvSpPr>
            <p:cNvPr id="46" name="Parallelogram 45"/>
            <p:cNvSpPr/>
            <p:nvPr/>
          </p:nvSpPr>
          <p:spPr>
            <a:xfrm>
              <a:off x="6766560" y="1683803"/>
              <a:ext cx="1371600" cy="1188720"/>
            </a:xfrm>
            <a:prstGeom prst="parallelogram">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en Sans"/>
                  <a:cs typeface="Open Sans"/>
                </a:rPr>
                <a:t>Dec</a:t>
              </a:r>
            </a:p>
            <a:p>
              <a:pPr algn="ctr"/>
              <a:r>
                <a:rPr lang="en-US" dirty="0" smtClean="0">
                  <a:latin typeface="Open Sans"/>
                  <a:cs typeface="Open Sans"/>
                </a:rPr>
                <a:t>2016</a:t>
              </a:r>
              <a:endParaRPr lang="en-US" dirty="0">
                <a:latin typeface="Open Sans"/>
                <a:cs typeface="Open Sans"/>
              </a:endParaRPr>
            </a:p>
          </p:txBody>
        </p:sp>
      </p:grpSp>
    </p:spTree>
    <p:extLst>
      <p:ext uri="{BB962C8B-B14F-4D97-AF65-F5344CB8AC3E}">
        <p14:creationId xmlns:p14="http://schemas.microsoft.com/office/powerpoint/2010/main" val="3308008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Open Sans Light"/>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16245</TotalTime>
  <Words>3085</Words>
  <Application>Microsoft Macintosh PowerPoint</Application>
  <PresentationFormat>On-screen Show (4:3)</PresentationFormat>
  <Paragraphs>301</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Presentation Title: Short [Preferred]</vt:lpstr>
      <vt:lpstr>Presentation Title: Long [Use only if two lines are absolutely necessary]</vt:lpstr>
      <vt:lpstr>Text Slide: Key Idea</vt:lpstr>
      <vt:lpstr>Text Slide: Key Idea + Supporting Points</vt:lpstr>
      <vt:lpstr>Text Slide: Secondary Ideas + Points</vt:lpstr>
      <vt:lpstr>Text Slide: Secondary Ideas + Points</vt:lpstr>
      <vt:lpstr>Text Slide: Stylized Numbers</vt:lpstr>
      <vt:lpstr>Text Slide: Comparison</vt:lpstr>
      <vt:lpstr>Timeline: Single Component</vt:lpstr>
      <vt:lpstr>Timeline: Multiple Components</vt:lpstr>
      <vt:lpstr>Pie Chart (click &amp; drag)</vt:lpstr>
      <vt:lpstr>Pie Charts (click &amp; drag)</vt:lpstr>
      <vt:lpstr>Bar Chart (click &amp; drag)</vt:lpstr>
      <vt:lpstr>Photo Slide</vt:lpstr>
      <vt:lpstr>Graphic Slide</vt:lpstr>
      <vt:lpstr>Section Divider</vt:lpstr>
      <vt:lpstr>UA Icons + Logos</vt:lpstr>
      <vt:lpstr>General Icons – White</vt:lpstr>
      <vt:lpstr>General Icons – White</vt:lpstr>
      <vt:lpstr>General Icons – White</vt:lpstr>
      <vt:lpstr>General Icons – Gray</vt:lpstr>
      <vt:lpstr>General Icons – Gray</vt:lpstr>
      <vt:lpstr>General Icons – Gray</vt:lpstr>
      <vt:lpstr>General Icons – Orange</vt:lpstr>
      <vt:lpstr>General Icons – Orange</vt:lpstr>
      <vt:lpstr>General Icons – Orange</vt:lpstr>
      <vt:lpstr>UASG Color Palette</vt:lpstr>
      <vt:lpstr>Principles of Universal Acceptance</vt:lpstr>
      <vt:lpstr>Accept</vt:lpstr>
      <vt:lpstr>Validate</vt:lpstr>
      <vt:lpstr>Store</vt:lpstr>
      <vt:lpstr>Process</vt:lpstr>
      <vt:lpstr>Process (continued)</vt:lpstr>
      <vt:lpstr>Display</vt:lpstr>
      <vt:lpstr>Display (continued)</vt:lpstr>
      <vt:lpstr>Tools &amp; Resources for Developers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Davenport</dc:creator>
  <cp:lastModifiedBy>Nicole Davenport</cp:lastModifiedBy>
  <cp:revision>473</cp:revision>
  <dcterms:created xsi:type="dcterms:W3CDTF">2016-03-09T19:41:20Z</dcterms:created>
  <dcterms:modified xsi:type="dcterms:W3CDTF">2016-06-08T00:25:29Z</dcterms:modified>
</cp:coreProperties>
</file>