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omments/modernComment_43A_E59F5B90.xml" ContentType="application/vnd.ms-powerpoint.comments+xml"/>
  <Override PartName="/ppt/comments/modernComment_43C_B9117D6.xml" ContentType="application/vnd.ms-powerpoint.comment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3"/>
  </p:notesMasterIdLst>
  <p:handoutMasterIdLst>
    <p:handoutMasterId r:id="rId14"/>
  </p:handoutMasterIdLst>
  <p:sldIdLst>
    <p:sldId id="976" r:id="rId5"/>
    <p:sldId id="1079" r:id="rId6"/>
    <p:sldId id="1080" r:id="rId7"/>
    <p:sldId id="1081" r:id="rId8"/>
    <p:sldId id="1085" r:id="rId9"/>
    <p:sldId id="1082" r:id="rId10"/>
    <p:sldId id="1083" r:id="rId11"/>
    <p:sldId id="1084"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51">
          <p15:clr>
            <a:srgbClr val="A4A3A4"/>
          </p15:clr>
        </p15:guide>
        <p15:guide id="2" pos="242">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E1D7BC4-DE82-62E4-E19C-E84ED7D5D56C}" name="Jane Sexton" initials="JS" userId="S::jane.sexton@icann.org::74f5318d-4b03-4508-9132-a81a58a7f581" providerId="AD"/>
  <p188:author id="{3AA359F9-CFF4-BBBC-9218-06D38FD48132}" name="Seda Akbulut" initials="SA" userId="S::seda.akbulut@icann.org::43c39cc7-e8f8-4664-8930-ba6950c0425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anftl, Jessica" initials="RJ" lastIdx="6" clrIdx="0">
    <p:extLst>
      <p:ext uri="{19B8F6BF-5375-455C-9EA6-DF929625EA0E}">
        <p15:presenceInfo xmlns:p15="http://schemas.microsoft.com/office/powerpoint/2012/main" userId="S::Jessica.Ranftl@edelman.com::f2f86844-9661-4af8-b239-02d118dae0a5" providerId="AD"/>
      </p:ext>
    </p:extLst>
  </p:cmAuthor>
  <p:cmAuthor id="2" name="Ludwig, Anna" initials="LA" lastIdx="1" clrIdx="1">
    <p:extLst>
      <p:ext uri="{19B8F6BF-5375-455C-9EA6-DF929625EA0E}">
        <p15:presenceInfo xmlns:p15="http://schemas.microsoft.com/office/powerpoint/2012/main" userId="S::Anna.Ludwig@edelman.com::37c0a5f0-58e0-49c4-8a77-eb3f817d5c7c" providerId="AD"/>
      </p:ext>
    </p:extLst>
  </p:cmAuthor>
  <p:cmAuthor id="3" name="Jane Sexton" initials="JS" lastIdx="4" clrIdx="2">
    <p:extLst>
      <p:ext uri="{19B8F6BF-5375-455C-9EA6-DF929625EA0E}">
        <p15:presenceInfo xmlns:p15="http://schemas.microsoft.com/office/powerpoint/2012/main" userId="S::jane.sexton@icann.org::74f5318d-4b03-4508-9132-a81a58a7f58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9122"/>
    <a:srgbClr val="1BBD7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972"/>
    <p:restoredTop sz="96154" autoAdjust="0"/>
  </p:normalViewPr>
  <p:slideViewPr>
    <p:cSldViewPr snapToGrid="0" snapToObjects="1" showGuides="1">
      <p:cViewPr varScale="1">
        <p:scale>
          <a:sx n="69" d="100"/>
          <a:sy n="69" d="100"/>
        </p:scale>
        <p:origin x="732" y="48"/>
      </p:cViewPr>
      <p:guideLst>
        <p:guide orient="horz" pos="851"/>
        <p:guide pos="24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omments/modernComment_43A_E59F5B90.xml><?xml version="1.0" encoding="utf-8"?>
<p188:cmLst xmlns:a="http://schemas.openxmlformats.org/drawingml/2006/main" xmlns:r="http://schemas.openxmlformats.org/officeDocument/2006/relationships" xmlns:p188="http://schemas.microsoft.com/office/powerpoint/2018/8/main">
  <p188:cm id="{0B56D17E-84FC-8647-9BD0-7509F52A5305}" authorId="{3AA359F9-CFF4-BBBC-9218-06D38FD48132}" created="2023-02-21T12:31:07.898">
    <pc:sldMkLst xmlns:pc="http://schemas.microsoft.com/office/powerpoint/2013/main/command">
      <pc:docMk/>
      <pc:sldMk cId="3852426128" sldId="1082"/>
    </pc:sldMkLst>
    <p188:txBody>
      <a:bodyPr/>
      <a:lstStyle/>
      <a:p>
        <a:r>
          <a:rPr lang="en-TR"/>
          <a:t>Page 31 and 32 is repetitive., may be excluded</a:t>
        </a:r>
      </a:p>
    </p188:txBody>
  </p188:cm>
</p188:cmLst>
</file>

<file path=ppt/comments/modernComment_43C_B9117D6.xml><?xml version="1.0" encoding="utf-8"?>
<p188:cmLst xmlns:a="http://schemas.openxmlformats.org/drawingml/2006/main" xmlns:r="http://schemas.openxmlformats.org/officeDocument/2006/relationships" xmlns:p188="http://schemas.microsoft.com/office/powerpoint/2018/8/main">
  <p188:cm id="{9F8DE61A-2CF6-664F-B838-0D90D6048A89}" authorId="{3AA359F9-CFF4-BBBC-9218-06D38FD48132}" created="2023-02-21T14:13:45.856">
    <pc:sldMkLst xmlns:pc="http://schemas.microsoft.com/office/powerpoint/2013/main/command">
      <pc:docMk/>
      <pc:sldMk cId="194058198" sldId="1084"/>
    </pc:sldMkLst>
    <p188:replyLst>
      <p188:reply id="{34527EAA-A528-2848-9674-402BECDFD81B}" authorId="{3AA359F9-CFF4-BBBC-9218-06D38FD48132}" created="2023-02-21T15:54:27.171">
        <p188:txBody>
          <a:bodyPr/>
          <a:lstStyle/>
          <a:p>
            <a:r>
              <a:rPr lang="en-TR"/>
              <a:t>Remove this, add case studies, include eai check tool.</a:t>
            </a:r>
          </a:p>
        </p188:txBody>
      </p188:reply>
      <p188:reply id="{7990237D-DD38-014F-9082-3B6D1818BFE4}" authorId="{3AA359F9-CFF4-BBBC-9218-06D38FD48132}" created="2023-02-21T15:55:03.062">
        <p188:txBody>
          <a:bodyPr/>
          <a:lstStyle/>
          <a:p>
            <a:r>
              <a:rPr lang="en-TR"/>
              <a:t>Invite email providers for their own case studies. Call to action.</a:t>
            </a:r>
          </a:p>
        </p188:txBody>
      </p188:reply>
    </p188:replyLst>
    <p188:txBody>
      <a:bodyPr/>
      <a:lstStyle/>
      <a:p>
        <a:r>
          <a:rPr lang="en-TR"/>
          <a:t>Pending confirmation from Eduardo, Jane</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66906E0-6942-4F48-AC5D-2DDD06904B92}" type="datetimeFigureOut">
              <a:rPr lang="en-US" smtClean="0"/>
              <a:t>2/22/2023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89EBCD6-F881-DE4D-AD91-2DE9B6D20BD0}" type="slidenum">
              <a:rPr lang="en-US" smtClean="0"/>
              <a:t>‹#›</a:t>
            </a:fld>
            <a:endParaRPr lang="en-US"/>
          </a:p>
        </p:txBody>
      </p:sp>
    </p:spTree>
    <p:extLst>
      <p:ext uri="{BB962C8B-B14F-4D97-AF65-F5344CB8AC3E}">
        <p14:creationId xmlns:p14="http://schemas.microsoft.com/office/powerpoint/2010/main" val="33730107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9D18E1-D8CB-9946-948B-7C2F3B110973}" type="datetimeFigureOut">
              <a:rPr lang="en-US" smtClean="0"/>
              <a:t>2/22/2023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70686C-8BC4-524E-8ABC-5F9B9C355391}" type="slidenum">
              <a:rPr lang="en-US" smtClean="0"/>
              <a:t>‹#›</a:t>
            </a:fld>
            <a:endParaRPr lang="en-US"/>
          </a:p>
        </p:txBody>
      </p:sp>
    </p:spTree>
    <p:extLst>
      <p:ext uri="{BB962C8B-B14F-4D97-AF65-F5344CB8AC3E}">
        <p14:creationId xmlns:p14="http://schemas.microsoft.com/office/powerpoint/2010/main" val="197706815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10eea5838db_0_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endParaRPr/>
          </a:p>
        </p:txBody>
      </p:sp>
      <p:sp>
        <p:nvSpPr>
          <p:cNvPr id="167" name="Google Shape;167;g10eea5838db_0_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39829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3"/>
        <p:cNvGrpSpPr/>
        <p:nvPr/>
      </p:nvGrpSpPr>
      <p:grpSpPr>
        <a:xfrm>
          <a:off x="0" y="0"/>
          <a:ext cx="0" cy="0"/>
          <a:chOff x="0" y="0"/>
          <a:chExt cx="0" cy="0"/>
        </a:xfrm>
      </p:grpSpPr>
      <p:sp>
        <p:nvSpPr>
          <p:cNvPr id="354" name="Google Shape;354;p3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defTabSz="457200" rtl="0" eaLnBrk="1" fontAlgn="auto" latinLnBrk="0" hangingPunct="1">
              <a:lnSpc>
                <a:spcPct val="100000"/>
              </a:lnSpc>
              <a:spcBef>
                <a:spcPts val="0"/>
              </a:spcBef>
              <a:spcAft>
                <a:spcPts val="0"/>
              </a:spcAft>
              <a:buClrTx/>
              <a:buSzPts val="1400"/>
              <a:buFontTx/>
              <a:buNone/>
              <a:tabLst/>
              <a:defRPr/>
            </a:pPr>
            <a:r>
              <a:rPr lang="en-US" sz="1800" dirty="0">
                <a:solidFill>
                  <a:srgbClr val="F48E21"/>
                </a:solidFill>
                <a:effectLst/>
                <a:latin typeface="Calibri" panose="020F0502020204030204" pitchFamily="34" charset="0"/>
              </a:rPr>
              <a:t> </a:t>
            </a:r>
            <a:r>
              <a:rPr lang="en-US" sz="1800" dirty="0">
                <a:effectLst/>
                <a:latin typeface="OpenSans"/>
              </a:rPr>
              <a:t>The EAI WG does not focus on specific languages and writing scripts. </a:t>
            </a:r>
            <a:endParaRPr lang="en-US" dirty="0">
              <a:effectLst/>
            </a:endParaRPr>
          </a:p>
          <a:p>
            <a:pPr marL="0" lvl="0" indent="0" algn="l" rtl="0">
              <a:lnSpc>
                <a:spcPct val="100000"/>
              </a:lnSpc>
              <a:spcBef>
                <a:spcPts val="0"/>
              </a:spcBef>
              <a:spcAft>
                <a:spcPts val="0"/>
              </a:spcAft>
              <a:buSzPts val="1400"/>
              <a:buNone/>
            </a:pPr>
            <a:endParaRPr lang="en-US" sz="1200" b="0" i="0" u="none" strike="noStrike" kern="1200" dirty="0">
              <a:solidFill>
                <a:schemeClr val="tx1"/>
              </a:solidFill>
              <a:effectLst/>
              <a:latin typeface="+mn-lt"/>
              <a:ea typeface="+mn-ea"/>
              <a:cs typeface="+mn-cs"/>
            </a:endParaRPr>
          </a:p>
          <a:p>
            <a:pPr marL="0" lvl="0" indent="0" algn="l" rtl="0">
              <a:lnSpc>
                <a:spcPct val="100000"/>
              </a:lnSpc>
              <a:spcBef>
                <a:spcPts val="0"/>
              </a:spcBef>
              <a:spcAft>
                <a:spcPts val="0"/>
              </a:spcAft>
              <a:buSzPts val="1400"/>
              <a:buNone/>
            </a:pPr>
            <a:r>
              <a:rPr lang="en-US" sz="1200" b="0" i="0" u="none" strike="noStrike" kern="1200" dirty="0">
                <a:solidFill>
                  <a:schemeClr val="tx1"/>
                </a:solidFill>
                <a:effectLst/>
                <a:latin typeface="+mn-lt"/>
                <a:ea typeface="+mn-ea"/>
                <a:cs typeface="+mn-cs"/>
              </a:rPr>
              <a:t>Our test cases are limited to certain email categories in different languages.</a:t>
            </a:r>
            <a:endParaRPr dirty="0"/>
          </a:p>
        </p:txBody>
      </p:sp>
      <p:sp>
        <p:nvSpPr>
          <p:cNvPr id="355" name="Google Shape;355;p3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337460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t>EAI support is an important element of the Universal Acceptance (UA) of domain names and email addresses.</a:t>
            </a:r>
          </a:p>
          <a:p>
            <a:endParaRPr lang="en-TR" dirty="0"/>
          </a:p>
          <a:p>
            <a:r>
              <a:rPr lang="en-US" sz="1200" b="0" i="0" u="none" strike="noStrike" kern="1200" dirty="0">
                <a:solidFill>
                  <a:schemeClr val="tx1"/>
                </a:solidFill>
                <a:effectLst/>
                <a:latin typeface="+mn-lt"/>
                <a:ea typeface="+mn-ea"/>
                <a:cs typeface="+mn-cs"/>
              </a:rPr>
              <a:t>It includes not only the obvious components like email servers, but also components which store email addresses, like contact lists, or which send email messages, like calendars.</a:t>
            </a:r>
            <a:endParaRPr lang="en-TR" dirty="0"/>
          </a:p>
        </p:txBody>
      </p:sp>
      <p:sp>
        <p:nvSpPr>
          <p:cNvPr id="4" name="Slide Number Placeholder 3"/>
          <p:cNvSpPr>
            <a:spLocks noGrp="1"/>
          </p:cNvSpPr>
          <p:nvPr>
            <p:ph type="sldNum" sz="quarter" idx="5"/>
          </p:nvPr>
        </p:nvSpPr>
        <p:spPr/>
        <p:txBody>
          <a:bodyPr/>
          <a:lstStyle/>
          <a:p>
            <a:fld id="{8870686C-8BC4-524E-8ABC-5F9B9C355391}" type="slidenum">
              <a:rPr lang="en-US" smtClean="0"/>
              <a:t>3</a:t>
            </a:fld>
            <a:endParaRPr lang="en-US"/>
          </a:p>
        </p:txBody>
      </p:sp>
    </p:spTree>
    <p:extLst>
      <p:ext uri="{BB962C8B-B14F-4D97-AF65-F5344CB8AC3E}">
        <p14:creationId xmlns:p14="http://schemas.microsoft.com/office/powerpoint/2010/main" val="232386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TR" dirty="0"/>
              <a:t>EAI R</a:t>
            </a:r>
            <a:r>
              <a:rPr lang="en-US" dirty="0"/>
              <a:t>e</a:t>
            </a:r>
            <a:r>
              <a:rPr lang="en-TR" dirty="0"/>
              <a:t>adiness </a:t>
            </a:r>
            <a:r>
              <a:rPr lang="en-US" dirty="0"/>
              <a:t>Levels are categorized</a:t>
            </a:r>
            <a:r>
              <a:rPr lang="en-TR" dirty="0"/>
              <a:t> as Silver, Gold and Platinum.</a:t>
            </a:r>
            <a:r>
              <a:rPr lang="en-US" dirty="0"/>
              <a:t>  We used to talk about Level 1 (able to send/receive to/from EAI mailboxes) and L2 (able to create and host EAI mailboxes as well as send/receive), but this not sufficient for our current goals.</a:t>
            </a:r>
            <a:endParaRPr lang="en-TR" dirty="0"/>
          </a:p>
          <a:p>
            <a:endParaRPr lang="en-TR" dirty="0"/>
          </a:p>
        </p:txBody>
      </p:sp>
      <p:sp>
        <p:nvSpPr>
          <p:cNvPr id="4" name="Slide Number Placeholder 3"/>
          <p:cNvSpPr>
            <a:spLocks noGrp="1"/>
          </p:cNvSpPr>
          <p:nvPr>
            <p:ph type="sldNum" sz="quarter" idx="5"/>
          </p:nvPr>
        </p:nvSpPr>
        <p:spPr/>
        <p:txBody>
          <a:bodyPr/>
          <a:lstStyle/>
          <a:p>
            <a:fld id="{8870686C-8BC4-524E-8ABC-5F9B9C355391}" type="slidenum">
              <a:rPr lang="en-US" smtClean="0"/>
              <a:t>4</a:t>
            </a:fld>
            <a:endParaRPr lang="en-US"/>
          </a:p>
        </p:txBody>
      </p:sp>
    </p:spTree>
    <p:extLst>
      <p:ext uri="{BB962C8B-B14F-4D97-AF65-F5344CB8AC3E}">
        <p14:creationId xmlns:p14="http://schemas.microsoft.com/office/powerpoint/2010/main" val="14623776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-to be published soon- (ETA:1 month)</a:t>
            </a:r>
            <a:endParaRPr lang="en-TR" dirty="0"/>
          </a:p>
        </p:txBody>
      </p:sp>
      <p:sp>
        <p:nvSpPr>
          <p:cNvPr id="4" name="Slide Number Placeholder 3"/>
          <p:cNvSpPr>
            <a:spLocks noGrp="1"/>
          </p:cNvSpPr>
          <p:nvPr>
            <p:ph type="sldNum" sz="quarter" idx="5"/>
          </p:nvPr>
        </p:nvSpPr>
        <p:spPr/>
        <p:txBody>
          <a:bodyPr/>
          <a:lstStyle/>
          <a:p>
            <a:fld id="{8870686C-8BC4-524E-8ABC-5F9B9C355391}" type="slidenum">
              <a:rPr lang="en-US" smtClean="0"/>
              <a:t>6</a:t>
            </a:fld>
            <a:endParaRPr lang="en-US"/>
          </a:p>
        </p:txBody>
      </p:sp>
    </p:spTree>
    <p:extLst>
      <p:ext uri="{BB962C8B-B14F-4D97-AF65-F5344CB8AC3E}">
        <p14:creationId xmlns:p14="http://schemas.microsoft.com/office/powerpoint/2010/main" val="2918112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R" dirty="0"/>
          </a:p>
        </p:txBody>
      </p:sp>
      <p:sp>
        <p:nvSpPr>
          <p:cNvPr id="4" name="Slide Number Placeholder 3"/>
          <p:cNvSpPr>
            <a:spLocks noGrp="1"/>
          </p:cNvSpPr>
          <p:nvPr>
            <p:ph type="sldNum" sz="quarter" idx="5"/>
          </p:nvPr>
        </p:nvSpPr>
        <p:spPr/>
        <p:txBody>
          <a:bodyPr/>
          <a:lstStyle/>
          <a:p>
            <a:fld id="{8870686C-8BC4-524E-8ABC-5F9B9C355391}" type="slidenum">
              <a:rPr lang="en-US" smtClean="0"/>
              <a:t>7</a:t>
            </a:fld>
            <a:endParaRPr lang="en-US"/>
          </a:p>
        </p:txBody>
      </p:sp>
    </p:spTree>
    <p:extLst>
      <p:ext uri="{BB962C8B-B14F-4D97-AF65-F5344CB8AC3E}">
        <p14:creationId xmlns:p14="http://schemas.microsoft.com/office/powerpoint/2010/main" val="2250642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00000"/>
              </a:lnSpc>
              <a:spcBef>
                <a:spcPts val="0"/>
              </a:spcBef>
              <a:spcAft>
                <a:spcPts val="0"/>
              </a:spcAft>
              <a:buSzPts val="1400"/>
              <a:buNone/>
            </a:pPr>
            <a:r>
              <a:rPr lang="tr-TR" dirty="0" err="1"/>
              <a:t>The</a:t>
            </a:r>
            <a:r>
              <a:rPr lang="tr-TR" dirty="0"/>
              <a:t> test is </a:t>
            </a:r>
            <a:r>
              <a:rPr lang="tr-TR" dirty="0" err="1"/>
              <a:t>conducted</a:t>
            </a:r>
            <a:r>
              <a:rPr lang="tr-TR" dirty="0"/>
              <a:t> </a:t>
            </a:r>
            <a:r>
              <a:rPr lang="tr-TR" dirty="0" err="1"/>
              <a:t>for</a:t>
            </a:r>
            <a:r>
              <a:rPr lang="tr-TR" dirty="0"/>
              <a:t> </a:t>
            </a:r>
            <a:r>
              <a:rPr lang="tr-TR" dirty="0" err="1"/>
              <a:t>gTLDs</a:t>
            </a:r>
            <a:r>
              <a:rPr lang="tr-TR" dirty="0"/>
              <a:t> </a:t>
            </a:r>
            <a:r>
              <a:rPr lang="tr-TR" dirty="0" err="1"/>
              <a:t>only</a:t>
            </a:r>
            <a:r>
              <a:rPr lang="tr-TR" dirty="0"/>
              <a:t>. </a:t>
            </a:r>
            <a:r>
              <a:rPr lang="tr-TR" dirty="0" err="1"/>
              <a:t>For</a:t>
            </a:r>
            <a:r>
              <a:rPr lang="tr-TR" dirty="0"/>
              <a:t> </a:t>
            </a:r>
            <a:r>
              <a:rPr lang="tr-TR" dirty="0" err="1"/>
              <a:t>ccTLDS</a:t>
            </a:r>
            <a:r>
              <a:rPr lang="tr-TR" dirty="0"/>
              <a:t> </a:t>
            </a:r>
            <a:r>
              <a:rPr lang="tr-TR" dirty="0" err="1"/>
              <a:t>who</a:t>
            </a:r>
            <a:r>
              <a:rPr lang="tr-TR" dirty="0"/>
              <a:t> </a:t>
            </a:r>
            <a:r>
              <a:rPr lang="tr-TR" dirty="0" err="1"/>
              <a:t>wishes</a:t>
            </a:r>
            <a:r>
              <a:rPr lang="tr-TR" dirty="0"/>
              <a:t> </a:t>
            </a:r>
            <a:r>
              <a:rPr lang="tr-TR" dirty="0" err="1"/>
              <a:t>to</a:t>
            </a:r>
            <a:r>
              <a:rPr lang="tr-TR" dirty="0"/>
              <a:t> </a:t>
            </a:r>
            <a:r>
              <a:rPr lang="tr-TR" dirty="0" err="1"/>
              <a:t>conduct</a:t>
            </a:r>
            <a:r>
              <a:rPr lang="tr-TR" dirty="0"/>
              <a:t> </a:t>
            </a:r>
            <a:r>
              <a:rPr lang="tr-TR" dirty="0" err="1"/>
              <a:t>the</a:t>
            </a:r>
            <a:r>
              <a:rPr lang="tr-TR" dirty="0"/>
              <a:t>  EAI </a:t>
            </a:r>
            <a:r>
              <a:rPr lang="tr-TR" dirty="0" err="1"/>
              <a:t>survey</a:t>
            </a:r>
            <a:r>
              <a:rPr lang="tr-TR" dirty="0"/>
              <a:t> on </a:t>
            </a:r>
            <a:r>
              <a:rPr lang="tr-TR" dirty="0" err="1"/>
              <a:t>their</a:t>
            </a:r>
            <a:r>
              <a:rPr lang="tr-TR" dirty="0"/>
              <a:t> </a:t>
            </a:r>
            <a:r>
              <a:rPr lang="tr-TR" dirty="0" err="1"/>
              <a:t>own</a:t>
            </a:r>
            <a:r>
              <a:rPr lang="tr-TR" dirty="0"/>
              <a:t> </a:t>
            </a:r>
            <a:r>
              <a:rPr lang="tr-TR" dirty="0" err="1"/>
              <a:t>zone</a:t>
            </a:r>
            <a:r>
              <a:rPr lang="tr-TR" dirty="0"/>
              <a:t> file </a:t>
            </a:r>
            <a:r>
              <a:rPr lang="tr-TR" dirty="0">
                <a:sym typeface="Wingdings" pitchFamily="2" charset="2"/>
              </a:rPr>
              <a:t> </a:t>
            </a:r>
            <a:r>
              <a:rPr lang="tr-TR" dirty="0" err="1">
                <a:sym typeface="Wingdings" pitchFamily="2" charset="2"/>
              </a:rPr>
              <a:t>Github</a:t>
            </a:r>
            <a:r>
              <a:rPr lang="tr-TR" dirty="0">
                <a:sym typeface="Wingdings" pitchFamily="2" charset="2"/>
              </a:rPr>
              <a:t> link</a:t>
            </a:r>
          </a:p>
          <a:p>
            <a:pPr marL="0" lvl="0" indent="0" algn="l" rtl="0">
              <a:lnSpc>
                <a:spcPct val="100000"/>
              </a:lnSpc>
              <a:spcBef>
                <a:spcPts val="0"/>
              </a:spcBef>
              <a:spcAft>
                <a:spcPts val="0"/>
              </a:spcAft>
              <a:buSzPts val="1400"/>
              <a:buNone/>
            </a:pPr>
            <a:endParaRPr lang="tr-TR" dirty="0"/>
          </a:p>
          <a:p>
            <a:pPr marL="0" lvl="0" indent="0" algn="l" rtl="0">
              <a:lnSpc>
                <a:spcPct val="100000"/>
              </a:lnSpc>
              <a:spcBef>
                <a:spcPts val="0"/>
              </a:spcBef>
              <a:spcAft>
                <a:spcPts val="0"/>
              </a:spcAft>
              <a:buSzPts val="1400"/>
              <a:buNone/>
            </a:pPr>
            <a:r>
              <a:rPr lang="tr-TR" dirty="0" err="1"/>
              <a:t>Narrative</a:t>
            </a:r>
            <a:r>
              <a:rPr lang="tr-TR" dirty="0"/>
              <a:t>:</a:t>
            </a:r>
          </a:p>
          <a:p>
            <a:pPr marL="0" lvl="0" indent="0" algn="l" rtl="0">
              <a:lnSpc>
                <a:spcPct val="100000"/>
              </a:lnSpc>
              <a:spcBef>
                <a:spcPts val="0"/>
              </a:spcBef>
              <a:spcAft>
                <a:spcPts val="0"/>
              </a:spcAft>
              <a:buSzPts val="1400"/>
              <a:buNone/>
            </a:pPr>
            <a:r>
              <a:rPr lang="tr-TR" dirty="0"/>
              <a:t>1.172 TLD </a:t>
            </a:r>
            <a:r>
              <a:rPr lang="tr-TR" dirty="0" err="1"/>
              <a:t>zones</a:t>
            </a:r>
            <a:r>
              <a:rPr lang="tr-TR" dirty="0"/>
              <a:t> </a:t>
            </a:r>
            <a:r>
              <a:rPr lang="tr-TR" dirty="0" err="1"/>
              <a:t>surveyed</a:t>
            </a:r>
            <a:r>
              <a:rPr lang="tr-TR" dirty="0"/>
              <a:t> </a:t>
            </a:r>
            <a:r>
              <a:rPr lang="tr-TR" dirty="0" err="1"/>
              <a:t>covering</a:t>
            </a:r>
            <a:r>
              <a:rPr lang="tr-TR" dirty="0"/>
              <a:t> 210 </a:t>
            </a:r>
            <a:r>
              <a:rPr lang="tr-TR" dirty="0" err="1"/>
              <a:t>mio</a:t>
            </a:r>
            <a:r>
              <a:rPr lang="tr-TR" dirty="0"/>
              <a:t> </a:t>
            </a:r>
            <a:r>
              <a:rPr lang="tr-TR" dirty="0" err="1"/>
              <a:t>second</a:t>
            </a:r>
            <a:r>
              <a:rPr lang="tr-TR" dirty="0"/>
              <a:t> </a:t>
            </a:r>
            <a:r>
              <a:rPr lang="tr-TR" dirty="0" err="1"/>
              <a:t>level</a:t>
            </a:r>
            <a:r>
              <a:rPr lang="tr-TR" dirty="0"/>
              <a:t> </a:t>
            </a:r>
            <a:r>
              <a:rPr lang="tr-TR" dirty="0" err="1"/>
              <a:t>domains</a:t>
            </a:r>
            <a:r>
              <a:rPr lang="tr-TR" dirty="0"/>
              <a:t>, </a:t>
            </a:r>
          </a:p>
          <a:p>
            <a:pPr marL="0" lvl="0" indent="0" algn="l" rtl="0">
              <a:lnSpc>
                <a:spcPct val="100000"/>
              </a:lnSpc>
              <a:spcBef>
                <a:spcPts val="0"/>
              </a:spcBef>
              <a:spcAft>
                <a:spcPts val="0"/>
              </a:spcAft>
              <a:buSzPts val="1400"/>
              <a:buNone/>
            </a:pPr>
            <a:r>
              <a:rPr lang="tr-TR" dirty="0"/>
              <a:t>35.521.173 </a:t>
            </a:r>
            <a:r>
              <a:rPr lang="tr-TR" dirty="0" err="1"/>
              <a:t>unique</a:t>
            </a:r>
            <a:r>
              <a:rPr lang="tr-TR" dirty="0"/>
              <a:t> mail </a:t>
            </a:r>
            <a:r>
              <a:rPr lang="tr-TR" dirty="0" err="1"/>
              <a:t>servers</a:t>
            </a:r>
            <a:r>
              <a:rPr lang="tr-TR" dirty="0"/>
              <a:t> </a:t>
            </a:r>
            <a:r>
              <a:rPr lang="tr-TR" dirty="0" err="1"/>
              <a:t>found</a:t>
            </a:r>
            <a:r>
              <a:rPr lang="tr-TR" dirty="0"/>
              <a:t> </a:t>
            </a:r>
            <a:r>
              <a:rPr lang="tr-TR" dirty="0" err="1"/>
              <a:t>with</a:t>
            </a:r>
            <a:r>
              <a:rPr lang="tr-TR" dirty="0"/>
              <a:t> 2.506.329 </a:t>
            </a:r>
            <a:r>
              <a:rPr lang="tr-TR" dirty="0" err="1"/>
              <a:t>unique</a:t>
            </a:r>
            <a:r>
              <a:rPr lang="tr-TR" dirty="0"/>
              <a:t> IP </a:t>
            </a:r>
            <a:r>
              <a:rPr lang="tr-TR" dirty="0" err="1"/>
              <a:t>addresses</a:t>
            </a:r>
            <a:r>
              <a:rPr lang="tr-TR" dirty="0"/>
              <a:t>.</a:t>
            </a:r>
          </a:p>
          <a:p>
            <a:pPr marL="0" lvl="0" indent="0" algn="l" rtl="0">
              <a:lnSpc>
                <a:spcPct val="100000"/>
              </a:lnSpc>
              <a:spcBef>
                <a:spcPts val="0"/>
              </a:spcBef>
              <a:spcAft>
                <a:spcPts val="0"/>
              </a:spcAft>
              <a:buSzPts val="1400"/>
              <a:buNone/>
            </a:pPr>
            <a:endParaRPr lang="tr-TR" dirty="0"/>
          </a:p>
          <a:p>
            <a:pPr marL="0" marR="0" lvl="0" indent="0" algn="l" defTabSz="457200" rtl="0" eaLnBrk="1" fontAlgn="auto" latinLnBrk="0" hangingPunct="1">
              <a:lnSpc>
                <a:spcPct val="100000"/>
              </a:lnSpc>
              <a:spcBef>
                <a:spcPts val="0"/>
              </a:spcBef>
              <a:spcAft>
                <a:spcPts val="0"/>
              </a:spcAft>
              <a:buClrTx/>
              <a:buSzPts val="1400"/>
              <a:buFontTx/>
              <a:buNone/>
              <a:tabLst/>
              <a:defRPr/>
            </a:pPr>
            <a:r>
              <a:rPr lang="tr-TR" dirty="0"/>
              <a:t>Of </a:t>
            </a:r>
            <a:r>
              <a:rPr lang="tr-TR" dirty="0" err="1"/>
              <a:t>the</a:t>
            </a:r>
            <a:r>
              <a:rPr lang="tr-TR" dirty="0"/>
              <a:t> </a:t>
            </a:r>
            <a:r>
              <a:rPr lang="tr-TR" dirty="0" err="1"/>
              <a:t>tested</a:t>
            </a:r>
            <a:r>
              <a:rPr lang="tr-TR" dirty="0"/>
              <a:t> IP </a:t>
            </a:r>
            <a:r>
              <a:rPr lang="tr-TR" dirty="0" err="1"/>
              <a:t>Addresses</a:t>
            </a:r>
            <a:r>
              <a:rPr lang="tr-TR" dirty="0"/>
              <a:t>, </a:t>
            </a:r>
          </a:p>
          <a:p>
            <a:pPr marL="0" marR="0" lvl="0" indent="0" algn="l" defTabSz="457200" rtl="0" eaLnBrk="1" fontAlgn="auto" latinLnBrk="0" hangingPunct="1">
              <a:lnSpc>
                <a:spcPct val="100000"/>
              </a:lnSpc>
              <a:spcBef>
                <a:spcPts val="0"/>
              </a:spcBef>
              <a:spcAft>
                <a:spcPts val="0"/>
              </a:spcAft>
              <a:buClrTx/>
              <a:buSzPts val="1400"/>
              <a:buFontTx/>
              <a:buNone/>
              <a:tabLst/>
              <a:defRPr/>
            </a:pPr>
            <a:r>
              <a:rPr lang="tr-TR" dirty="0"/>
              <a:t>7% of </a:t>
            </a:r>
            <a:r>
              <a:rPr lang="tr-TR" dirty="0" err="1"/>
              <a:t>them</a:t>
            </a:r>
            <a:r>
              <a:rPr lang="tr-TR" dirty="0"/>
              <a:t> can </a:t>
            </a:r>
            <a:r>
              <a:rPr lang="tr-TR" dirty="0" err="1"/>
              <a:t>accept</a:t>
            </a:r>
            <a:r>
              <a:rPr lang="tr-TR" dirty="0"/>
              <a:t> </a:t>
            </a:r>
            <a:r>
              <a:rPr lang="tr-TR" dirty="0" err="1"/>
              <a:t>internationalized</a:t>
            </a:r>
            <a:r>
              <a:rPr lang="tr-TR" dirty="0"/>
              <a:t> </a:t>
            </a:r>
            <a:r>
              <a:rPr lang="tr-TR" dirty="0" err="1"/>
              <a:t>email</a:t>
            </a:r>
            <a:r>
              <a:rPr lang="tr-TR" dirty="0"/>
              <a:t> </a:t>
            </a:r>
            <a:r>
              <a:rPr lang="tr-TR" dirty="0" err="1"/>
              <a:t>address</a:t>
            </a:r>
            <a:r>
              <a:rPr lang="tr-TR" dirty="0"/>
              <a:t>, (</a:t>
            </a:r>
            <a:r>
              <a:rPr lang="tr-TR" dirty="0" err="1"/>
              <a:t>meaning</a:t>
            </a:r>
            <a:r>
              <a:rPr lang="tr-TR" dirty="0"/>
              <a:t> </a:t>
            </a:r>
            <a:r>
              <a:rPr lang="tr-TR" dirty="0" err="1"/>
              <a:t>they</a:t>
            </a:r>
            <a:r>
              <a:rPr lang="tr-TR" dirty="0"/>
              <a:t> </a:t>
            </a:r>
            <a:r>
              <a:rPr lang="tr-TR" dirty="0" err="1"/>
              <a:t>passed</a:t>
            </a:r>
            <a:r>
              <a:rPr lang="tr-TR" dirty="0"/>
              <a:t> </a:t>
            </a:r>
            <a:r>
              <a:rPr lang="tr-TR" dirty="0" err="1"/>
              <a:t>all</a:t>
            </a:r>
            <a:r>
              <a:rPr lang="tr-TR" dirty="0"/>
              <a:t> </a:t>
            </a:r>
            <a:r>
              <a:rPr lang="tr-TR" dirty="0" err="1"/>
              <a:t>tests</a:t>
            </a:r>
            <a:r>
              <a:rPr lang="tr-TR" dirty="0"/>
              <a:t>) </a:t>
            </a:r>
            <a:r>
              <a:rPr lang="tr-TR" dirty="0" err="1"/>
              <a:t>showing</a:t>
            </a:r>
            <a:r>
              <a:rPr lang="tr-TR" dirty="0"/>
              <a:t> </a:t>
            </a:r>
            <a:r>
              <a:rPr lang="tr-TR" dirty="0" err="1"/>
              <a:t>slight</a:t>
            </a:r>
            <a:r>
              <a:rPr lang="tr-TR" dirty="0"/>
              <a:t>  </a:t>
            </a:r>
            <a:r>
              <a:rPr lang="tr-TR" dirty="0" err="1"/>
              <a:t>consistent</a:t>
            </a:r>
            <a:r>
              <a:rPr lang="tr-TR" dirty="0"/>
              <a:t> </a:t>
            </a:r>
            <a:r>
              <a:rPr lang="tr-TR" dirty="0" err="1"/>
              <a:t>increase</a:t>
            </a:r>
            <a:r>
              <a:rPr lang="tr-TR" dirty="0"/>
              <a:t> </a:t>
            </a:r>
          </a:p>
          <a:p>
            <a:pPr marL="0" marR="0" lvl="0" indent="0" algn="l" defTabSz="457200" rtl="0" eaLnBrk="1" fontAlgn="auto" latinLnBrk="0" hangingPunct="1">
              <a:lnSpc>
                <a:spcPct val="100000"/>
              </a:lnSpc>
              <a:spcBef>
                <a:spcPts val="0"/>
              </a:spcBef>
              <a:spcAft>
                <a:spcPts val="0"/>
              </a:spcAft>
              <a:buClrTx/>
              <a:buSzPts val="1400"/>
              <a:buFontTx/>
              <a:buNone/>
              <a:tabLst/>
              <a:defRPr/>
            </a:pPr>
            <a:r>
              <a:rPr lang="tr-TR" dirty="0"/>
              <a:t>60% </a:t>
            </a:r>
            <a:r>
              <a:rPr lang="tr-TR" dirty="0" err="1"/>
              <a:t>did</a:t>
            </a:r>
            <a:r>
              <a:rPr lang="tr-TR" dirty="0"/>
              <a:t> not </a:t>
            </a:r>
            <a:r>
              <a:rPr lang="tr-TR" dirty="0" err="1"/>
              <a:t>pass</a:t>
            </a:r>
            <a:r>
              <a:rPr lang="tr-TR" dirty="0"/>
              <a:t> EAI </a:t>
            </a:r>
            <a:r>
              <a:rPr lang="tr-TR" dirty="0" err="1"/>
              <a:t>tests</a:t>
            </a:r>
            <a:r>
              <a:rPr lang="tr-TR" dirty="0"/>
              <a:t>,</a:t>
            </a:r>
            <a:br>
              <a:rPr lang="tr-TR" dirty="0"/>
            </a:br>
            <a:r>
              <a:rPr lang="tr-TR" dirty="0"/>
              <a:t>33% </a:t>
            </a:r>
            <a:r>
              <a:rPr lang="tr-TR" dirty="0" err="1"/>
              <a:t>did</a:t>
            </a:r>
            <a:r>
              <a:rPr lang="tr-TR" dirty="0"/>
              <a:t> not </a:t>
            </a:r>
            <a:r>
              <a:rPr lang="tr-TR" dirty="0" err="1"/>
              <a:t>respond</a:t>
            </a:r>
            <a:r>
              <a:rPr lang="tr-TR" dirty="0"/>
              <a:t> = </a:t>
            </a:r>
            <a:r>
              <a:rPr lang="en-US" sz="1200" kern="1200" dirty="0">
                <a:solidFill>
                  <a:schemeClr val="tx1"/>
                </a:solidFill>
                <a:effectLst/>
                <a:latin typeface="+mn-lt"/>
                <a:ea typeface="+mn-ea"/>
                <a:cs typeface="+mn-cs"/>
              </a:rPr>
              <a:t>No connection established.</a:t>
            </a:r>
          </a:p>
          <a:p>
            <a:pPr marL="0" marR="0" lvl="0" indent="0" algn="l" defTabSz="457200" rtl="0" eaLnBrk="1" fontAlgn="auto" latinLnBrk="0" hangingPunct="1">
              <a:lnSpc>
                <a:spcPct val="100000"/>
              </a:lnSpc>
              <a:spcBef>
                <a:spcPts val="0"/>
              </a:spcBef>
              <a:spcAft>
                <a:spcPts val="0"/>
              </a:spcAft>
              <a:buClrTx/>
              <a:buSzPts val="1400"/>
              <a:buFontTx/>
              <a:buNone/>
              <a:tabLst/>
              <a:defRPr/>
            </a:pPr>
            <a:endParaRPr lang="en-US"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Pts val="1400"/>
              <a:buFontTx/>
              <a:buNone/>
              <a:tabLst/>
              <a:defRPr/>
            </a:pPr>
            <a:r>
              <a:rPr lang="en-US" sz="1200" kern="1200" dirty="0">
                <a:solidFill>
                  <a:schemeClr val="tx1"/>
                </a:solidFill>
                <a:effectLst/>
                <a:latin typeface="+mn-lt"/>
                <a:ea typeface="+mn-ea"/>
                <a:cs typeface="+mn-cs"/>
              </a:rPr>
              <a:t>We have not yet made an effort to pivot these results to compare mail servers hosted on IDNs compared to non-IDNs.</a:t>
            </a:r>
            <a:endParaRPr lang="tr-TR" dirty="0"/>
          </a:p>
          <a:p>
            <a:pPr marL="0" lvl="0" indent="0" algn="l" rtl="0">
              <a:lnSpc>
                <a:spcPct val="100000"/>
              </a:lnSpc>
              <a:spcBef>
                <a:spcPts val="0"/>
              </a:spcBef>
              <a:spcAft>
                <a:spcPts val="0"/>
              </a:spcAft>
              <a:buSzPts val="1400"/>
              <a:buNone/>
            </a:pPr>
            <a:endParaRPr lang="en-US" sz="1200" b="1" i="0" u="none" strike="noStrike" kern="1200" dirty="0">
              <a:solidFill>
                <a:schemeClr val="tx1"/>
              </a:solidFill>
              <a:effectLst/>
              <a:latin typeface="+mn-lt"/>
              <a:ea typeface="+mn-ea"/>
              <a:cs typeface="+mn-cs"/>
            </a:endParaRPr>
          </a:p>
          <a:p>
            <a:pPr marL="0" lvl="0" indent="0" algn="l" rtl="0">
              <a:lnSpc>
                <a:spcPct val="100000"/>
              </a:lnSpc>
              <a:spcBef>
                <a:spcPts val="0"/>
              </a:spcBef>
              <a:spcAft>
                <a:spcPts val="0"/>
              </a:spcAft>
              <a:buSzPts val="1400"/>
              <a:buNone/>
            </a:pPr>
            <a:endParaRPr lang="en-US" sz="1200" b="1" i="0" u="none" strike="noStrike" kern="1200" dirty="0">
              <a:solidFill>
                <a:schemeClr val="tx1"/>
              </a:solidFill>
              <a:effectLst/>
              <a:latin typeface="+mn-lt"/>
              <a:ea typeface="+mn-ea"/>
              <a:cs typeface="+mn-cs"/>
            </a:endParaRPr>
          </a:p>
          <a:p>
            <a:pPr marL="0" lvl="0" indent="0" algn="l" rtl="0">
              <a:lnSpc>
                <a:spcPct val="100000"/>
              </a:lnSpc>
              <a:spcBef>
                <a:spcPts val="0"/>
              </a:spcBef>
              <a:spcAft>
                <a:spcPts val="0"/>
              </a:spcAft>
              <a:buSzPts val="1400"/>
              <a:buNone/>
            </a:pPr>
            <a:endParaRPr lang="en-US" sz="1200" b="1" i="0" u="none" strike="noStrike" kern="1200" dirty="0">
              <a:solidFill>
                <a:schemeClr val="tx1"/>
              </a:solidFill>
              <a:effectLst/>
              <a:latin typeface="+mn-lt"/>
              <a:ea typeface="+mn-ea"/>
              <a:cs typeface="+mn-cs"/>
            </a:endParaRPr>
          </a:p>
          <a:p>
            <a:pPr marL="0" lvl="0" indent="0" algn="l" rtl="0">
              <a:lnSpc>
                <a:spcPct val="100000"/>
              </a:lnSpc>
              <a:spcBef>
                <a:spcPts val="0"/>
              </a:spcBef>
              <a:spcAft>
                <a:spcPts val="0"/>
              </a:spcAft>
              <a:buSzPts val="1400"/>
              <a:buNone/>
            </a:pPr>
            <a:r>
              <a:rPr lang="en-US" sz="1200" b="1" i="0" u="none" strike="noStrike" kern="1200" dirty="0">
                <a:solidFill>
                  <a:schemeClr val="tx1"/>
                </a:solidFill>
                <a:effectLst/>
                <a:latin typeface="+mn-lt"/>
                <a:ea typeface="+mn-ea"/>
                <a:cs typeface="+mn-cs"/>
              </a:rPr>
              <a:t>Methodology: </a:t>
            </a:r>
          </a:p>
          <a:p>
            <a:pPr marL="0" lvl="0" indent="0" algn="l" rtl="0">
              <a:lnSpc>
                <a:spcPct val="100000"/>
              </a:lnSpc>
              <a:spcBef>
                <a:spcPts val="0"/>
              </a:spcBef>
              <a:spcAft>
                <a:spcPts val="0"/>
              </a:spcAft>
              <a:buSzPts val="1400"/>
              <a:buNone/>
            </a:pPr>
            <a:r>
              <a:rPr lang="en-US" sz="1200" b="0" i="0" u="none" strike="noStrike" kern="1200" dirty="0">
                <a:solidFill>
                  <a:schemeClr val="tx1"/>
                </a:solidFill>
                <a:effectLst/>
                <a:latin typeface="+mn-lt"/>
                <a:ea typeface="+mn-ea"/>
                <a:cs typeface="+mn-cs"/>
              </a:rPr>
              <a:t>1) For each TLD, the list of Second Level Domains (SLDs) gathered from the zone</a:t>
            </a:r>
          </a:p>
          <a:p>
            <a:pPr marL="0" lvl="0" indent="0" algn="l" rtl="0">
              <a:lnSpc>
                <a:spcPct val="100000"/>
              </a:lnSpc>
              <a:spcBef>
                <a:spcPts val="0"/>
              </a:spcBef>
              <a:spcAft>
                <a:spcPts val="0"/>
              </a:spcAft>
              <a:buSzPts val="1400"/>
              <a:buNone/>
            </a:pPr>
            <a:r>
              <a:rPr lang="en-US" sz="1200" b="0" i="0" u="none" strike="noStrike" kern="1200" dirty="0">
                <a:solidFill>
                  <a:schemeClr val="tx1"/>
                </a:solidFill>
                <a:effectLst/>
                <a:latin typeface="+mn-lt"/>
                <a:ea typeface="+mn-ea"/>
                <a:cs typeface="+mn-cs"/>
              </a:rPr>
              <a:t>2) Query the DNS for existing MX records in the SLDs and their corresponding IP addresses</a:t>
            </a:r>
          </a:p>
          <a:p>
            <a:pPr marL="0" lvl="0" indent="0" algn="l" rtl="0">
              <a:lnSpc>
                <a:spcPct val="100000"/>
              </a:lnSpc>
              <a:spcBef>
                <a:spcPts val="0"/>
              </a:spcBef>
              <a:spcAft>
                <a:spcPts val="0"/>
              </a:spcAft>
              <a:buSzPts val="1400"/>
              <a:buNone/>
            </a:pPr>
            <a:r>
              <a:rPr lang="en-US" sz="1200" b="0" i="0" u="none" strike="noStrike" kern="1200" dirty="0">
                <a:solidFill>
                  <a:schemeClr val="tx1"/>
                </a:solidFill>
                <a:effectLst/>
                <a:latin typeface="+mn-lt"/>
                <a:ea typeface="+mn-ea"/>
                <a:cs typeface="+mn-cs"/>
              </a:rPr>
              <a:t>3) For each IP addresses, EHLO Command and look for SMTPUTF8; ”Mail from” command and validate for a “250” response. Using 2 sample IDN addresses: </a:t>
            </a:r>
            <a:br>
              <a:rPr lang="en-US" sz="1200" b="0" i="0" u="none" strike="noStrike" kern="1200" dirty="0">
                <a:solidFill>
                  <a:schemeClr val="tx1"/>
                </a:solidFill>
                <a:effectLst/>
                <a:latin typeface="+mn-lt"/>
                <a:ea typeface="+mn-ea"/>
                <a:cs typeface="+mn-cs"/>
              </a:rPr>
            </a:br>
            <a:r>
              <a:rPr lang="en-US" sz="1200" b="0" i="0" u="none" strike="noStrike" kern="1200" dirty="0" err="1">
                <a:solidFill>
                  <a:schemeClr val="tx1"/>
                </a:solidFill>
                <a:effectLst/>
                <a:latin typeface="+mn-lt"/>
                <a:ea typeface="+mn-ea"/>
                <a:cs typeface="+mn-cs"/>
              </a:rPr>
              <a:t>non-ascii@a-label</a:t>
            </a:r>
            <a:r>
              <a:rPr lang="en-US" sz="1200" b="0" i="0" u="none" strike="noStrike" kern="1200" dirty="0">
                <a:solidFill>
                  <a:schemeClr val="tx1"/>
                </a:solidFill>
                <a:effectLst/>
                <a:latin typeface="+mn-lt"/>
                <a:ea typeface="+mn-ea"/>
                <a:cs typeface="+mn-cs"/>
              </a:rPr>
              <a:t> and </a:t>
            </a:r>
            <a:r>
              <a:rPr lang="en-US" sz="1200" b="0" i="0" u="none" strike="noStrike" kern="1200" dirty="0" err="1">
                <a:solidFill>
                  <a:schemeClr val="tx1"/>
                </a:solidFill>
                <a:effectLst/>
                <a:latin typeface="+mn-lt"/>
                <a:ea typeface="+mn-ea"/>
                <a:cs typeface="+mn-cs"/>
              </a:rPr>
              <a:t>non-ascii@u-label</a:t>
            </a:r>
            <a:r>
              <a:rPr lang="en-US" sz="1200" b="0" i="0" u="none" strike="noStrike" kern="1200" dirty="0">
                <a:solidFill>
                  <a:schemeClr val="tx1"/>
                </a:solidFill>
                <a:effectLst/>
                <a:latin typeface="+mn-lt"/>
                <a:ea typeface="+mn-ea"/>
                <a:cs typeface="+mn-cs"/>
              </a:rPr>
              <a:t>.</a:t>
            </a:r>
          </a:p>
          <a:p>
            <a:pPr marL="0" lvl="0" indent="0" algn="l" rtl="0">
              <a:lnSpc>
                <a:spcPct val="100000"/>
              </a:lnSpc>
              <a:spcBef>
                <a:spcPts val="0"/>
              </a:spcBef>
              <a:spcAft>
                <a:spcPts val="0"/>
              </a:spcAft>
              <a:buSzPts val="1400"/>
              <a:buNone/>
            </a:pPr>
            <a:r>
              <a:rPr lang="en-US" sz="1200" b="0" i="0" u="none" strike="noStrike" kern="1200" dirty="0">
                <a:solidFill>
                  <a:schemeClr val="tx1"/>
                </a:solidFill>
                <a:effectLst/>
                <a:latin typeface="+mn-lt"/>
                <a:ea typeface="+mn-ea"/>
                <a:cs typeface="+mn-cs"/>
              </a:rPr>
              <a:t>4)Store results for MX EAI support </a:t>
            </a:r>
          </a:p>
          <a:p>
            <a:pPr marL="0" lvl="0" indent="0" algn="l" rtl="0">
              <a:lnSpc>
                <a:spcPct val="100000"/>
              </a:lnSpc>
              <a:spcBef>
                <a:spcPts val="0"/>
              </a:spcBef>
              <a:spcAft>
                <a:spcPts val="0"/>
              </a:spcAft>
              <a:buSzPts val="1400"/>
              <a:buNone/>
            </a:pPr>
            <a:endParaRPr lang="en-US" sz="1200" b="0" i="0" u="none" strike="noStrike" kern="1200" dirty="0">
              <a:solidFill>
                <a:schemeClr val="tx1"/>
              </a:solidFill>
              <a:effectLst/>
              <a:latin typeface="+mn-lt"/>
              <a:ea typeface="+mn-ea"/>
              <a:cs typeface="+mn-cs"/>
            </a:endParaRPr>
          </a:p>
          <a:p>
            <a:endParaRPr lang="en-TR" dirty="0"/>
          </a:p>
        </p:txBody>
      </p:sp>
      <p:sp>
        <p:nvSpPr>
          <p:cNvPr id="4" name="Slide Number Placeholder 3"/>
          <p:cNvSpPr>
            <a:spLocks noGrp="1"/>
          </p:cNvSpPr>
          <p:nvPr>
            <p:ph type="sldNum" sz="quarter" idx="5"/>
          </p:nvPr>
        </p:nvSpPr>
        <p:spPr/>
        <p:txBody>
          <a:bodyPr/>
          <a:lstStyle/>
          <a:p>
            <a:fld id="{8870686C-8BC4-524E-8ABC-5F9B9C355391}" type="slidenum">
              <a:rPr lang="en-US" smtClean="0"/>
              <a:t>8</a:t>
            </a:fld>
            <a:endParaRPr lang="en-US"/>
          </a:p>
        </p:txBody>
      </p:sp>
    </p:spTree>
    <p:extLst>
      <p:ext uri="{BB962C8B-B14F-4D97-AF65-F5344CB8AC3E}">
        <p14:creationId xmlns:p14="http://schemas.microsoft.com/office/powerpoint/2010/main" val="143193677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hort">
    <p:bg>
      <p:bgPr>
        <a:solidFill>
          <a:schemeClr val="accent1"/>
        </a:solidFill>
        <a:effectLst/>
      </p:bgPr>
    </p:bg>
    <p:spTree>
      <p:nvGrpSpPr>
        <p:cNvPr id="1" name=""/>
        <p:cNvGrpSpPr/>
        <p:nvPr/>
      </p:nvGrpSpPr>
      <p:grpSpPr>
        <a:xfrm>
          <a:off x="0" y="0"/>
          <a:ext cx="0" cy="0"/>
          <a:chOff x="0" y="0"/>
          <a:chExt cx="0" cy="0"/>
        </a:xfrm>
      </p:grpSpPr>
      <p:sp>
        <p:nvSpPr>
          <p:cNvPr id="19" name="Title 18"/>
          <p:cNvSpPr>
            <a:spLocks noGrp="1"/>
          </p:cNvSpPr>
          <p:nvPr userDrawn="1">
            <p:ph type="title" hasCustomPrompt="1"/>
          </p:nvPr>
        </p:nvSpPr>
        <p:spPr>
          <a:xfrm>
            <a:off x="475488" y="4389120"/>
            <a:ext cx="8153399" cy="743981"/>
          </a:xfrm>
          <a:prstGeom prst="rect">
            <a:avLst/>
          </a:prstGeom>
        </p:spPr>
        <p:txBody>
          <a:bodyPr vert="horz"/>
          <a:lstStyle>
            <a:lvl1pPr algn="l">
              <a:lnSpc>
                <a:spcPct val="100000"/>
              </a:lnSpc>
              <a:defRPr sz="3200" baseline="0">
                <a:solidFill>
                  <a:schemeClr val="tx2">
                    <a:lumMod val="85000"/>
                    <a:lumOff val="15000"/>
                  </a:schemeClr>
                </a:solidFill>
                <a:latin typeface="Open Sans"/>
                <a:cs typeface="Open Sans"/>
              </a:defRPr>
            </a:lvl1pPr>
          </a:lstStyle>
          <a:p>
            <a:r>
              <a:rPr lang="en-US" dirty="0"/>
              <a:t>Presentation Title: Short</a:t>
            </a:r>
          </a:p>
        </p:txBody>
      </p:sp>
      <p:sp>
        <p:nvSpPr>
          <p:cNvPr id="10" name="TextBox 9"/>
          <p:cNvSpPr txBox="1"/>
          <p:nvPr userDrawn="1"/>
        </p:nvSpPr>
        <p:spPr>
          <a:xfrm>
            <a:off x="7318073" y="6465474"/>
            <a:ext cx="1692519" cy="200055"/>
          </a:xfrm>
          <a:prstGeom prst="rect">
            <a:avLst/>
          </a:prstGeom>
          <a:noFill/>
        </p:spPr>
        <p:txBody>
          <a:bodyPr wrap="square" tIns="0" rIns="0" bIns="0" rtlCol="0" anchor="ctr" anchorCtr="0">
            <a:spAutoFit/>
          </a:bodyPr>
          <a:lstStyle/>
          <a:p>
            <a:pPr>
              <a:lnSpc>
                <a:spcPct val="110000"/>
              </a:lnSpc>
            </a:pPr>
            <a:r>
              <a:rPr lang="en-US" sz="1200" b="0" dirty="0">
                <a:solidFill>
                  <a:schemeClr val="tx2"/>
                </a:solidFill>
                <a:latin typeface="Open Sans Light"/>
                <a:cs typeface="Open Sans Light"/>
              </a:rPr>
              <a:t>Universal </a:t>
            </a:r>
            <a:r>
              <a:rPr lang="en-US" sz="1200" b="0" baseline="0" dirty="0">
                <a:solidFill>
                  <a:schemeClr val="tx2"/>
                </a:solidFill>
                <a:latin typeface="Open Sans Light"/>
                <a:cs typeface="Open Sans Light"/>
              </a:rPr>
              <a:t>Acceptance</a:t>
            </a:r>
            <a:endParaRPr lang="en-US" sz="1200" b="0" dirty="0">
              <a:solidFill>
                <a:schemeClr val="tx2"/>
              </a:solidFill>
              <a:latin typeface="Open Sans Light"/>
              <a:cs typeface="Open Sans Light"/>
            </a:endParaRPr>
          </a:p>
        </p:txBody>
      </p:sp>
      <p:pic>
        <p:nvPicPr>
          <p:cNvPr id="12" name="Picture 11" descr="ua-logo_wht.png"/>
          <p:cNvPicPr>
            <a:picLocks noChangeAspect="1"/>
          </p:cNvPicPr>
          <p:nvPr userDrawn="1"/>
        </p:nvPicPr>
        <p:blipFill>
          <a:blip r:embed="rId2">
            <a:alphaModFix amt="50000"/>
            <a:extLst>
              <a:ext uri="{28A0092B-C50C-407E-A947-70E740481C1C}">
                <a14:useLocalDpi xmlns:a14="http://schemas.microsoft.com/office/drawing/2010/main" val="0"/>
              </a:ext>
            </a:extLst>
          </a:blip>
          <a:stretch>
            <a:fillRect/>
          </a:stretch>
        </p:blipFill>
        <p:spPr>
          <a:xfrm>
            <a:off x="7416496" y="5918780"/>
            <a:ext cx="1467358" cy="466344"/>
          </a:xfrm>
          <a:prstGeom prst="rect">
            <a:avLst/>
          </a:prstGeom>
        </p:spPr>
      </p:pic>
      <p:pic>
        <p:nvPicPr>
          <p:cNvPr id="14" name="Picture 13" descr="ua-deck_title-art.png"/>
          <p:cNvPicPr>
            <a:picLocks noChangeAspect="1"/>
          </p:cNvPicPr>
          <p:nvPr userDrawn="1"/>
        </p:nvPicPr>
        <p:blipFill rotWithShape="1">
          <a:blip r:embed="rId3">
            <a:extLst>
              <a:ext uri="{28A0092B-C50C-407E-A947-70E740481C1C}">
                <a14:useLocalDpi xmlns:a14="http://schemas.microsoft.com/office/drawing/2010/main" val="0"/>
              </a:ext>
            </a:extLst>
          </a:blip>
          <a:srcRect r="36901"/>
          <a:stretch/>
        </p:blipFill>
        <p:spPr>
          <a:xfrm>
            <a:off x="0" y="-1"/>
            <a:ext cx="9144000" cy="3758159"/>
          </a:xfrm>
          <a:prstGeom prst="rect">
            <a:avLst/>
          </a:prstGeom>
        </p:spPr>
      </p:pic>
    </p:spTree>
    <p:extLst>
      <p:ext uri="{BB962C8B-B14F-4D97-AF65-F5344CB8AC3E}">
        <p14:creationId xmlns:p14="http://schemas.microsoft.com/office/powerpoint/2010/main" val="3365165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ext: Bullets">
  <p:cSld name="1_Text: Bullets">
    <p:spTree>
      <p:nvGrpSpPr>
        <p:cNvPr id="1" name="Shape 29"/>
        <p:cNvGrpSpPr/>
        <p:nvPr/>
      </p:nvGrpSpPr>
      <p:grpSpPr>
        <a:xfrm>
          <a:off x="0" y="0"/>
          <a:ext cx="0" cy="0"/>
          <a:chOff x="0" y="0"/>
          <a:chExt cx="0" cy="0"/>
        </a:xfrm>
      </p:grpSpPr>
      <p:sp>
        <p:nvSpPr>
          <p:cNvPr id="30" name="Google Shape;30;p18"/>
          <p:cNvSpPr txBox="1">
            <a:spLocks noGrp="1"/>
          </p:cNvSpPr>
          <p:nvPr>
            <p:ph type="title"/>
          </p:nvPr>
        </p:nvSpPr>
        <p:spPr>
          <a:xfrm>
            <a:off x="320041" y="275167"/>
            <a:ext cx="8451381" cy="11430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Clr>
                <a:srgbClr val="000000"/>
              </a:buClr>
              <a:buSzPts val="3200"/>
              <a:buFont typeface="Open Sans"/>
              <a:buNone/>
              <a:defRPr sz="3200" b="0" i="0" u="none" strike="noStrike" cap="none">
                <a:solidFill>
                  <a:srgbClr val="000000"/>
                </a:solidFill>
                <a:latin typeface="Open Sans"/>
                <a:ea typeface="Open Sans"/>
                <a:cs typeface="Open Sans"/>
                <a:sym typeface="Open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1" name="Google Shape;31;p18"/>
          <p:cNvSpPr txBox="1">
            <a:spLocks noGrp="1"/>
          </p:cNvSpPr>
          <p:nvPr>
            <p:ph type="body" idx="1"/>
          </p:nvPr>
        </p:nvSpPr>
        <p:spPr>
          <a:xfrm>
            <a:off x="320675" y="1852083"/>
            <a:ext cx="8450746" cy="4297680"/>
          </a:xfrm>
          <a:prstGeom prst="rect">
            <a:avLst/>
          </a:prstGeom>
          <a:noFill/>
          <a:ln>
            <a:noFill/>
          </a:ln>
        </p:spPr>
        <p:txBody>
          <a:bodyPr spcFirstLastPara="1" wrap="square" lIns="91425" tIns="45700" rIns="91425" bIns="45700" anchor="t" anchorCtr="0">
            <a:noAutofit/>
          </a:bodyPr>
          <a:lstStyle>
            <a:lvl1pPr marL="457200" marR="0" lvl="0" indent="-336550" algn="l" rtl="0">
              <a:spcBef>
                <a:spcPts val="400"/>
              </a:spcBef>
              <a:spcAft>
                <a:spcPts val="0"/>
              </a:spcAft>
              <a:buClr>
                <a:schemeClr val="accent3"/>
              </a:buClr>
              <a:buSzPts val="1700"/>
              <a:buFont typeface="Merriweather Sans"/>
              <a:buChar char="*"/>
              <a:defRPr sz="2000" b="0" i="0" u="none" strike="noStrike" cap="none">
                <a:solidFill>
                  <a:srgbClr val="000000"/>
                </a:solidFill>
                <a:latin typeface="Open Sans Light"/>
                <a:ea typeface="Open Sans Light"/>
                <a:cs typeface="Open Sans Light"/>
                <a:sym typeface="Open Sans Light"/>
              </a:defRPr>
            </a:lvl1pPr>
            <a:lvl2pPr marL="914400" marR="0" lvl="1" indent="-325755" algn="l" rtl="0">
              <a:spcBef>
                <a:spcPts val="360"/>
              </a:spcBef>
              <a:spcAft>
                <a:spcPts val="0"/>
              </a:spcAft>
              <a:buClr>
                <a:schemeClr val="accent3"/>
              </a:buClr>
              <a:buSzPts val="1530"/>
              <a:buFont typeface="Merriweather Sans"/>
              <a:buChar char="*"/>
              <a:defRPr sz="1800" b="0" i="0" u="none" strike="noStrike" cap="none">
                <a:solidFill>
                  <a:srgbClr val="000000"/>
                </a:solidFill>
                <a:latin typeface="Open Sans Light"/>
                <a:ea typeface="Open Sans Light"/>
                <a:cs typeface="Open Sans Light"/>
                <a:sym typeface="Open Sans Light"/>
              </a:defRPr>
            </a:lvl2pPr>
            <a:lvl3pPr marL="1371600" marR="0" lvl="2" indent="-314960" algn="l" rtl="0">
              <a:spcBef>
                <a:spcPts val="320"/>
              </a:spcBef>
              <a:spcAft>
                <a:spcPts val="0"/>
              </a:spcAft>
              <a:buClr>
                <a:schemeClr val="accent3"/>
              </a:buClr>
              <a:buSzPts val="1360"/>
              <a:buFont typeface="Merriweather Sans"/>
              <a:buChar char="*"/>
              <a:defRPr sz="1600" b="0" i="0" u="none" strike="noStrike" cap="none">
                <a:solidFill>
                  <a:srgbClr val="000000"/>
                </a:solidFill>
                <a:latin typeface="Open Sans Light"/>
                <a:ea typeface="Open Sans Light"/>
                <a:cs typeface="Open Sans Light"/>
                <a:sym typeface="Open Sans Light"/>
              </a:defRPr>
            </a:lvl3pPr>
            <a:lvl4pPr marL="1828800" marR="0" lvl="3" indent="-304164" algn="l" rtl="0">
              <a:spcBef>
                <a:spcPts val="280"/>
              </a:spcBef>
              <a:spcAft>
                <a:spcPts val="0"/>
              </a:spcAft>
              <a:buClr>
                <a:schemeClr val="accent3"/>
              </a:buClr>
              <a:buSzPts val="1190"/>
              <a:buFont typeface="Merriweather Sans"/>
              <a:buChar char="*"/>
              <a:defRPr sz="1400" b="0" i="0" u="none" strike="noStrike" cap="none">
                <a:solidFill>
                  <a:srgbClr val="000000"/>
                </a:solidFill>
                <a:latin typeface="Open Sans Light"/>
                <a:ea typeface="Open Sans Light"/>
                <a:cs typeface="Open Sans Light"/>
                <a:sym typeface="Open Sans Light"/>
              </a:defRPr>
            </a:lvl4pPr>
            <a:lvl5pPr marL="2286000" marR="0" lvl="4" indent="-304164" algn="l" rtl="0">
              <a:spcBef>
                <a:spcPts val="280"/>
              </a:spcBef>
              <a:spcAft>
                <a:spcPts val="0"/>
              </a:spcAft>
              <a:buClr>
                <a:schemeClr val="accent3"/>
              </a:buClr>
              <a:buSzPts val="1190"/>
              <a:buFont typeface="Merriweather Sans"/>
              <a:buChar char="*"/>
              <a:defRPr sz="1400" b="0" i="0" u="none" strike="noStrike" cap="none">
                <a:solidFill>
                  <a:srgbClr val="000000"/>
                </a:solidFill>
                <a:latin typeface="Open Sans Light"/>
                <a:ea typeface="Open Sans Light"/>
                <a:cs typeface="Open Sans Light"/>
                <a:sym typeface="Open Sans Light"/>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9pPr>
          </a:lstStyle>
          <a:p>
            <a:endParaRPr/>
          </a:p>
        </p:txBody>
      </p:sp>
      <p:pic>
        <p:nvPicPr>
          <p:cNvPr id="32" name="Google Shape;32;p18" descr="ua-logo_wht.png"/>
          <p:cNvPicPr preferRelativeResize="0"/>
          <p:nvPr/>
        </p:nvPicPr>
        <p:blipFill rotWithShape="1">
          <a:blip r:embed="rId2">
            <a:alphaModFix amt="40000"/>
          </a:blip>
          <a:srcRect/>
          <a:stretch/>
        </p:blipFill>
        <p:spPr>
          <a:xfrm>
            <a:off x="163565" y="4903789"/>
            <a:ext cx="661750" cy="210312"/>
          </a:xfrm>
          <a:prstGeom prst="rect">
            <a:avLst/>
          </a:prstGeom>
          <a:noFill/>
          <a:ln>
            <a:noFill/>
          </a:ln>
        </p:spPr>
      </p:pic>
      <p:sp>
        <p:nvSpPr>
          <p:cNvPr id="33" name="Google Shape;33;p18"/>
          <p:cNvSpPr/>
          <p:nvPr/>
        </p:nvSpPr>
        <p:spPr>
          <a:xfrm>
            <a:off x="737418" y="6578812"/>
            <a:ext cx="8247888" cy="284662"/>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imes New Roman"/>
              <a:ea typeface="Times New Roman"/>
              <a:cs typeface="Times New Roman"/>
              <a:sym typeface="Times New Roman"/>
            </a:endParaRPr>
          </a:p>
        </p:txBody>
      </p:sp>
      <p:sp>
        <p:nvSpPr>
          <p:cNvPr id="34" name="Google Shape;34;p18"/>
          <p:cNvSpPr/>
          <p:nvPr/>
        </p:nvSpPr>
        <p:spPr>
          <a:xfrm>
            <a:off x="0" y="6579724"/>
            <a:ext cx="1371600" cy="28375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imes New Roman"/>
              <a:ea typeface="Times New Roman"/>
              <a:cs typeface="Times New Roman"/>
              <a:sym typeface="Times New Roman"/>
            </a:endParaRPr>
          </a:p>
        </p:txBody>
      </p:sp>
      <p:pic>
        <p:nvPicPr>
          <p:cNvPr id="35" name="Google Shape;35;p18" descr="ua-logo_wht.png"/>
          <p:cNvPicPr preferRelativeResize="0"/>
          <p:nvPr/>
        </p:nvPicPr>
        <p:blipFill rotWithShape="1">
          <a:blip r:embed="rId2">
            <a:alphaModFix amt="40000"/>
          </a:blip>
          <a:srcRect/>
          <a:stretch/>
        </p:blipFill>
        <p:spPr>
          <a:xfrm>
            <a:off x="163565" y="6612480"/>
            <a:ext cx="661750" cy="210312"/>
          </a:xfrm>
          <a:prstGeom prst="rect">
            <a:avLst/>
          </a:prstGeom>
          <a:noFill/>
          <a:ln>
            <a:noFill/>
          </a:ln>
        </p:spPr>
      </p:pic>
      <p:sp>
        <p:nvSpPr>
          <p:cNvPr id="36" name="Google Shape;36;p18"/>
          <p:cNvSpPr/>
          <p:nvPr/>
        </p:nvSpPr>
        <p:spPr>
          <a:xfrm>
            <a:off x="8827675" y="6579724"/>
            <a:ext cx="322410" cy="283464"/>
          </a:xfrm>
          <a:prstGeom prst="triangle">
            <a:avLst>
              <a:gd name="adj" fmla="val 50000"/>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imes New Roman"/>
              <a:ea typeface="Times New Roman"/>
              <a:cs typeface="Times New Roman"/>
              <a:sym typeface="Times New Roman"/>
            </a:endParaRPr>
          </a:p>
        </p:txBody>
      </p:sp>
      <p:sp>
        <p:nvSpPr>
          <p:cNvPr id="37" name="Google Shape;37;p18"/>
          <p:cNvSpPr/>
          <p:nvPr/>
        </p:nvSpPr>
        <p:spPr>
          <a:xfrm>
            <a:off x="8910474" y="6693734"/>
            <a:ext cx="153888" cy="138499"/>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fld id="{00000000-1234-1234-1234-123412341234}" type="slidenum">
              <a:rPr lang="en-US" sz="900" b="0" i="0" u="none" strike="noStrike" cap="none">
                <a:solidFill>
                  <a:schemeClr val="lt1"/>
                </a:solidFill>
                <a:latin typeface="Open Sans"/>
                <a:ea typeface="Open Sans"/>
                <a:cs typeface="Open Sans"/>
                <a:sym typeface="Open Sans"/>
              </a:rPr>
              <a:t>‹#›</a:t>
            </a:fld>
            <a:endParaRPr sz="900" b="0" i="0" u="none" strike="noStrike" cap="none">
              <a:solidFill>
                <a:schemeClr val="lt1"/>
              </a:solidFill>
              <a:latin typeface="Open Sans"/>
              <a:ea typeface="Open Sans"/>
              <a:cs typeface="Open Sans"/>
              <a:sym typeface="Open Sans"/>
            </a:endParaRPr>
          </a:p>
        </p:txBody>
      </p:sp>
      <p:sp>
        <p:nvSpPr>
          <p:cNvPr id="38" name="Google Shape;38;p18"/>
          <p:cNvSpPr/>
          <p:nvPr/>
        </p:nvSpPr>
        <p:spPr>
          <a:xfrm rot="10800000">
            <a:off x="1222502" y="6578773"/>
            <a:ext cx="322410" cy="283464"/>
          </a:xfrm>
          <a:prstGeom prst="parallelogram">
            <a:avLst>
              <a:gd name="adj" fmla="val 58110"/>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imes New Roman"/>
              <a:ea typeface="Times New Roman"/>
              <a:cs typeface="Times New Roman"/>
              <a:sym typeface="Times New Roman"/>
            </a:endParaRPr>
          </a:p>
        </p:txBody>
      </p:sp>
      <p:sp>
        <p:nvSpPr>
          <p:cNvPr id="39" name="Google Shape;39;p18"/>
          <p:cNvSpPr/>
          <p:nvPr/>
        </p:nvSpPr>
        <p:spPr>
          <a:xfrm>
            <a:off x="1309370" y="6578772"/>
            <a:ext cx="124460" cy="12043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128058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Short">
  <p:cSld name="1_Title: Short">
    <p:bg>
      <p:bgPr>
        <a:solidFill>
          <a:srgbClr val="F59122"/>
        </a:solidFill>
        <a:effectLst/>
      </p:bgPr>
    </p:bg>
    <p:spTree>
      <p:nvGrpSpPr>
        <p:cNvPr id="1" name="Shape 10"/>
        <p:cNvGrpSpPr/>
        <p:nvPr/>
      </p:nvGrpSpPr>
      <p:grpSpPr>
        <a:xfrm>
          <a:off x="0" y="0"/>
          <a:ext cx="0" cy="0"/>
          <a:chOff x="0" y="0"/>
          <a:chExt cx="0" cy="0"/>
        </a:xfrm>
      </p:grpSpPr>
      <p:sp>
        <p:nvSpPr>
          <p:cNvPr id="11" name="Google Shape;11;p42"/>
          <p:cNvSpPr txBox="1"/>
          <p:nvPr/>
        </p:nvSpPr>
        <p:spPr>
          <a:xfrm>
            <a:off x="7270751" y="6406622"/>
            <a:ext cx="1692519" cy="203133"/>
          </a:xfrm>
          <a:prstGeom prst="rect">
            <a:avLst/>
          </a:prstGeom>
          <a:noFill/>
          <a:ln>
            <a:noFill/>
          </a:ln>
        </p:spPr>
        <p:txBody>
          <a:bodyPr spcFirstLastPara="1" wrap="square" lIns="121900" tIns="0" rIns="0" bIns="0" anchor="ctr" anchorCtr="0">
            <a:spAutoFit/>
          </a:bodyPr>
          <a:lstStyle/>
          <a:p>
            <a:pPr marL="0" marR="0" lvl="0" indent="0" algn="l" rtl="0">
              <a:lnSpc>
                <a:spcPct val="110000"/>
              </a:lnSpc>
              <a:spcBef>
                <a:spcPts val="0"/>
              </a:spcBef>
              <a:spcAft>
                <a:spcPts val="0"/>
              </a:spcAft>
              <a:buClr>
                <a:srgbClr val="000000"/>
              </a:buClr>
              <a:buSzPts val="900"/>
              <a:buFont typeface="Arial"/>
              <a:buNone/>
            </a:pPr>
            <a:r>
              <a:rPr lang="en-US" sz="1200" b="0" i="0" u="none" strike="noStrike" cap="none">
                <a:solidFill>
                  <a:srgbClr val="2E3437"/>
                </a:solidFill>
                <a:latin typeface="Open Sans Light"/>
                <a:ea typeface="Open Sans Light"/>
                <a:cs typeface="Open Sans Light"/>
                <a:sym typeface="Open Sans Light"/>
              </a:rPr>
              <a:t>Universal Acceptance</a:t>
            </a:r>
            <a:endParaRPr sz="1200" b="0" i="0" u="none" strike="noStrike" cap="none">
              <a:solidFill>
                <a:srgbClr val="2E3437"/>
              </a:solidFill>
              <a:latin typeface="Open Sans Light"/>
              <a:ea typeface="Open Sans Light"/>
              <a:cs typeface="Open Sans Light"/>
              <a:sym typeface="Open Sans Light"/>
            </a:endParaRPr>
          </a:p>
        </p:txBody>
      </p:sp>
      <p:sp>
        <p:nvSpPr>
          <p:cNvPr id="12" name="Google Shape;12;p42"/>
          <p:cNvSpPr txBox="1">
            <a:spLocks noGrp="1"/>
          </p:cNvSpPr>
          <p:nvPr>
            <p:ph type="title"/>
          </p:nvPr>
        </p:nvSpPr>
        <p:spPr>
          <a:xfrm>
            <a:off x="457202" y="4000946"/>
            <a:ext cx="8153399" cy="74398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2E3437"/>
              </a:buClr>
              <a:buSzPts val="2250"/>
              <a:buFont typeface="Open Sans"/>
              <a:buNone/>
              <a:defRPr sz="3000" b="0" i="0" u="none" strike="noStrike" cap="none">
                <a:solidFill>
                  <a:srgbClr val="2E3437"/>
                </a:solidFill>
                <a:latin typeface="Open Sans"/>
                <a:ea typeface="Open Sans"/>
                <a:cs typeface="Open Sans"/>
                <a:sym typeface="Open Sans"/>
              </a:defRPr>
            </a:lvl1pPr>
            <a:lvl2pPr marR="0" lvl="1"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9pPr>
          </a:lstStyle>
          <a:p>
            <a:endParaRPr/>
          </a:p>
        </p:txBody>
      </p:sp>
      <p:pic>
        <p:nvPicPr>
          <p:cNvPr id="13" name="Google Shape;13;p42" descr="ua-logo_wht.png"/>
          <p:cNvPicPr preferRelativeResize="0"/>
          <p:nvPr/>
        </p:nvPicPr>
        <p:blipFill rotWithShape="1">
          <a:blip r:embed="rId2">
            <a:alphaModFix amt="50000"/>
          </a:blip>
          <a:srcRect/>
          <a:stretch/>
        </p:blipFill>
        <p:spPr>
          <a:xfrm>
            <a:off x="7138771" y="5784829"/>
            <a:ext cx="1956477" cy="621792"/>
          </a:xfrm>
          <a:prstGeom prst="rect">
            <a:avLst/>
          </a:prstGeom>
          <a:noFill/>
          <a:ln>
            <a:noFill/>
          </a:ln>
        </p:spPr>
      </p:pic>
      <p:pic>
        <p:nvPicPr>
          <p:cNvPr id="14" name="Google Shape;14;p42" descr="ua-deck_title-art.png"/>
          <p:cNvPicPr preferRelativeResize="0"/>
          <p:nvPr/>
        </p:nvPicPr>
        <p:blipFill rotWithShape="1">
          <a:blip r:embed="rId3">
            <a:alphaModFix/>
          </a:blip>
          <a:srcRect r="36899"/>
          <a:stretch/>
        </p:blipFill>
        <p:spPr>
          <a:xfrm>
            <a:off x="0" y="-1320829"/>
            <a:ext cx="12192000" cy="5010879"/>
          </a:xfrm>
          <a:prstGeom prst="rect">
            <a:avLst/>
          </a:prstGeom>
          <a:noFill/>
          <a:ln>
            <a:noFill/>
          </a:ln>
        </p:spPr>
      </p:pic>
    </p:spTree>
    <p:extLst>
      <p:ext uri="{BB962C8B-B14F-4D97-AF65-F5344CB8AC3E}">
        <p14:creationId xmlns:p14="http://schemas.microsoft.com/office/powerpoint/2010/main" val="197754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Long">
    <p:bg>
      <p:bgPr>
        <a:solidFill>
          <a:schemeClr val="accent1"/>
        </a:solidFill>
        <a:effectLst/>
      </p:bgPr>
    </p:bg>
    <p:spTree>
      <p:nvGrpSpPr>
        <p:cNvPr id="1" name=""/>
        <p:cNvGrpSpPr/>
        <p:nvPr/>
      </p:nvGrpSpPr>
      <p:grpSpPr>
        <a:xfrm>
          <a:off x="0" y="0"/>
          <a:ext cx="0" cy="0"/>
          <a:chOff x="0" y="0"/>
          <a:chExt cx="0" cy="0"/>
        </a:xfrm>
      </p:grpSpPr>
      <p:sp>
        <p:nvSpPr>
          <p:cNvPr id="10" name="Title 18"/>
          <p:cNvSpPr>
            <a:spLocks noGrp="1"/>
          </p:cNvSpPr>
          <p:nvPr>
            <p:ph type="title" hasCustomPrompt="1"/>
          </p:nvPr>
        </p:nvSpPr>
        <p:spPr>
          <a:xfrm>
            <a:off x="473077" y="4191337"/>
            <a:ext cx="8137524" cy="1154765"/>
          </a:xfrm>
          <a:prstGeom prst="rect">
            <a:avLst/>
          </a:prstGeom>
        </p:spPr>
        <p:txBody>
          <a:bodyPr vert="horz"/>
          <a:lstStyle>
            <a:lvl1pPr algn="l">
              <a:lnSpc>
                <a:spcPct val="100000"/>
              </a:lnSpc>
              <a:defRPr sz="3200" baseline="0">
                <a:solidFill>
                  <a:schemeClr val="tx2">
                    <a:lumMod val="85000"/>
                    <a:lumOff val="15000"/>
                  </a:schemeClr>
                </a:solidFill>
                <a:latin typeface="Open Sans"/>
                <a:cs typeface="Open Sans"/>
              </a:defRPr>
            </a:lvl1pPr>
          </a:lstStyle>
          <a:p>
            <a:r>
              <a:rPr lang="en-US" dirty="0"/>
              <a:t>Presentation Title:  Long (Use only if absolutely necessary)</a:t>
            </a:r>
          </a:p>
        </p:txBody>
      </p:sp>
      <p:pic>
        <p:nvPicPr>
          <p:cNvPr id="2" name="Picture 1" descr="ua-deck_title-art.png"/>
          <p:cNvPicPr>
            <a:picLocks noChangeAspect="1"/>
          </p:cNvPicPr>
          <p:nvPr userDrawn="1"/>
        </p:nvPicPr>
        <p:blipFill rotWithShape="1">
          <a:blip r:embed="rId2">
            <a:extLst>
              <a:ext uri="{28A0092B-C50C-407E-A947-70E740481C1C}">
                <a14:useLocalDpi xmlns:a14="http://schemas.microsoft.com/office/drawing/2010/main" val="0"/>
              </a:ext>
            </a:extLst>
          </a:blip>
          <a:srcRect r="36901"/>
          <a:stretch/>
        </p:blipFill>
        <p:spPr>
          <a:xfrm>
            <a:off x="0" y="-1"/>
            <a:ext cx="9144000" cy="3758159"/>
          </a:xfrm>
          <a:prstGeom prst="rect">
            <a:avLst/>
          </a:prstGeom>
        </p:spPr>
      </p:pic>
      <p:sp>
        <p:nvSpPr>
          <p:cNvPr id="6" name="TextBox 5"/>
          <p:cNvSpPr txBox="1"/>
          <p:nvPr userDrawn="1"/>
        </p:nvSpPr>
        <p:spPr>
          <a:xfrm>
            <a:off x="7318073" y="6465474"/>
            <a:ext cx="1692519" cy="200055"/>
          </a:xfrm>
          <a:prstGeom prst="rect">
            <a:avLst/>
          </a:prstGeom>
          <a:noFill/>
        </p:spPr>
        <p:txBody>
          <a:bodyPr wrap="square" tIns="0" rIns="0" bIns="0" rtlCol="0" anchor="ctr" anchorCtr="0">
            <a:spAutoFit/>
          </a:bodyPr>
          <a:lstStyle/>
          <a:p>
            <a:pPr>
              <a:lnSpc>
                <a:spcPct val="110000"/>
              </a:lnSpc>
            </a:pPr>
            <a:r>
              <a:rPr lang="en-US" sz="1200" b="0" dirty="0">
                <a:solidFill>
                  <a:schemeClr val="tx2"/>
                </a:solidFill>
                <a:latin typeface="Open Sans Light"/>
                <a:cs typeface="Open Sans Light"/>
              </a:rPr>
              <a:t>Universal </a:t>
            </a:r>
            <a:r>
              <a:rPr lang="en-US" sz="1200" b="0" baseline="0" dirty="0">
                <a:solidFill>
                  <a:schemeClr val="tx2"/>
                </a:solidFill>
                <a:latin typeface="Open Sans Light"/>
                <a:cs typeface="Open Sans Light"/>
              </a:rPr>
              <a:t>Acceptance</a:t>
            </a:r>
            <a:endParaRPr lang="en-US" sz="1200" b="0" dirty="0">
              <a:solidFill>
                <a:schemeClr val="tx2"/>
              </a:solidFill>
              <a:latin typeface="Open Sans Light"/>
              <a:cs typeface="Open Sans Light"/>
            </a:endParaRPr>
          </a:p>
        </p:txBody>
      </p:sp>
      <p:pic>
        <p:nvPicPr>
          <p:cNvPr id="7" name="Picture 6" descr="ua-logo_wht.png"/>
          <p:cNvPicPr>
            <a:picLocks noChangeAspect="1"/>
          </p:cNvPicPr>
          <p:nvPr userDrawn="1"/>
        </p:nvPicPr>
        <p:blipFill>
          <a:blip r:embed="rId3">
            <a:alphaModFix amt="50000"/>
            <a:extLst>
              <a:ext uri="{28A0092B-C50C-407E-A947-70E740481C1C}">
                <a14:useLocalDpi xmlns:a14="http://schemas.microsoft.com/office/drawing/2010/main" val="0"/>
              </a:ext>
            </a:extLst>
          </a:blip>
          <a:stretch>
            <a:fillRect/>
          </a:stretch>
        </p:blipFill>
        <p:spPr>
          <a:xfrm>
            <a:off x="7416496" y="5918780"/>
            <a:ext cx="1467358" cy="466344"/>
          </a:xfrm>
          <a:prstGeom prst="rect">
            <a:avLst/>
          </a:prstGeom>
        </p:spPr>
      </p:pic>
    </p:spTree>
    <p:extLst>
      <p:ext uri="{BB962C8B-B14F-4D97-AF65-F5344CB8AC3E}">
        <p14:creationId xmlns:p14="http://schemas.microsoft.com/office/powerpoint/2010/main" val="859267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ext: Plain">
    <p:spTree>
      <p:nvGrpSpPr>
        <p:cNvPr id="1" name=""/>
        <p:cNvGrpSpPr/>
        <p:nvPr/>
      </p:nvGrpSpPr>
      <p:grpSpPr>
        <a:xfrm>
          <a:off x="0" y="0"/>
          <a:ext cx="0" cy="0"/>
          <a:chOff x="0" y="0"/>
          <a:chExt cx="0" cy="0"/>
        </a:xfrm>
      </p:grpSpPr>
      <p:sp>
        <p:nvSpPr>
          <p:cNvPr id="11" name="Title 10"/>
          <p:cNvSpPr>
            <a:spLocks noGrp="1"/>
          </p:cNvSpPr>
          <p:nvPr userDrawn="1">
            <p:ph type="title"/>
          </p:nvPr>
        </p:nvSpPr>
        <p:spPr>
          <a:xfrm>
            <a:off x="320041" y="275167"/>
            <a:ext cx="8451381"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13" name="Rectangle 12"/>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5" name="Picture 14"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8" name="Isosceles Triangle 17"/>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20" name="Parallelogram 19"/>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21062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Stylized">
    <p:spTree>
      <p:nvGrpSpPr>
        <p:cNvPr id="1" name=""/>
        <p:cNvGrpSpPr/>
        <p:nvPr/>
      </p:nvGrpSpPr>
      <p:grpSpPr>
        <a:xfrm>
          <a:off x="0" y="0"/>
          <a:ext cx="0" cy="0"/>
          <a:chOff x="0" y="0"/>
          <a:chExt cx="0" cy="0"/>
        </a:xfrm>
      </p:grpSpPr>
      <p:sp>
        <p:nvSpPr>
          <p:cNvPr id="4" name="Freeform 3"/>
          <p:cNvSpPr/>
          <p:nvPr userDrawn="1"/>
        </p:nvSpPr>
        <p:spPr>
          <a:xfrm>
            <a:off x="1" y="2839082"/>
            <a:ext cx="9143999" cy="4026665"/>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chemeClr val="accent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Freeform 4"/>
          <p:cNvSpPr/>
          <p:nvPr userDrawn="1"/>
        </p:nvSpPr>
        <p:spPr>
          <a:xfrm>
            <a:off x="2607418" y="3934867"/>
            <a:ext cx="6536582" cy="2923133"/>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chemeClr val="accent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Title 10"/>
          <p:cNvSpPr>
            <a:spLocks noGrp="1"/>
          </p:cNvSpPr>
          <p:nvPr userDrawn="1">
            <p:ph type="title"/>
          </p:nvPr>
        </p:nvSpPr>
        <p:spPr>
          <a:xfrm>
            <a:off x="320040" y="275167"/>
            <a:ext cx="8441502"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12" name="Rectangle 11"/>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6" name="Picture 15"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7" name="Isosceles Triangle 16"/>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19" name="Parallelogram 18"/>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91041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Bullets">
    <p:spTree>
      <p:nvGrpSpPr>
        <p:cNvPr id="1" name=""/>
        <p:cNvGrpSpPr/>
        <p:nvPr/>
      </p:nvGrpSpPr>
      <p:grpSpPr>
        <a:xfrm>
          <a:off x="0" y="0"/>
          <a:ext cx="0" cy="0"/>
          <a:chOff x="0" y="0"/>
          <a:chExt cx="0" cy="0"/>
        </a:xfrm>
      </p:grpSpPr>
      <p:sp>
        <p:nvSpPr>
          <p:cNvPr id="11" name="Title 10"/>
          <p:cNvSpPr>
            <a:spLocks noGrp="1"/>
          </p:cNvSpPr>
          <p:nvPr userDrawn="1">
            <p:ph type="title"/>
          </p:nvPr>
        </p:nvSpPr>
        <p:spPr>
          <a:xfrm>
            <a:off x="320041" y="275167"/>
            <a:ext cx="8451381" cy="1143000"/>
          </a:xfrm>
          <a:prstGeom prst="rect">
            <a:avLst/>
          </a:prstGeom>
        </p:spPr>
        <p:txBody>
          <a:bodyPr vert="horz"/>
          <a:lstStyle>
            <a:lvl1pPr algn="l">
              <a:defRPr sz="3200">
                <a:solidFill>
                  <a:srgbClr val="000000"/>
                </a:solidFill>
                <a:latin typeface="Open Sans"/>
                <a:cs typeface="Open Sans"/>
              </a:defRPr>
            </a:lvl1pPr>
          </a:lstStyle>
          <a:p>
            <a:r>
              <a:rPr lang="en-US" dirty="0"/>
              <a:t>Click to edit Master title style</a:t>
            </a:r>
          </a:p>
        </p:txBody>
      </p:sp>
      <p:sp>
        <p:nvSpPr>
          <p:cNvPr id="7" name="Content Placeholder 6"/>
          <p:cNvSpPr>
            <a:spLocks noGrp="1"/>
          </p:cNvSpPr>
          <p:nvPr>
            <p:ph sz="quarter" idx="10"/>
          </p:nvPr>
        </p:nvSpPr>
        <p:spPr>
          <a:xfrm>
            <a:off x="320675" y="1852083"/>
            <a:ext cx="8450746" cy="4297680"/>
          </a:xfrm>
          <a:prstGeom prst="rect">
            <a:avLst/>
          </a:prstGeom>
        </p:spPr>
        <p:txBody>
          <a:bodyPr vert="horz"/>
          <a:lstStyle>
            <a:lvl1pPr marL="274320" indent="-182880">
              <a:buClr>
                <a:schemeClr val="accent3"/>
              </a:buClr>
              <a:buSzPct val="85000"/>
              <a:buFont typeface="Lucida Grande"/>
              <a:buChar char="*"/>
              <a:defRPr sz="2000">
                <a:solidFill>
                  <a:srgbClr val="000000"/>
                </a:solidFill>
                <a:latin typeface="Open Sans Light"/>
                <a:cs typeface="Open Sans Light"/>
              </a:defRPr>
            </a:lvl1pPr>
            <a:lvl2pPr marL="548640" indent="-182880">
              <a:buClr>
                <a:schemeClr val="accent3"/>
              </a:buClr>
              <a:buSzPct val="85000"/>
              <a:buFont typeface="Lucida Grande"/>
              <a:buChar char="*"/>
              <a:defRPr sz="1800">
                <a:solidFill>
                  <a:srgbClr val="000000"/>
                </a:solidFill>
                <a:latin typeface="Open Sans Light"/>
                <a:cs typeface="Open Sans Light"/>
              </a:defRPr>
            </a:lvl2pPr>
            <a:lvl3pPr marL="822960" indent="-182880">
              <a:buClr>
                <a:schemeClr val="accent3"/>
              </a:buClr>
              <a:buSzPct val="85000"/>
              <a:buFont typeface="Lucida Grande"/>
              <a:buChar char="*"/>
              <a:defRPr sz="1600">
                <a:solidFill>
                  <a:srgbClr val="000000"/>
                </a:solidFill>
                <a:latin typeface="Open Sans Light"/>
                <a:cs typeface="Open Sans Light"/>
              </a:defRPr>
            </a:lvl3pPr>
            <a:lvl4pPr marL="1097280" indent="-182880">
              <a:buClr>
                <a:schemeClr val="accent3"/>
              </a:buClr>
              <a:buSzPct val="85000"/>
              <a:buFont typeface="Lucida Grande"/>
              <a:buChar char="*"/>
              <a:defRPr sz="1400">
                <a:solidFill>
                  <a:srgbClr val="000000"/>
                </a:solidFill>
                <a:latin typeface="Open Sans Light"/>
                <a:cs typeface="Open Sans Light"/>
              </a:defRPr>
            </a:lvl4pPr>
            <a:lvl5pPr marL="1371600" indent="-182880">
              <a:buClr>
                <a:schemeClr val="accent3"/>
              </a:buClr>
              <a:buSzPct val="85000"/>
              <a:buFont typeface="Lucida Grande"/>
              <a:buChar char="*"/>
              <a:defRPr sz="1400">
                <a:solidFill>
                  <a:srgbClr val="000000"/>
                </a:solidFill>
                <a:latin typeface="Open Sans Light"/>
                <a:cs typeface="Open Sans Ligh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3" name="Picture 12"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4903789"/>
            <a:ext cx="661750" cy="210312"/>
          </a:xfrm>
          <a:prstGeom prst="rect">
            <a:avLst/>
          </a:prstGeom>
        </p:spPr>
      </p:pic>
      <p:sp>
        <p:nvSpPr>
          <p:cNvPr id="23" name="Rectangle 22"/>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ectangle 23"/>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5" name="Picture 24"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26" name="Isosceles Triangle 25"/>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28" name="Parallelogram 27"/>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ectangle 28"/>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38450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phic / Chart">
    <p:spTree>
      <p:nvGrpSpPr>
        <p:cNvPr id="1" name=""/>
        <p:cNvGrpSpPr/>
        <p:nvPr/>
      </p:nvGrpSpPr>
      <p:grpSpPr>
        <a:xfrm>
          <a:off x="0" y="0"/>
          <a:ext cx="0" cy="0"/>
          <a:chOff x="0" y="0"/>
          <a:chExt cx="0" cy="0"/>
        </a:xfrm>
      </p:grpSpPr>
      <p:sp>
        <p:nvSpPr>
          <p:cNvPr id="3" name="Title 10"/>
          <p:cNvSpPr>
            <a:spLocks noGrp="1"/>
          </p:cNvSpPr>
          <p:nvPr>
            <p:ph type="title"/>
          </p:nvPr>
        </p:nvSpPr>
        <p:spPr>
          <a:xfrm>
            <a:off x="320040" y="275167"/>
            <a:ext cx="8445730"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7" name="Rectangle 6"/>
          <p:cNvSpPr/>
          <p:nvPr userDrawn="1"/>
        </p:nvSpPr>
        <p:spPr>
          <a:xfrm>
            <a:off x="8910474" y="6646725"/>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pic>
        <p:nvPicPr>
          <p:cNvPr id="9" name="Picture 8"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4" name="Isosceles Triangle 13"/>
          <p:cNvSpPr/>
          <p:nvPr userDrawn="1"/>
        </p:nvSpPr>
        <p:spPr>
          <a:xfrm>
            <a:off x="8821590" y="6574536"/>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userDrawn="1"/>
        </p:nvSpPr>
        <p:spPr>
          <a:xfrm>
            <a:off x="8904389" y="6694020"/>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Tree>
    <p:extLst>
      <p:ext uri="{BB962C8B-B14F-4D97-AF65-F5344CB8AC3E}">
        <p14:creationId xmlns:p14="http://schemas.microsoft.com/office/powerpoint/2010/main" val="896855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
    <p:spTree>
      <p:nvGrpSpPr>
        <p:cNvPr id="1" name=""/>
        <p:cNvGrpSpPr/>
        <p:nvPr/>
      </p:nvGrpSpPr>
      <p:grpSpPr>
        <a:xfrm>
          <a:off x="0" y="0"/>
          <a:ext cx="0" cy="0"/>
          <a:chOff x="0" y="0"/>
          <a:chExt cx="0" cy="0"/>
        </a:xfrm>
      </p:grpSpPr>
      <p:sp>
        <p:nvSpPr>
          <p:cNvPr id="11" name="Title 10"/>
          <p:cNvSpPr>
            <a:spLocks noGrp="1"/>
          </p:cNvSpPr>
          <p:nvPr userDrawn="1">
            <p:ph type="title"/>
          </p:nvPr>
        </p:nvSpPr>
        <p:spPr>
          <a:xfrm>
            <a:off x="320041" y="275167"/>
            <a:ext cx="8451381"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7" name="Content Placeholder 6"/>
          <p:cNvSpPr>
            <a:spLocks noGrp="1"/>
          </p:cNvSpPr>
          <p:nvPr>
            <p:ph sz="quarter" idx="10"/>
          </p:nvPr>
        </p:nvSpPr>
        <p:spPr>
          <a:xfrm>
            <a:off x="0" y="1328928"/>
            <a:ext cx="5486400" cy="4511040"/>
          </a:xfrm>
          <a:prstGeom prst="rect">
            <a:avLst/>
          </a:prstGeom>
        </p:spPr>
        <p:txBody>
          <a:bodyPr vert="horz"/>
          <a:lstStyle>
            <a:lvl1pPr marL="91440" indent="0">
              <a:buClr>
                <a:schemeClr val="accent2"/>
              </a:buClr>
              <a:buSzPct val="85000"/>
              <a:buFont typeface="Lucida Grande"/>
              <a:buNone/>
              <a:defRPr sz="2000">
                <a:latin typeface="Open Sans Light"/>
                <a:cs typeface="Open Sans Light"/>
              </a:defRPr>
            </a:lvl1pPr>
            <a:lvl2pPr marL="548640" indent="-182880">
              <a:buClr>
                <a:schemeClr val="accent2"/>
              </a:buClr>
              <a:buSzPct val="85000"/>
              <a:buFont typeface="Lucida Grande"/>
              <a:buChar char="*"/>
              <a:defRPr sz="1800">
                <a:latin typeface="Open Sans Light"/>
                <a:cs typeface="Open Sans Light"/>
              </a:defRPr>
            </a:lvl2pPr>
            <a:lvl3pPr marL="822960" indent="-182880">
              <a:buClr>
                <a:schemeClr val="accent2"/>
              </a:buClr>
              <a:buSzPct val="85000"/>
              <a:buFont typeface="Lucida Grande"/>
              <a:buChar char="*"/>
              <a:defRPr sz="1600">
                <a:latin typeface="Open Sans Light"/>
                <a:cs typeface="Open Sans Light"/>
              </a:defRPr>
            </a:lvl3pPr>
            <a:lvl4pPr marL="1097280" indent="-182880">
              <a:buClr>
                <a:schemeClr val="accent2"/>
              </a:buClr>
              <a:buSzPct val="85000"/>
              <a:buFont typeface="Lucida Grande"/>
              <a:buChar char="*"/>
              <a:defRPr sz="1400">
                <a:latin typeface="Open Sans Light"/>
                <a:cs typeface="Open Sans Light"/>
              </a:defRPr>
            </a:lvl4pPr>
            <a:lvl5pPr marL="1371600" indent="-182880">
              <a:buClr>
                <a:schemeClr val="accent2"/>
              </a:buClr>
              <a:buSzPct val="85000"/>
              <a:buFont typeface="Lucida Grande"/>
              <a:buChar char="*"/>
              <a:defRPr sz="1400">
                <a:latin typeface="Open Sans Light"/>
                <a:cs typeface="Open Sans Light"/>
              </a:defRPr>
            </a:lvl5pPr>
          </a:lstStyle>
          <a:p>
            <a:pPr lvl="0"/>
            <a:endParaRPr lang="en-US" dirty="0"/>
          </a:p>
        </p:txBody>
      </p:sp>
      <p:sp>
        <p:nvSpPr>
          <p:cNvPr id="13" name="Rectangle 12"/>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5" name="Picture 14"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8" name="Isosceles Triangle 17"/>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20" name="Parallelogram 19"/>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6211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Section Divider">
    <p:bg>
      <p:bgPr>
        <a:solidFill>
          <a:schemeClr val="accent2"/>
        </a:solidFill>
        <a:effectLst/>
      </p:bgPr>
    </p:bg>
    <p:spTree>
      <p:nvGrpSpPr>
        <p:cNvPr id="1" name=""/>
        <p:cNvGrpSpPr/>
        <p:nvPr/>
      </p:nvGrpSpPr>
      <p:grpSpPr>
        <a:xfrm>
          <a:off x="0" y="0"/>
          <a:ext cx="0" cy="0"/>
          <a:chOff x="0" y="0"/>
          <a:chExt cx="0" cy="0"/>
        </a:xfrm>
      </p:grpSpPr>
      <p:sp>
        <p:nvSpPr>
          <p:cNvPr id="19" name="Title 10"/>
          <p:cNvSpPr>
            <a:spLocks noGrp="1"/>
          </p:cNvSpPr>
          <p:nvPr>
            <p:ph type="title"/>
          </p:nvPr>
        </p:nvSpPr>
        <p:spPr>
          <a:xfrm>
            <a:off x="915988" y="1822231"/>
            <a:ext cx="5935662" cy="2039261"/>
          </a:xfrm>
          <a:prstGeom prst="rect">
            <a:avLst/>
          </a:prstGeom>
        </p:spPr>
        <p:txBody>
          <a:bodyPr vert="horz"/>
          <a:lstStyle>
            <a:lvl1pPr algn="l">
              <a:defRPr sz="3200">
                <a:solidFill>
                  <a:schemeClr val="bg1"/>
                </a:solidFill>
                <a:latin typeface="Open Sans"/>
                <a:cs typeface="Open Sans"/>
              </a:defRPr>
            </a:lvl1pPr>
          </a:lstStyle>
          <a:p>
            <a:r>
              <a:rPr lang="en-US" dirty="0"/>
              <a:t>Click to edit Master title style</a:t>
            </a:r>
          </a:p>
        </p:txBody>
      </p:sp>
      <p:pic>
        <p:nvPicPr>
          <p:cNvPr id="6" name="Picture 5" descr="ua-deck_title-art.png"/>
          <p:cNvPicPr>
            <a:picLocks noChangeAspect="1"/>
          </p:cNvPicPr>
          <p:nvPr userDrawn="1"/>
        </p:nvPicPr>
        <p:blipFill rotWithShape="1">
          <a:blip r:embed="rId2">
            <a:extLst>
              <a:ext uri="{28A0092B-C50C-407E-A947-70E740481C1C}">
                <a14:useLocalDpi xmlns:a14="http://schemas.microsoft.com/office/drawing/2010/main" val="0"/>
              </a:ext>
            </a:extLst>
          </a:blip>
          <a:srcRect t="3" r="36901" b="42816"/>
          <a:stretch/>
        </p:blipFill>
        <p:spPr>
          <a:xfrm>
            <a:off x="-1587" y="4709160"/>
            <a:ext cx="9144000" cy="2148840"/>
          </a:xfrm>
          <a:prstGeom prst="rect">
            <a:avLst/>
          </a:prstGeom>
        </p:spPr>
      </p:pic>
    </p:spTree>
    <p:extLst>
      <p:ext uri="{BB962C8B-B14F-4D97-AF65-F5344CB8AC3E}">
        <p14:creationId xmlns:p14="http://schemas.microsoft.com/office/powerpoint/2010/main" val="2307810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UA Capabilities">
    <p:spTree>
      <p:nvGrpSpPr>
        <p:cNvPr id="1" name=""/>
        <p:cNvGrpSpPr/>
        <p:nvPr/>
      </p:nvGrpSpPr>
      <p:grpSpPr>
        <a:xfrm>
          <a:off x="0" y="0"/>
          <a:ext cx="0" cy="0"/>
          <a:chOff x="0" y="0"/>
          <a:chExt cx="0" cy="0"/>
        </a:xfrm>
      </p:grpSpPr>
      <p:sp>
        <p:nvSpPr>
          <p:cNvPr id="16" name="Rectangle 15"/>
          <p:cNvSpPr/>
          <p:nvPr userDrawn="1"/>
        </p:nvSpPr>
        <p:spPr>
          <a:xfrm>
            <a:off x="2309153" y="-1"/>
            <a:ext cx="6834848" cy="90236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itle 10"/>
          <p:cNvSpPr>
            <a:spLocks noGrp="1"/>
          </p:cNvSpPr>
          <p:nvPr userDrawn="1">
            <p:ph type="title"/>
          </p:nvPr>
        </p:nvSpPr>
        <p:spPr>
          <a:xfrm>
            <a:off x="3643611" y="64139"/>
            <a:ext cx="4912149" cy="789611"/>
          </a:xfrm>
          <a:prstGeom prst="rect">
            <a:avLst/>
          </a:prstGeom>
        </p:spPr>
        <p:txBody>
          <a:bodyPr vert="horz"/>
          <a:lstStyle>
            <a:lvl1pPr algn="l">
              <a:defRPr sz="3200">
                <a:solidFill>
                  <a:srgbClr val="FFFFFF"/>
                </a:solidFill>
                <a:latin typeface="Open Sans"/>
                <a:cs typeface="Open Sans"/>
              </a:defRPr>
            </a:lvl1pPr>
          </a:lstStyle>
          <a:p>
            <a:endParaRPr lang="en-US" dirty="0"/>
          </a:p>
        </p:txBody>
      </p:sp>
      <p:sp>
        <p:nvSpPr>
          <p:cNvPr id="8" name="Isosceles Triangle 7"/>
          <p:cNvSpPr/>
          <p:nvPr userDrawn="1"/>
        </p:nvSpPr>
        <p:spPr>
          <a:xfrm rot="10800000">
            <a:off x="-438109" y="0"/>
            <a:ext cx="4053039" cy="1797050"/>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userDrawn="1"/>
        </p:nvSpPr>
        <p:spPr>
          <a:xfrm>
            <a:off x="8910474" y="6646725"/>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11" name="Isosceles Triangle 10"/>
          <p:cNvSpPr/>
          <p:nvPr userDrawn="1"/>
        </p:nvSpPr>
        <p:spPr>
          <a:xfrm>
            <a:off x="8821590" y="6574536"/>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8904389" y="6694020"/>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Tree>
    <p:extLst>
      <p:ext uri="{BB962C8B-B14F-4D97-AF65-F5344CB8AC3E}">
        <p14:creationId xmlns:p14="http://schemas.microsoft.com/office/powerpoint/2010/main" val="1737894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58158326"/>
      </p:ext>
    </p:extLst>
  </p:cSld>
  <p:clrMap bg1="lt1" tx1="dk1" bg2="lt2" tx2="dk2" accent1="accent1" accent2="accent2" accent3="accent3" accent4="accent4" accent5="accent5" accent6="accent6" hlink="hlink" folHlink="folHlink"/>
  <p:sldLayoutIdLst>
    <p:sldLayoutId id="2147483649" r:id="rId1"/>
    <p:sldLayoutId id="2147483659" r:id="rId2"/>
    <p:sldLayoutId id="2147483655" r:id="rId3"/>
    <p:sldLayoutId id="2147483656" r:id="rId4"/>
    <p:sldLayoutId id="2147483662" r:id="rId5"/>
    <p:sldLayoutId id="2147483657" r:id="rId6"/>
    <p:sldLayoutId id="2147483663" r:id="rId7"/>
    <p:sldLayoutId id="2147483661" r:id="rId8"/>
    <p:sldLayoutId id="2147483660" r:id="rId9"/>
    <p:sldLayoutId id="2147483664" r:id="rId10"/>
    <p:sldLayoutId id="2147483665"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hyperlink" Target="https://uasg.tech/download/uasg-044-eai-technical-education-and-awareness-directed-at-developer-community-websites-en/" TargetMode="External"/><Relationship Id="rId2" Type="http://schemas.openxmlformats.org/officeDocument/2006/relationships/notesSlide" Target="../notesSlides/notesSlide2.xml"/><Relationship Id="rId1" Type="http://schemas.openxmlformats.org/officeDocument/2006/relationships/slideLayout" Target="../slideLayouts/slideLayout10.xml"/><Relationship Id="rId4" Type="http://schemas.openxmlformats.org/officeDocument/2006/relationships/hyperlink" Target="https://uasg.tech/download/uasg-044a-eai-technical-education-and-awareness-directed-at-developer-community-websites-proposed-faq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microsoft.com/office/2018/10/relationships/comments" Target="../comments/modernComment_43A_E59F5B90.xm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8" Type="http://schemas.openxmlformats.org/officeDocument/2006/relationships/hyperlink" Target="https://serverfault.com/questions/648881/is-my-new-gtld-causing-it-to-get-filtered-as-spam" TargetMode="External"/><Relationship Id="rId3" Type="http://schemas.openxmlformats.org/officeDocument/2006/relationships/hyperlink" Target="https://thinktrans.hashnode.dev/universal-acceptance-of-domain-names-and-e-mail-addresses-what-is-the-issue" TargetMode="External"/><Relationship Id="rId7" Type="http://schemas.openxmlformats.org/officeDocument/2006/relationships/hyperlink" Target="https://www.reddit.com/r/coding/comments/9jrcg5/properly_validating_email_addresses/"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hyperlink" Target="https://stackoverflow.com/questions/2855865/validating-email-addresses-using-jquery-and-regex" TargetMode="External"/><Relationship Id="rId5" Type="http://schemas.openxmlformats.org/officeDocument/2006/relationships/hyperlink" Target="https://stackoverflow.com/questions/2899236/non-latin-email-address-validation/72009325#72009325" TargetMode="External"/><Relationship Id="rId4" Type="http://schemas.openxmlformats.org/officeDocument/2006/relationships/hyperlink" Target="https://thinktrans.hashnode.dev/what-is-the-ultimate-goal-of-the-domain-name-and-email-id-validation"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github.com/icann/eai-survey-tool"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microsoft.com/office/2018/10/relationships/comments" Target="../comments/modernComment_43C_B9117D6.xml"/><Relationship Id="rId4" Type="http://schemas.openxmlformats.org/officeDocument/2006/relationships/hyperlink" Target="https://uasg.tech/eai-chec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g10eea5838db_0_3"/>
          <p:cNvSpPr txBox="1"/>
          <p:nvPr/>
        </p:nvSpPr>
        <p:spPr>
          <a:xfrm>
            <a:off x="0" y="4301749"/>
            <a:ext cx="9144000" cy="1040800"/>
          </a:xfrm>
          <a:prstGeom prst="rect">
            <a:avLst/>
          </a:prstGeom>
          <a:noFill/>
          <a:ln>
            <a:noFill/>
          </a:ln>
        </p:spPr>
        <p:txBody>
          <a:bodyPr spcFirstLastPara="1" wrap="square" lIns="91400" tIns="45700" rIns="91400" bIns="45700" anchor="t" anchorCtr="0">
            <a:noAutofit/>
          </a:bodyPr>
          <a:lstStyle/>
          <a:p>
            <a:pPr defTabSz="1219170">
              <a:buClr>
                <a:srgbClr val="000000"/>
              </a:buClr>
              <a:buSzPts val="2500"/>
            </a:pPr>
            <a:r>
              <a:rPr lang="en-US" sz="3200" b="1" kern="0">
                <a:solidFill>
                  <a:srgbClr val="FAFAFA"/>
                </a:solidFill>
                <a:latin typeface="Open Sans Light"/>
                <a:ea typeface="Open Sans Light"/>
                <a:cs typeface="Open Sans Light"/>
                <a:sym typeface="Open Sans Light"/>
              </a:rPr>
              <a:t>UA Email Address Internationalization (EAI) WG</a:t>
            </a:r>
            <a:endParaRPr sz="2400" kern="0">
              <a:solidFill>
                <a:srgbClr val="000000"/>
              </a:solidFill>
              <a:latin typeface="Arial"/>
              <a:ea typeface="Arial"/>
              <a:cs typeface="Arial"/>
              <a:sym typeface="Arial"/>
            </a:endParaRPr>
          </a:p>
        </p:txBody>
      </p:sp>
    </p:spTree>
    <p:extLst>
      <p:ext uri="{BB962C8B-B14F-4D97-AF65-F5344CB8AC3E}">
        <p14:creationId xmlns:p14="http://schemas.microsoft.com/office/powerpoint/2010/main" val="1860757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56"/>
        <p:cNvGrpSpPr/>
        <p:nvPr/>
      </p:nvGrpSpPr>
      <p:grpSpPr>
        <a:xfrm>
          <a:off x="0" y="0"/>
          <a:ext cx="0" cy="0"/>
          <a:chOff x="0" y="0"/>
          <a:chExt cx="0" cy="0"/>
        </a:xfrm>
      </p:grpSpPr>
      <p:sp>
        <p:nvSpPr>
          <p:cNvPr id="357" name="Google Shape;357;p32"/>
          <p:cNvSpPr txBox="1">
            <a:spLocks noGrp="1"/>
          </p:cNvSpPr>
          <p:nvPr>
            <p:ph type="title"/>
          </p:nvPr>
        </p:nvSpPr>
        <p:spPr>
          <a:xfrm>
            <a:off x="343833" y="217466"/>
            <a:ext cx="8451381" cy="696228"/>
          </a:xfrm>
          <a:prstGeom prst="rect">
            <a:avLst/>
          </a:prstGeom>
          <a:noFill/>
          <a:ln>
            <a:noFill/>
          </a:ln>
        </p:spPr>
        <p:txBody>
          <a:bodyPr spcFirstLastPara="1" wrap="square" lIns="121900" tIns="60933" rIns="121900" bIns="60933" anchor="t" anchorCtr="0">
            <a:noAutofit/>
          </a:bodyPr>
          <a:lstStyle/>
          <a:p>
            <a:pPr>
              <a:buClr>
                <a:srgbClr val="000000"/>
              </a:buClr>
              <a:buSzPts val="3200"/>
            </a:pPr>
            <a:r>
              <a:rPr lang="en-US" sz="2667" dirty="0">
                <a:solidFill>
                  <a:srgbClr val="F59122"/>
                </a:solidFill>
              </a:rPr>
              <a:t>UA EAI WG Focus</a:t>
            </a:r>
            <a:endParaRPr sz="2667" dirty="0">
              <a:solidFill>
                <a:srgbClr val="F59122"/>
              </a:solidFill>
            </a:endParaRPr>
          </a:p>
        </p:txBody>
      </p:sp>
      <p:sp>
        <p:nvSpPr>
          <p:cNvPr id="358" name="Google Shape;358;p32"/>
          <p:cNvSpPr txBox="1">
            <a:spLocks noGrp="1"/>
          </p:cNvSpPr>
          <p:nvPr>
            <p:ph type="body" idx="1"/>
          </p:nvPr>
        </p:nvSpPr>
        <p:spPr>
          <a:xfrm>
            <a:off x="-28113" y="913694"/>
            <a:ext cx="8823327" cy="5114023"/>
          </a:xfrm>
          <a:prstGeom prst="rect">
            <a:avLst/>
          </a:prstGeom>
          <a:noFill/>
          <a:ln>
            <a:noFill/>
          </a:ln>
        </p:spPr>
        <p:txBody>
          <a:bodyPr spcFirstLastPara="1" wrap="square" lIns="121900" tIns="60933" rIns="121900" bIns="60933" anchor="t" anchorCtr="0">
            <a:noAutofit/>
          </a:bodyPr>
          <a:lstStyle/>
          <a:p>
            <a:pPr marL="457189" indent="-336542">
              <a:buClr>
                <a:srgbClr val="F59122"/>
              </a:buClr>
              <a:buSzPts val="1200"/>
              <a:buFont typeface="Noto Sans Symbols"/>
              <a:buChar char="▪"/>
            </a:pPr>
            <a:r>
              <a:rPr lang="en-US" sz="1800" dirty="0">
                <a:latin typeface="Open Sans" panose="020B0606030504020204" pitchFamily="34" charset="0"/>
                <a:ea typeface="Open Sans" panose="020B0606030504020204" pitchFamily="34" charset="0"/>
                <a:cs typeface="Open Sans" panose="020B0606030504020204" pitchFamily="34" charset="0"/>
                <a:sym typeface="Calibri"/>
              </a:rPr>
              <a:t>EAI support enables email addresses in different languages and scripts and allows sending and receiving of such emails. (RFC6530-RFC6533)</a:t>
            </a:r>
            <a:br>
              <a:rPr lang="en-US" sz="1800" dirty="0">
                <a:latin typeface="Open Sans" panose="020B0606030504020204" pitchFamily="34" charset="0"/>
                <a:ea typeface="Open Sans" panose="020B0606030504020204" pitchFamily="34" charset="0"/>
                <a:cs typeface="Open Sans" panose="020B0606030504020204" pitchFamily="34" charset="0"/>
                <a:sym typeface="Calibri"/>
              </a:rPr>
            </a:br>
            <a:endParaRPr lang="en-US" sz="1800" dirty="0">
              <a:latin typeface="Open Sans" panose="020B0606030504020204" pitchFamily="34" charset="0"/>
              <a:ea typeface="Open Sans" panose="020B0606030504020204" pitchFamily="34" charset="0"/>
              <a:cs typeface="Open Sans" panose="020B0606030504020204" pitchFamily="34" charset="0"/>
              <a:sym typeface="Calibri"/>
            </a:endParaRPr>
          </a:p>
          <a:p>
            <a:pPr marL="457189" indent="-336542">
              <a:buClr>
                <a:srgbClr val="F59122"/>
              </a:buClr>
              <a:buSzPts val="1200"/>
              <a:buFont typeface="Noto Sans Symbols"/>
              <a:buChar char="▪"/>
            </a:pPr>
            <a:r>
              <a:rPr lang="en-US" sz="1800" dirty="0">
                <a:latin typeface="Open Sans" panose="020B0606030504020204" pitchFamily="34" charset="0"/>
                <a:ea typeface="Open Sans" panose="020B0606030504020204" pitchFamily="34" charset="0"/>
                <a:cs typeface="Open Sans" panose="020B0606030504020204" pitchFamily="34" charset="0"/>
                <a:sym typeface="Calibri"/>
              </a:rPr>
              <a:t>The EAI WG focuses on technology gaps, remediation, and training materials for email software and service providers.</a:t>
            </a:r>
          </a:p>
          <a:p>
            <a:pPr marL="120647" indent="0">
              <a:buClr>
                <a:srgbClr val="F59122"/>
              </a:buClr>
              <a:buSzPts val="1200"/>
              <a:buNone/>
            </a:pPr>
            <a:endParaRPr sz="1800" dirty="0">
              <a:latin typeface="Open Sans" panose="020B0606030504020204" pitchFamily="34" charset="0"/>
              <a:ea typeface="Open Sans" panose="020B0606030504020204" pitchFamily="34" charset="0"/>
              <a:cs typeface="Open Sans" panose="020B0606030504020204" pitchFamily="34" charset="0"/>
              <a:sym typeface="Calibri"/>
            </a:endParaRPr>
          </a:p>
          <a:p>
            <a:pPr marL="914389" lvl="1" indent="-336542">
              <a:buClr>
                <a:srgbClr val="F59122"/>
              </a:buClr>
              <a:buSzPts val="1300"/>
              <a:buFont typeface="Noto Sans Symbols"/>
              <a:buChar char="▪"/>
            </a:pPr>
            <a:r>
              <a:rPr lang="en-US" dirty="0">
                <a:latin typeface="Open Sans" panose="020B0606030504020204" pitchFamily="34" charset="0"/>
                <a:ea typeface="Open Sans" panose="020B0606030504020204" pitchFamily="34" charset="0"/>
                <a:cs typeface="Open Sans" panose="020B0606030504020204" pitchFamily="34" charset="0"/>
                <a:sym typeface="Calibri"/>
              </a:rPr>
              <a:t>At minimum, all email agents must be configured to send and receive internationalized email addresses.</a:t>
            </a:r>
          </a:p>
          <a:p>
            <a:pPr marL="914389" lvl="1" indent="-336542">
              <a:buClr>
                <a:srgbClr val="F59122"/>
              </a:buClr>
              <a:buSzPts val="1300"/>
              <a:buFont typeface="Noto Sans Symbols"/>
              <a:buChar char="▪"/>
            </a:pPr>
            <a:endParaRPr lang="en-US" dirty="0">
              <a:latin typeface="Open Sans" panose="020B0606030504020204" pitchFamily="34" charset="0"/>
              <a:ea typeface="Open Sans" panose="020B0606030504020204" pitchFamily="34" charset="0"/>
              <a:cs typeface="Open Sans" panose="020B0606030504020204" pitchFamily="34" charset="0"/>
              <a:sym typeface="Calibri"/>
            </a:endParaRPr>
          </a:p>
          <a:p>
            <a:pPr marL="914389" lvl="1" indent="-336542">
              <a:buClr>
                <a:srgbClr val="F59122"/>
              </a:buClr>
              <a:buSzPts val="1300"/>
              <a:buFont typeface="Noto Sans Symbols"/>
              <a:buChar char="▪"/>
            </a:pPr>
            <a:r>
              <a:rPr lang="en-US" dirty="0">
                <a:latin typeface="Open Sans" panose="020B0606030504020204" pitchFamily="34" charset="0"/>
                <a:ea typeface="Open Sans" panose="020B0606030504020204" pitchFamily="34" charset="0"/>
                <a:cs typeface="Open Sans" panose="020B0606030504020204" pitchFamily="34" charset="0"/>
                <a:sym typeface="Calibri"/>
              </a:rPr>
              <a:t>We are trying to ensure that all aspects of the modern email experience deliver full UA-readiness.</a:t>
            </a:r>
          </a:p>
          <a:p>
            <a:pPr marL="914389" lvl="1" indent="-336542">
              <a:buClr>
                <a:srgbClr val="F59122"/>
              </a:buClr>
              <a:buSzPts val="1300"/>
              <a:buFont typeface="Noto Sans Symbols"/>
              <a:buChar char="▪"/>
            </a:pPr>
            <a:endParaRPr lang="en-US" dirty="0">
              <a:latin typeface="Open Sans" panose="020B0606030504020204" pitchFamily="34" charset="0"/>
              <a:ea typeface="Open Sans" panose="020B0606030504020204" pitchFamily="34" charset="0"/>
              <a:cs typeface="Open Sans" panose="020B0606030504020204" pitchFamily="34" charset="0"/>
              <a:sym typeface="Calibri"/>
            </a:endParaRPr>
          </a:p>
          <a:p>
            <a:pPr marL="457189" indent="-336542">
              <a:buClr>
                <a:srgbClr val="F59122"/>
              </a:buClr>
              <a:buSzPts val="1300"/>
              <a:buFont typeface="Noto Sans Symbols"/>
              <a:buChar char="▪"/>
            </a:pPr>
            <a:r>
              <a:rPr lang="en-US" sz="1800" dirty="0">
                <a:latin typeface="Open Sans" panose="020B0606030504020204" pitchFamily="34" charset="0"/>
                <a:ea typeface="Open Sans" panose="020B0606030504020204" pitchFamily="34" charset="0"/>
                <a:cs typeface="Open Sans" panose="020B0606030504020204" pitchFamily="34" charset="0"/>
                <a:sym typeface="Calibri"/>
              </a:rPr>
              <a:t>Published:</a:t>
            </a:r>
          </a:p>
          <a:p>
            <a:pPr marL="914389" lvl="1" indent="-336542">
              <a:buClr>
                <a:srgbClr val="F59122"/>
              </a:buClr>
              <a:buSzPts val="1300"/>
              <a:buFont typeface="Noto Sans Symbols"/>
              <a:buChar char="▪"/>
            </a:pPr>
            <a:r>
              <a:rPr lang="en-US" dirty="0">
                <a:latin typeface="Open Sans" panose="020B0606030504020204" pitchFamily="34" charset="0"/>
                <a:ea typeface="Open Sans" panose="020B0606030504020204" pitchFamily="34" charset="0"/>
                <a:cs typeface="Open Sans" panose="020B0606030504020204" pitchFamily="34" charset="0"/>
                <a:sym typeface="Calibri"/>
                <a:hlinkClick r:id="rId3"/>
              </a:rPr>
              <a:t>UASG 044</a:t>
            </a:r>
            <a:r>
              <a:rPr lang="en-US" dirty="0">
                <a:latin typeface="Open Sans" panose="020B0606030504020204" pitchFamily="34" charset="0"/>
                <a:ea typeface="Open Sans" panose="020B0606030504020204" pitchFamily="34" charset="0"/>
                <a:cs typeface="Open Sans" panose="020B0606030504020204" pitchFamily="34" charset="0"/>
                <a:sym typeface="Calibri"/>
              </a:rPr>
              <a:t> EAI Technical Education and Awareness Directed at Developer Community Websites</a:t>
            </a:r>
          </a:p>
          <a:p>
            <a:pPr marL="914389" lvl="1" indent="-336542">
              <a:buClr>
                <a:srgbClr val="F59122"/>
              </a:buClr>
              <a:buSzPts val="1300"/>
              <a:buFont typeface="Noto Sans Symbols"/>
              <a:buChar char="▪"/>
            </a:pPr>
            <a:r>
              <a:rPr lang="en-US" dirty="0">
                <a:latin typeface="Open Sans" panose="020B0606030504020204" pitchFamily="34" charset="0"/>
                <a:ea typeface="Open Sans" panose="020B0606030504020204" pitchFamily="34" charset="0"/>
                <a:cs typeface="Open Sans" panose="020B0606030504020204" pitchFamily="34" charset="0"/>
                <a:sym typeface="Calibri"/>
                <a:hlinkClick r:id="rId4"/>
              </a:rPr>
              <a:t>UASG 044A</a:t>
            </a:r>
            <a:r>
              <a:rPr lang="en-US" dirty="0">
                <a:latin typeface="Open Sans" panose="020B0606030504020204" pitchFamily="34" charset="0"/>
                <a:ea typeface="Open Sans" panose="020B0606030504020204" pitchFamily="34" charset="0"/>
                <a:cs typeface="Open Sans" panose="020B0606030504020204" pitchFamily="34" charset="0"/>
                <a:sym typeface="Calibri"/>
              </a:rPr>
              <a:t> Proposed FAQs and Answers</a:t>
            </a:r>
          </a:p>
        </p:txBody>
      </p:sp>
    </p:spTree>
    <p:extLst>
      <p:ext uri="{BB962C8B-B14F-4D97-AF65-F5344CB8AC3E}">
        <p14:creationId xmlns:p14="http://schemas.microsoft.com/office/powerpoint/2010/main" val="4020580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sz="quarter" idx="10"/>
          </p:nvPr>
        </p:nvSpPr>
        <p:spPr>
          <a:xfrm>
            <a:off x="206477" y="1083813"/>
            <a:ext cx="8731045" cy="5499020"/>
          </a:xfrm>
          <a:prstGeom prst="rect">
            <a:avLst/>
          </a:prstGeom>
        </p:spPr>
        <p:txBody>
          <a:bodyPr>
            <a:noAutofit/>
          </a:bodyPr>
          <a:lstStyle/>
          <a:p>
            <a:pPr marL="91440" indent="0" fontAlgn="base">
              <a:buNone/>
            </a:pPr>
            <a:r>
              <a:rPr lang="en-US" sz="1800" b="1" dirty="0">
                <a:latin typeface="Open Sans" panose="020B0606030504020204" pitchFamily="34" charset="0"/>
                <a:ea typeface="Open Sans" panose="020B0606030504020204" pitchFamily="34" charset="0"/>
                <a:cs typeface="Open Sans" panose="020B0606030504020204" pitchFamily="34" charset="0"/>
              </a:rPr>
              <a:t>Objective</a:t>
            </a:r>
            <a:r>
              <a:rPr lang="en-US" sz="1800" dirty="0">
                <a:latin typeface="Open Sans" panose="020B0606030504020204" pitchFamily="34" charset="0"/>
                <a:ea typeface="Open Sans" panose="020B0606030504020204" pitchFamily="34" charset="0"/>
                <a:cs typeface="Open Sans" panose="020B0606030504020204" pitchFamily="34" charset="0"/>
              </a:rPr>
              <a:t>: To increase EAI adoption, define a product category for EAI-supporting email systems, tools, and utilities, so that purchasers can demand EAI, and vendors can supply EAI.</a:t>
            </a:r>
            <a:br>
              <a:rPr lang="en-US" sz="1800" dirty="0">
                <a:latin typeface="Open Sans" panose="020B0606030504020204" pitchFamily="34" charset="0"/>
                <a:ea typeface="Open Sans" panose="020B0606030504020204" pitchFamily="34" charset="0"/>
                <a:cs typeface="Open Sans" panose="020B0606030504020204" pitchFamily="34" charset="0"/>
              </a:rPr>
            </a:br>
            <a:endParaRPr lang="en-US" sz="1800" dirty="0">
              <a:latin typeface="Open Sans" panose="020B0606030504020204" pitchFamily="34" charset="0"/>
              <a:ea typeface="Open Sans" panose="020B0606030504020204" pitchFamily="34" charset="0"/>
              <a:cs typeface="Open Sans" panose="020B0606030504020204" pitchFamily="34" charset="0"/>
            </a:endParaRPr>
          </a:p>
          <a:p>
            <a:pPr marL="91440" indent="0" fontAlgn="base">
              <a:buNone/>
            </a:pPr>
            <a:r>
              <a:rPr lang="en-US" sz="1800" dirty="0">
                <a:latin typeface="Open Sans" panose="020B0606030504020204" pitchFamily="34" charset="0"/>
                <a:ea typeface="Open Sans" panose="020B0606030504020204" pitchFamily="34" charset="0"/>
                <a:cs typeface="Open Sans" panose="020B0606030504020204" pitchFamily="34" charset="0"/>
              </a:rPr>
              <a:t>IT and procurement managers use these scores to quantify the EAI level they are willing to buy. </a:t>
            </a:r>
          </a:p>
          <a:p>
            <a:pPr marL="91440" indent="0" fontAlgn="base">
              <a:buNone/>
            </a:pPr>
            <a:endParaRPr lang="en-US" sz="1800" dirty="0">
              <a:latin typeface="Open Sans" panose="020B0606030504020204" pitchFamily="34" charset="0"/>
              <a:ea typeface="Open Sans" panose="020B0606030504020204" pitchFamily="34" charset="0"/>
              <a:cs typeface="Open Sans" panose="020B0606030504020204" pitchFamily="34" charset="0"/>
            </a:endParaRPr>
          </a:p>
          <a:p>
            <a:pPr marL="91440" indent="0" fontAlgn="base">
              <a:buNone/>
            </a:pPr>
            <a:r>
              <a:rPr lang="en-US" sz="1800" dirty="0">
                <a:latin typeface="Open Sans" panose="020B0606030504020204" pitchFamily="34" charset="0"/>
                <a:ea typeface="Open Sans" panose="020B0606030504020204" pitchFamily="34" charset="0"/>
                <a:cs typeface="Open Sans" panose="020B0606030504020204" pitchFamily="34" charset="0"/>
              </a:rPr>
              <a:t>Vendors use the specific, granular requirements in the guide to measure and score their own products. Motivated vendors can improve their products to earn the top score and win competitive advantage. </a:t>
            </a:r>
          </a:p>
          <a:p>
            <a:pPr marL="91440" indent="0" fontAlgn="base">
              <a:buNone/>
            </a:pPr>
            <a:endParaRPr lang="en-US" sz="1800" dirty="0">
              <a:latin typeface="Open Sans" panose="020B0606030504020204" pitchFamily="34" charset="0"/>
              <a:ea typeface="Open Sans" panose="020B0606030504020204" pitchFamily="34" charset="0"/>
              <a:cs typeface="Open Sans" panose="020B0606030504020204" pitchFamily="34" charset="0"/>
            </a:endParaRPr>
          </a:p>
          <a:p>
            <a:pPr marL="91440" indent="0" fontAlgn="base">
              <a:buNone/>
            </a:pPr>
            <a:r>
              <a:rPr lang="en-US" sz="1800" dirty="0">
                <a:latin typeface="Open Sans" panose="020B0606030504020204" pitchFamily="34" charset="0"/>
                <a:ea typeface="Open Sans" panose="020B0606030504020204" pitchFamily="34" charset="0"/>
                <a:cs typeface="Open Sans" panose="020B0606030504020204" pitchFamily="34" charset="0"/>
              </a:rPr>
              <a:t>Ongoing work related to EAI Self-Certification Guide:</a:t>
            </a:r>
          </a:p>
          <a:p>
            <a:pPr marL="708660" lvl="1" indent="-342900" fontAlgn="base">
              <a:buFont typeface="+mj-lt"/>
              <a:buAutoNum type="arabicPeriod"/>
            </a:pPr>
            <a:r>
              <a:rPr lang="en-US" dirty="0">
                <a:latin typeface="Open Sans" panose="020B0606030504020204" pitchFamily="34" charset="0"/>
                <a:ea typeface="Open Sans" panose="020B0606030504020204" pitchFamily="34" charset="0"/>
                <a:cs typeface="Open Sans" panose="020B0606030504020204" pitchFamily="34" charset="0"/>
              </a:rPr>
              <a:t>User acceptance tests and input by the community on the draft guide. </a:t>
            </a:r>
            <a:r>
              <a:rPr lang="en-US" dirty="0">
                <a:solidFill>
                  <a:schemeClr val="accent1"/>
                </a:solidFill>
                <a:latin typeface="Open Sans" panose="020B0606030504020204" pitchFamily="34" charset="0"/>
                <a:ea typeface="Open Sans" panose="020B0606030504020204" pitchFamily="34" charset="0"/>
                <a:cs typeface="Open Sans" panose="020B0606030504020204" pitchFamily="34" charset="0"/>
              </a:rPr>
              <a:t>(Join the ICANN76 Session “New Internationalized Email Self Certification Guide Overview”)</a:t>
            </a:r>
          </a:p>
          <a:p>
            <a:pPr marL="708660" lvl="1" indent="-342900" fontAlgn="base">
              <a:buFont typeface="+mj-lt"/>
              <a:buAutoNum type="arabicPeriod"/>
            </a:pPr>
            <a:r>
              <a:rPr lang="en-US" dirty="0">
                <a:latin typeface="Open Sans" panose="020B0606030504020204" pitchFamily="34" charset="0"/>
                <a:ea typeface="Open Sans" panose="020B0606030504020204" pitchFamily="34" charset="0"/>
                <a:cs typeface="Open Sans" panose="020B0606030504020204" pitchFamily="34" charset="0"/>
              </a:rPr>
              <a:t>Building a self-certification tool to generate EAI-readiness score.</a:t>
            </a:r>
          </a:p>
          <a:p>
            <a:pPr marL="708660" lvl="1" indent="-342900" fontAlgn="base">
              <a:buFont typeface="+mj-lt"/>
              <a:buAutoNum type="arabicPeriod"/>
            </a:pPr>
            <a:r>
              <a:rPr lang="en-US" dirty="0">
                <a:latin typeface="Open Sans" panose="020B0606030504020204" pitchFamily="34" charset="0"/>
                <a:ea typeface="Open Sans" panose="020B0606030504020204" pitchFamily="34" charset="0"/>
                <a:cs typeface="Open Sans" panose="020B0606030504020204" pitchFamily="34" charset="0"/>
              </a:rPr>
              <a:t>Helping early EAI providers perform self-certification using the guide. </a:t>
            </a:r>
          </a:p>
          <a:p>
            <a:pPr marL="708660" lvl="1" indent="-342900" fontAlgn="base">
              <a:buFont typeface="+mj-lt"/>
              <a:buAutoNum type="arabicPeriod"/>
            </a:pPr>
            <a:r>
              <a:rPr lang="en-US" dirty="0">
                <a:latin typeface="Open Sans" panose="020B0606030504020204" pitchFamily="34" charset="0"/>
                <a:ea typeface="Open Sans" panose="020B0606030504020204" pitchFamily="34" charset="0"/>
                <a:cs typeface="Open Sans" panose="020B0606030504020204" pitchFamily="34" charset="0"/>
              </a:rPr>
              <a:t>A quick guide for IT and procurement managers.</a:t>
            </a:r>
          </a:p>
        </p:txBody>
      </p:sp>
      <p:sp>
        <p:nvSpPr>
          <p:cNvPr id="4" name="Title 3">
            <a:extLst>
              <a:ext uri="{FF2B5EF4-FFF2-40B4-BE49-F238E27FC236}">
                <a16:creationId xmlns:a16="http://schemas.microsoft.com/office/drawing/2014/main" id="{E9381639-BF78-184D-98DE-E3C5E8CCEA8C}"/>
              </a:ext>
            </a:extLst>
          </p:cNvPr>
          <p:cNvSpPr>
            <a:spLocks noGrp="1"/>
          </p:cNvSpPr>
          <p:nvPr>
            <p:ph type="title"/>
          </p:nvPr>
        </p:nvSpPr>
        <p:spPr>
          <a:xfrm>
            <a:off x="206477" y="275167"/>
            <a:ext cx="9144000" cy="571500"/>
          </a:xfrm>
        </p:spPr>
        <p:txBody>
          <a:bodyPr/>
          <a:lstStyle/>
          <a:p>
            <a:r>
              <a:rPr lang="en-US" sz="2800" dirty="0">
                <a:solidFill>
                  <a:srgbClr val="F59122"/>
                </a:solidFill>
              </a:rPr>
              <a:t>Call for Action: EAI-Readiness Self-Certification Guide</a:t>
            </a:r>
            <a:endParaRPr lang="en-TR" sz="2800" dirty="0">
              <a:solidFill>
                <a:srgbClr val="F59122"/>
              </a:solidFill>
            </a:endParaRPr>
          </a:p>
        </p:txBody>
      </p:sp>
    </p:spTree>
    <p:extLst>
      <p:ext uri="{BB962C8B-B14F-4D97-AF65-F5344CB8AC3E}">
        <p14:creationId xmlns:p14="http://schemas.microsoft.com/office/powerpoint/2010/main" val="2677322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381639-BF78-184D-98DE-E3C5E8CCEA8C}"/>
              </a:ext>
            </a:extLst>
          </p:cNvPr>
          <p:cNvSpPr>
            <a:spLocks noGrp="1"/>
          </p:cNvSpPr>
          <p:nvPr>
            <p:ph type="title"/>
          </p:nvPr>
        </p:nvSpPr>
        <p:spPr>
          <a:xfrm>
            <a:off x="117709" y="114837"/>
            <a:ext cx="8451381" cy="1143000"/>
          </a:xfrm>
        </p:spPr>
        <p:txBody>
          <a:bodyPr/>
          <a:lstStyle/>
          <a:p>
            <a:r>
              <a:rPr lang="en-US" sz="2800" dirty="0">
                <a:solidFill>
                  <a:srgbClr val="F59122"/>
                </a:solidFill>
              </a:rPr>
              <a:t>Defining EAI-Readiness Levels</a:t>
            </a:r>
            <a:endParaRPr lang="en-TR" sz="2800" dirty="0">
              <a:solidFill>
                <a:srgbClr val="F59122"/>
              </a:solidFill>
            </a:endParaRPr>
          </a:p>
        </p:txBody>
      </p:sp>
      <p:graphicFrame>
        <p:nvGraphicFramePr>
          <p:cNvPr id="9" name="Table 8">
            <a:extLst>
              <a:ext uri="{FF2B5EF4-FFF2-40B4-BE49-F238E27FC236}">
                <a16:creationId xmlns:a16="http://schemas.microsoft.com/office/drawing/2014/main" id="{3B79FC2B-E1C8-DE4A-AADB-EA76E9558605}"/>
              </a:ext>
            </a:extLst>
          </p:cNvPr>
          <p:cNvGraphicFramePr>
            <a:graphicFrameLocks noGrp="1"/>
          </p:cNvGraphicFramePr>
          <p:nvPr>
            <p:extLst>
              <p:ext uri="{D42A27DB-BD31-4B8C-83A1-F6EECF244321}">
                <p14:modId xmlns:p14="http://schemas.microsoft.com/office/powerpoint/2010/main" val="924479402"/>
              </p:ext>
            </p:extLst>
          </p:nvPr>
        </p:nvGraphicFramePr>
        <p:xfrm>
          <a:off x="117709" y="1526675"/>
          <a:ext cx="8832555" cy="4682565"/>
        </p:xfrm>
        <a:graphic>
          <a:graphicData uri="http://schemas.openxmlformats.org/drawingml/2006/table">
            <a:tbl>
              <a:tblPr>
                <a:tableStyleId>{BC89EF96-8CEA-46FF-86C4-4CE0E7609802}</a:tableStyleId>
              </a:tblPr>
              <a:tblGrid>
                <a:gridCol w="1261595">
                  <a:extLst>
                    <a:ext uri="{9D8B030D-6E8A-4147-A177-3AD203B41FA5}">
                      <a16:colId xmlns:a16="http://schemas.microsoft.com/office/drawing/2014/main" val="3538193092"/>
                    </a:ext>
                  </a:extLst>
                </a:gridCol>
                <a:gridCol w="7570960">
                  <a:extLst>
                    <a:ext uri="{9D8B030D-6E8A-4147-A177-3AD203B41FA5}">
                      <a16:colId xmlns:a16="http://schemas.microsoft.com/office/drawing/2014/main" val="3320587021"/>
                    </a:ext>
                  </a:extLst>
                </a:gridCol>
              </a:tblGrid>
              <a:tr h="298003">
                <a:tc>
                  <a:txBody>
                    <a:bodyPr/>
                    <a:lstStyle/>
                    <a:p>
                      <a:pPr rtl="0" fontAlgn="t">
                        <a:spcBef>
                          <a:spcPts val="0"/>
                        </a:spcBef>
                        <a:spcAft>
                          <a:spcPts val="0"/>
                        </a:spcAft>
                      </a:pPr>
                      <a:r>
                        <a:rPr lang="en-US" sz="1400" b="1"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Level</a:t>
                      </a:r>
                      <a:endParaRPr lang="en-US" sz="1400" b="1" dirty="0">
                        <a:effectLst/>
                        <a:latin typeface="Open Sans" panose="020B0606030504020204" pitchFamily="34" charset="0"/>
                        <a:ea typeface="Open Sans" panose="020B0606030504020204" pitchFamily="34" charset="0"/>
                        <a:cs typeface="Open Sans" panose="020B0606030504020204" pitchFamily="34" charset="0"/>
                      </a:endParaRPr>
                    </a:p>
                  </a:txBody>
                  <a:tcPr marL="44730" marR="44730" marT="44730" marB="44730">
                    <a:solidFill>
                      <a:schemeClr val="accent1"/>
                    </a:solidFill>
                  </a:tcPr>
                </a:tc>
                <a:tc>
                  <a:txBody>
                    <a:bodyPr/>
                    <a:lstStyle/>
                    <a:p>
                      <a:pPr rtl="0" fontAlgn="t">
                        <a:spcBef>
                          <a:spcPts val="0"/>
                        </a:spcBef>
                        <a:spcAft>
                          <a:spcPts val="0"/>
                        </a:spcAft>
                      </a:pPr>
                      <a:r>
                        <a:rPr lang="en-US" sz="1400" b="1"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Functionality</a:t>
                      </a:r>
                      <a:endParaRPr lang="en-US" sz="1400" b="1" dirty="0">
                        <a:effectLst/>
                        <a:latin typeface="Open Sans" panose="020B0606030504020204" pitchFamily="34" charset="0"/>
                        <a:ea typeface="Open Sans" panose="020B0606030504020204" pitchFamily="34" charset="0"/>
                        <a:cs typeface="Open Sans" panose="020B0606030504020204" pitchFamily="34" charset="0"/>
                      </a:endParaRPr>
                    </a:p>
                  </a:txBody>
                  <a:tcPr marL="44730" marR="44730" marT="44730" marB="44730">
                    <a:solidFill>
                      <a:schemeClr val="accent1"/>
                    </a:solidFill>
                  </a:tcPr>
                </a:tc>
                <a:extLst>
                  <a:ext uri="{0D108BD9-81ED-4DB2-BD59-A6C34878D82A}">
                    <a16:rowId xmlns:a16="http://schemas.microsoft.com/office/drawing/2014/main" val="2864051063"/>
                  </a:ext>
                </a:extLst>
              </a:tr>
              <a:tr h="1669079">
                <a:tc>
                  <a:txBody>
                    <a:bodyPr/>
                    <a:lstStyle/>
                    <a:p>
                      <a:pPr rtl="0" fontAlgn="t">
                        <a:spcBef>
                          <a:spcPts val="0"/>
                        </a:spcBef>
                        <a:spcAft>
                          <a:spcPts val="0"/>
                        </a:spcAft>
                      </a:pPr>
                      <a:r>
                        <a:rPr lang="en-US" sz="1400" b="1"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Platinum</a:t>
                      </a:r>
                      <a:br>
                        <a:rPr lang="en-US" sz="14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br>
                        <a:rPr lang="en-US" sz="14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br>
                        <a:rPr lang="en-US" sz="14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44730" marR="44730" marT="44730" marB="44730"/>
                </a:tc>
                <a:tc>
                  <a:txBody>
                    <a:bodyPr/>
                    <a:lstStyle/>
                    <a:p>
                      <a:pPr marL="228600" indent="-228600" algn="l" defTabSz="457200" rtl="0" eaLnBrk="1" fontAlgn="base" latinLnBrk="0" hangingPunct="1">
                        <a:spcBef>
                          <a:spcPts val="0"/>
                        </a:spcBef>
                        <a:spcAft>
                          <a:spcPts val="0"/>
                        </a:spcAft>
                        <a:buFont typeface="+mj-lt"/>
                        <a:buAutoNum type="arabicPeriod"/>
                      </a:pPr>
                      <a:r>
                        <a:rPr lang="en-US" sz="1400" b="1" u="none" strike="noStrike" kern="1200" dirty="0">
                          <a:solidFill>
                            <a:srgbClr val="0E101A"/>
                          </a:solidFill>
                          <a:effectLst/>
                          <a:latin typeface="Open Sans" panose="020B0606030504020204" pitchFamily="34" charset="0"/>
                          <a:ea typeface="+mn-ea"/>
                          <a:cs typeface="+mn-cs"/>
                        </a:rPr>
                        <a:t>Meets all Gold requirements listed below +</a:t>
                      </a:r>
                    </a:p>
                    <a:p>
                      <a:pPr marL="228600" indent="-228600" algn="l" defTabSz="457200" rtl="0" eaLnBrk="1" fontAlgn="base" latinLnBrk="0" hangingPunct="1">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mn-ea"/>
                          <a:cs typeface="+mn-cs"/>
                        </a:rPr>
                        <a:t>Supports all UASG Best Practices guidelines.</a:t>
                      </a:r>
                    </a:p>
                    <a:p>
                      <a:pPr marL="228600" indent="-228600" algn="l" defTabSz="457200" rtl="0" eaLnBrk="1" fontAlgn="base" latinLnBrk="0" hangingPunct="1">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mn-ea"/>
                          <a:cs typeface="+mn-cs"/>
                        </a:rPr>
                        <a:t>Hosting functionality for internationalized mailboxes is enabled by default [to the user and administrator]</a:t>
                      </a:r>
                    </a:p>
                    <a:p>
                      <a:pPr marL="228600" indent="-228600" algn="l" defTabSz="457200" rtl="0" eaLnBrk="1" fontAlgn="base" latinLnBrk="0" hangingPunct="1">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mn-ea"/>
                          <a:cs typeface="+mn-cs"/>
                        </a:rPr>
                        <a:t>Include “aspirational” extra features which improve user experience.</a:t>
                      </a:r>
                    </a:p>
                    <a:p>
                      <a:pPr marL="228600" indent="-228600" algn="l" defTabSz="457200" rtl="0" eaLnBrk="1" fontAlgn="base" latinLnBrk="0" hangingPunct="1">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mn-ea"/>
                          <a:cs typeface="+mn-cs"/>
                        </a:rPr>
                        <a:t>Documentation clearly explains how to set up, use and administer Platinum-level features </a:t>
                      </a:r>
                    </a:p>
                    <a:p>
                      <a:pPr marL="228600" indent="-228600" algn="l" defTabSz="457200" rtl="0" eaLnBrk="1" fontAlgn="base" latinLnBrk="0" hangingPunct="1">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mn-ea"/>
                          <a:cs typeface="+mn-cs"/>
                        </a:rPr>
                        <a:t>All integrated tools or utilities should be UA-ready and EAI-enabled as well.</a:t>
                      </a:r>
                    </a:p>
                  </a:txBody>
                  <a:tcPr marL="44730" marR="44730" marT="44730" marB="44730"/>
                </a:tc>
                <a:extLst>
                  <a:ext uri="{0D108BD9-81ED-4DB2-BD59-A6C34878D82A}">
                    <a16:rowId xmlns:a16="http://schemas.microsoft.com/office/drawing/2014/main" val="2721279319"/>
                  </a:ext>
                </a:extLst>
              </a:tr>
              <a:tr h="1767766">
                <a:tc>
                  <a:txBody>
                    <a:bodyPr/>
                    <a:lstStyle/>
                    <a:p>
                      <a:pPr rtl="0" fontAlgn="t">
                        <a:spcBef>
                          <a:spcPts val="0"/>
                        </a:spcBef>
                        <a:spcAft>
                          <a:spcPts val="0"/>
                        </a:spcAft>
                      </a:pPr>
                      <a:r>
                        <a:rPr lang="en-US" sz="1400" b="1" u="none" strike="noStrike">
                          <a:solidFill>
                            <a:srgbClr val="0E101A"/>
                          </a:solidFill>
                          <a:effectLst/>
                          <a:latin typeface="Open Sans" panose="020B0606030504020204" pitchFamily="34" charset="0"/>
                          <a:ea typeface="Open Sans" panose="020B0606030504020204" pitchFamily="34" charset="0"/>
                          <a:cs typeface="Open Sans" panose="020B0606030504020204" pitchFamily="34" charset="0"/>
                        </a:rPr>
                        <a:t>Gold</a:t>
                      </a:r>
                      <a:br>
                        <a:rPr lang="en-US" sz="1400" b="0" u="none" strike="noStrike">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br>
                        <a:rPr lang="en-US" sz="1400" b="0" u="none" strike="noStrike">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br>
                        <a:rPr lang="en-US" sz="1400" b="0" u="none" strike="noStrike">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endParaRPr lang="en-US" sz="1400">
                        <a:effectLst/>
                        <a:latin typeface="Open Sans" panose="020B0606030504020204" pitchFamily="34" charset="0"/>
                        <a:ea typeface="Open Sans" panose="020B0606030504020204" pitchFamily="34" charset="0"/>
                        <a:cs typeface="Open Sans" panose="020B0606030504020204" pitchFamily="34" charset="0"/>
                      </a:endParaRPr>
                    </a:p>
                  </a:txBody>
                  <a:tcPr marL="44730" marR="44730" marT="44730" marB="44730"/>
                </a:tc>
                <a:tc>
                  <a:txBody>
                    <a:bodyPr/>
                    <a:lstStyle/>
                    <a:p>
                      <a:pPr marL="228600" indent="-228600" algn="l" defTabSz="457200" rtl="0" eaLnBrk="1" fontAlgn="base" latinLnBrk="0" hangingPunct="1">
                        <a:spcBef>
                          <a:spcPts val="0"/>
                        </a:spcBef>
                        <a:spcAft>
                          <a:spcPts val="0"/>
                        </a:spcAft>
                        <a:buFont typeface="+mj-lt"/>
                        <a:buAutoNum type="arabicPeriod"/>
                      </a:pPr>
                      <a:r>
                        <a:rPr lang="en-US" sz="1400" b="1" u="none" strike="noStrike" kern="1200" dirty="0">
                          <a:solidFill>
                            <a:srgbClr val="0E101A"/>
                          </a:solidFill>
                          <a:effectLst/>
                          <a:latin typeface="Open Sans" panose="020B0606030504020204" pitchFamily="34" charset="0"/>
                          <a:ea typeface="+mn-ea"/>
                          <a:cs typeface="+mn-cs"/>
                        </a:rPr>
                        <a:t>Meets all Silver requirements +</a:t>
                      </a:r>
                    </a:p>
                    <a:p>
                      <a:pPr marL="228600" indent="-228600" algn="l" defTabSz="457200" rtl="0" eaLnBrk="1" fontAlgn="base" latinLnBrk="0" hangingPunct="1">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mn-ea"/>
                          <a:cs typeface="+mn-cs"/>
                        </a:rPr>
                        <a:t>Hosting functionality for internationalized mailboxes is available but not enabled by default</a:t>
                      </a:r>
                    </a:p>
                    <a:p>
                      <a:pPr marL="228600" indent="-228600" algn="l" defTabSz="457200" rtl="0" eaLnBrk="1" fontAlgn="base" latinLnBrk="0" hangingPunct="1">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mn-ea"/>
                          <a:cs typeface="+mn-cs"/>
                        </a:rPr>
                        <a:t>Marketing materials and public messaging promote globally inclusive email systems and features</a:t>
                      </a:r>
                    </a:p>
                    <a:p>
                      <a:pPr marL="228600" indent="-228600" algn="l" defTabSz="457200" rtl="0" eaLnBrk="1" fontAlgn="base" latinLnBrk="0" hangingPunct="1">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mn-ea"/>
                          <a:cs typeface="+mn-cs"/>
                        </a:rPr>
                        <a:t>Documentation clearly explains how to set up and use Gold-level features</a:t>
                      </a:r>
                    </a:p>
                    <a:p>
                      <a:pPr marL="228600" indent="-228600" algn="l" defTabSz="457200" rtl="0" eaLnBrk="1" fontAlgn="base" latinLnBrk="0" hangingPunct="1">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mn-ea"/>
                          <a:cs typeface="+mn-cs"/>
                        </a:rPr>
                        <a:t>Functionality which processes email addresses rather than messages, for example address books, can create and store Unicode email addresses  </a:t>
                      </a:r>
                    </a:p>
                  </a:txBody>
                  <a:tcPr marL="44730" marR="44730" marT="44730" marB="44730"/>
                </a:tc>
                <a:extLst>
                  <a:ext uri="{0D108BD9-81ED-4DB2-BD59-A6C34878D82A}">
                    <a16:rowId xmlns:a16="http://schemas.microsoft.com/office/drawing/2014/main" val="2506102778"/>
                  </a:ext>
                </a:extLst>
              </a:tr>
              <a:tr h="927901">
                <a:tc>
                  <a:txBody>
                    <a:bodyPr/>
                    <a:lstStyle/>
                    <a:p>
                      <a:pPr rtl="0" fontAlgn="t">
                        <a:spcBef>
                          <a:spcPts val="0"/>
                        </a:spcBef>
                        <a:spcAft>
                          <a:spcPts val="0"/>
                        </a:spcAft>
                      </a:pPr>
                      <a:r>
                        <a:rPr lang="en-US" sz="1400" b="1"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Silver</a:t>
                      </a: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44730" marR="44730" marT="44730" marB="44730"/>
                </a:tc>
                <a:tc>
                  <a:txBody>
                    <a:bodyPr/>
                    <a:lstStyle/>
                    <a:p>
                      <a:pPr marL="228600" indent="-228600" algn="l" defTabSz="457200" rtl="0" eaLnBrk="1" fontAlgn="base" latinLnBrk="0" hangingPunct="1">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mn-ea"/>
                          <a:cs typeface="+mn-cs"/>
                        </a:rPr>
                        <a:t>Enables its users to process email messages from [EAI] mailboxes but does not host such mailboxes</a:t>
                      </a:r>
                    </a:p>
                    <a:p>
                      <a:pPr marL="228600" indent="-228600" algn="l" defTabSz="457200" rtl="0" eaLnBrk="1" fontAlgn="base" latinLnBrk="0" hangingPunct="1">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mn-ea"/>
                          <a:cs typeface="+mn-cs"/>
                        </a:rPr>
                        <a:t>Functionality which processes email addresses rather than messages, for example address books, need not create or store Unicode email addresses.</a:t>
                      </a:r>
                    </a:p>
                  </a:txBody>
                  <a:tcPr marL="44730" marR="44730" marT="44730" marB="44730"/>
                </a:tc>
                <a:extLst>
                  <a:ext uri="{0D108BD9-81ED-4DB2-BD59-A6C34878D82A}">
                    <a16:rowId xmlns:a16="http://schemas.microsoft.com/office/drawing/2014/main" val="1382804363"/>
                  </a:ext>
                </a:extLst>
              </a:tr>
            </a:tbl>
          </a:graphicData>
        </a:graphic>
      </p:graphicFrame>
      <p:sp>
        <p:nvSpPr>
          <p:cNvPr id="5" name="TextBox 4">
            <a:extLst>
              <a:ext uri="{FF2B5EF4-FFF2-40B4-BE49-F238E27FC236}">
                <a16:creationId xmlns:a16="http://schemas.microsoft.com/office/drawing/2014/main" id="{295C910A-CD0F-A604-B4D4-22A26E88E548}"/>
              </a:ext>
            </a:extLst>
          </p:cNvPr>
          <p:cNvSpPr txBox="1"/>
          <p:nvPr/>
        </p:nvSpPr>
        <p:spPr>
          <a:xfrm>
            <a:off x="117709" y="799016"/>
            <a:ext cx="8601748" cy="646331"/>
          </a:xfrm>
          <a:prstGeom prst="rect">
            <a:avLst/>
          </a:prstGeom>
          <a:noFill/>
        </p:spPr>
        <p:txBody>
          <a:bodyPr wrap="square">
            <a:spAutoFit/>
          </a:bodyPr>
          <a:lstStyle/>
          <a:p>
            <a:r>
              <a:rPr lang="en-US" dirty="0">
                <a:latin typeface="Open Sans" panose="020B0606030504020204" pitchFamily="34" charset="0"/>
                <a:ea typeface="Open Sans" panose="020B0606030504020204" pitchFamily="34" charset="0"/>
                <a:cs typeface="Open Sans" panose="020B0606030504020204" pitchFamily="34" charset="0"/>
              </a:rPr>
              <a:t>The self certification guide provides Silver, Gold, and Platinum scores for individual attributes. These </a:t>
            </a:r>
            <a:r>
              <a:rPr lang="en-US" sz="1800" dirty="0">
                <a:latin typeface="Open Sans" panose="020B0606030504020204" pitchFamily="34" charset="0"/>
                <a:ea typeface="Open Sans" panose="020B0606030504020204" pitchFamily="34" charset="0"/>
                <a:cs typeface="Open Sans" panose="020B0606030504020204" pitchFamily="34" charset="0"/>
              </a:rPr>
              <a:t>scores replace the old Level 1 and Level 2 concepts.</a:t>
            </a:r>
            <a:endParaRPr lang="en-TR" dirty="0"/>
          </a:p>
        </p:txBody>
      </p:sp>
    </p:spTree>
    <p:extLst>
      <p:ext uri="{BB962C8B-B14F-4D97-AF65-F5344CB8AC3E}">
        <p14:creationId xmlns:p14="http://schemas.microsoft.com/office/powerpoint/2010/main" val="2388572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151A0-7596-4A5C-B2B2-42EE94C083B8}"/>
              </a:ext>
            </a:extLst>
          </p:cNvPr>
          <p:cNvSpPr>
            <a:spLocks noGrp="1"/>
          </p:cNvSpPr>
          <p:nvPr>
            <p:ph type="title"/>
          </p:nvPr>
        </p:nvSpPr>
        <p:spPr/>
        <p:txBody>
          <a:bodyPr/>
          <a:lstStyle/>
          <a:p>
            <a:r>
              <a:rPr lang="en-US" sz="2800" dirty="0">
                <a:solidFill>
                  <a:srgbClr val="F59122"/>
                </a:solidFill>
              </a:rPr>
              <a:t>Ratings of systems based on ratings of components </a:t>
            </a:r>
          </a:p>
        </p:txBody>
      </p:sp>
      <p:sp>
        <p:nvSpPr>
          <p:cNvPr id="3" name="Content Placeholder 2">
            <a:extLst>
              <a:ext uri="{FF2B5EF4-FFF2-40B4-BE49-F238E27FC236}">
                <a16:creationId xmlns:a16="http://schemas.microsoft.com/office/drawing/2014/main" id="{00DFC9D0-CB9B-4D38-9D88-D93753794F5C}"/>
              </a:ext>
            </a:extLst>
          </p:cNvPr>
          <p:cNvSpPr>
            <a:spLocks noGrp="1"/>
          </p:cNvSpPr>
          <p:nvPr>
            <p:ph sz="quarter" idx="10"/>
          </p:nvPr>
        </p:nvSpPr>
        <p:spPr>
          <a:xfrm>
            <a:off x="320676" y="1280160"/>
            <a:ext cx="8450746" cy="4297680"/>
          </a:xfrm>
        </p:spPr>
        <p:txBody>
          <a:bodyPr/>
          <a:lstStyle/>
          <a:p>
            <a:pPr marL="91440" indent="0">
              <a:buNone/>
            </a:pPr>
            <a:r>
              <a:rPr lang="en-US" sz="1800" dirty="0">
                <a:latin typeface="Open Sans" panose="020B0606030504020204"/>
              </a:rPr>
              <a:t>Email systems are generally made up of multiple components. The guide permits rating of individual components and rating of “systems”. A vendor determines which components and functionality are to be tested and certified. </a:t>
            </a:r>
          </a:p>
          <a:p>
            <a:pPr marL="91440" indent="0">
              <a:buNone/>
            </a:pPr>
            <a:endParaRPr lang="en-US" sz="1800" b="1" dirty="0">
              <a:latin typeface="Open Sans" panose="020B0606030504020204"/>
            </a:endParaRPr>
          </a:p>
          <a:p>
            <a:pPr marL="91440" indent="0">
              <a:buNone/>
            </a:pPr>
            <a:r>
              <a:rPr lang="en-US" sz="1800" b="1" dirty="0">
                <a:latin typeface="Open Sans" panose="020B0606030504020204"/>
              </a:rPr>
              <a:t>Email System Components</a:t>
            </a:r>
            <a:endParaRPr lang="en-US" sz="1800" dirty="0">
              <a:latin typeface="Open Sans" panose="020B0606030504020204"/>
            </a:endParaRPr>
          </a:p>
          <a:p>
            <a:pPr>
              <a:lnSpc>
                <a:spcPct val="150000"/>
              </a:lnSpc>
            </a:pPr>
            <a:r>
              <a:rPr lang="en-US" sz="1800" dirty="0">
                <a:latin typeface="Open Sans" panose="020B0606030504020204"/>
              </a:rPr>
              <a:t>EAI-Ready Mail User Agent (MUA) and EAI-Ready Webmail clients which support IMAP &amp; which support POP.</a:t>
            </a:r>
          </a:p>
          <a:p>
            <a:pPr>
              <a:lnSpc>
                <a:spcPct val="150000"/>
              </a:lnSpc>
            </a:pPr>
            <a:r>
              <a:rPr lang="en-US" sz="1800" dirty="0">
                <a:latin typeface="Open Sans" panose="020B0606030504020204"/>
              </a:rPr>
              <a:t>EAI-Mail Submission Agent (MSA)</a:t>
            </a:r>
          </a:p>
          <a:p>
            <a:pPr>
              <a:lnSpc>
                <a:spcPct val="150000"/>
              </a:lnSpc>
            </a:pPr>
            <a:r>
              <a:rPr lang="en-US" sz="1800" dirty="0">
                <a:latin typeface="Open Sans" panose="020B0606030504020204"/>
              </a:rPr>
              <a:t>Mail Transfer Agent (MTA) </a:t>
            </a:r>
          </a:p>
          <a:p>
            <a:pPr>
              <a:lnSpc>
                <a:spcPct val="150000"/>
              </a:lnSpc>
            </a:pPr>
            <a:r>
              <a:rPr lang="en-US" sz="1800" dirty="0">
                <a:latin typeface="Open Sans" panose="020B0606030504020204"/>
              </a:rPr>
              <a:t>Mail Delivery Agent (MDA) which supports IMAP &amp; which supports POP</a:t>
            </a:r>
          </a:p>
          <a:p>
            <a:pPr>
              <a:lnSpc>
                <a:spcPct val="150000"/>
              </a:lnSpc>
            </a:pPr>
            <a:r>
              <a:rPr lang="en-US" sz="1800" dirty="0">
                <a:latin typeface="Open Sans" panose="020B0606030504020204"/>
              </a:rPr>
              <a:t>Mail Service Provider (MSP)</a:t>
            </a:r>
            <a:br>
              <a:rPr lang="en-US" dirty="0"/>
            </a:br>
            <a:endParaRPr lang="en-US" dirty="0"/>
          </a:p>
        </p:txBody>
      </p:sp>
    </p:spTree>
    <p:extLst>
      <p:ext uri="{BB962C8B-B14F-4D97-AF65-F5344CB8AC3E}">
        <p14:creationId xmlns:p14="http://schemas.microsoft.com/office/powerpoint/2010/main" val="2864221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2" y="275167"/>
            <a:ext cx="8823959" cy="1143000"/>
          </a:xfrm>
        </p:spPr>
        <p:txBody>
          <a:bodyPr/>
          <a:lstStyle/>
          <a:p>
            <a:r>
              <a:rPr lang="en-US" sz="2800" dirty="0">
                <a:solidFill>
                  <a:srgbClr val="F59122"/>
                </a:solidFill>
              </a:rPr>
              <a:t>Technical Engagement (UASG044)</a:t>
            </a:r>
            <a:endParaRPr lang="en-US" dirty="0">
              <a:solidFill>
                <a:srgbClr val="F59122"/>
              </a:solidFill>
            </a:endParaRPr>
          </a:p>
        </p:txBody>
      </p:sp>
      <p:sp>
        <p:nvSpPr>
          <p:cNvPr id="11" name="Content Placeholder 10"/>
          <p:cNvSpPr>
            <a:spLocks noGrp="1"/>
          </p:cNvSpPr>
          <p:nvPr>
            <p:ph sz="quarter" idx="10"/>
          </p:nvPr>
        </p:nvSpPr>
        <p:spPr>
          <a:xfrm>
            <a:off x="180556" y="1119869"/>
            <a:ext cx="8823959" cy="5268092"/>
          </a:xfrm>
          <a:prstGeom prst="rect">
            <a:avLst/>
          </a:prstGeom>
        </p:spPr>
        <p:txBody>
          <a:bodyPr>
            <a:noAutofit/>
          </a:bodyPr>
          <a:lstStyle/>
          <a:p>
            <a:pPr marL="91438" indent="0" fontAlgn="base">
              <a:buNone/>
            </a:pPr>
            <a:r>
              <a:rPr lang="en-GB" sz="1800" b="1" dirty="0">
                <a:latin typeface="Open Sans" panose="020B0606030504020204" pitchFamily="34" charset="0"/>
                <a:ea typeface="Open Sans" panose="020B0606030504020204" pitchFamily="34" charset="0"/>
                <a:cs typeface="Open Sans" panose="020B0606030504020204" pitchFamily="34" charset="0"/>
              </a:rPr>
              <a:t>EAI Technical Education and Awareness to the Developers’ Network</a:t>
            </a:r>
          </a:p>
          <a:p>
            <a:pPr marL="91438" indent="0" fontAlgn="base">
              <a:buNone/>
            </a:pPr>
            <a:endParaRPr lang="en-GB" sz="1800" b="1" dirty="0">
              <a:latin typeface="Open Sans" panose="020B0606030504020204" pitchFamily="34" charset="0"/>
              <a:ea typeface="Open Sans" panose="020B0606030504020204" pitchFamily="34" charset="0"/>
              <a:cs typeface="Open Sans" panose="020B0606030504020204" pitchFamily="34" charset="0"/>
            </a:endParaRPr>
          </a:p>
          <a:p>
            <a:pPr marL="91438" indent="0" fontAlgn="base">
              <a:buNone/>
            </a:pPr>
            <a:r>
              <a:rPr lang="en-GB" sz="1800" b="1" dirty="0">
                <a:latin typeface="Open Sans" panose="020B0606030504020204" pitchFamily="34" charset="0"/>
                <a:ea typeface="Open Sans" panose="020B0606030504020204" pitchFamily="34" charset="0"/>
                <a:cs typeface="Open Sans" panose="020B0606030504020204" pitchFamily="34" charset="0"/>
              </a:rPr>
              <a:t>Scope of the work: </a:t>
            </a:r>
          </a:p>
          <a:p>
            <a:pPr marL="91438" indent="0" fontAlgn="base">
              <a:buNone/>
            </a:pPr>
            <a:r>
              <a:rPr lang="en-US" sz="1800" dirty="0">
                <a:latin typeface="Open Sans" panose="020B0606030504020204" pitchFamily="34" charset="0"/>
                <a:ea typeface="Open Sans" panose="020B0606030504020204" pitchFamily="34" charset="0"/>
                <a:cs typeface="Open Sans" panose="020B0606030504020204" pitchFamily="34" charset="0"/>
              </a:rPr>
              <a:t>One of the major challenges for UA adoption is a lack of awareness among software developers developing and deploying end user applications and services. </a:t>
            </a:r>
          </a:p>
          <a:p>
            <a:pPr marL="91438" indent="0" fontAlgn="base">
              <a:buNone/>
            </a:pPr>
            <a:endParaRPr lang="en-US" sz="1800" dirty="0">
              <a:latin typeface="Open Sans" panose="020B0606030504020204" pitchFamily="34" charset="0"/>
              <a:ea typeface="Open Sans" panose="020B0606030504020204" pitchFamily="34" charset="0"/>
              <a:cs typeface="Open Sans" panose="020B0606030504020204" pitchFamily="34" charset="0"/>
            </a:endParaRPr>
          </a:p>
          <a:p>
            <a:pPr marL="91438" indent="0" fontAlgn="base">
              <a:buNone/>
            </a:pPr>
            <a:r>
              <a:rPr lang="en-GB" sz="1800" dirty="0">
                <a:latin typeface="Open Sans" panose="020B0606030504020204" pitchFamily="34" charset="0"/>
                <a:ea typeface="Open Sans" panose="020B0606030504020204" pitchFamily="34" charset="0"/>
                <a:cs typeface="Open Sans" panose="020B0606030504020204" pitchFamily="34" charset="0"/>
              </a:rPr>
              <a:t>This work aims to interact with software developers on popular developer networks and discussion forums (e.g., </a:t>
            </a:r>
            <a:r>
              <a:rPr lang="en-GB" sz="1800" dirty="0" err="1">
                <a:latin typeface="Open Sans" panose="020B0606030504020204" pitchFamily="34" charset="0"/>
                <a:ea typeface="Open Sans" panose="020B0606030504020204" pitchFamily="34" charset="0"/>
                <a:cs typeface="Open Sans" panose="020B0606030504020204" pitchFamily="34" charset="0"/>
              </a:rPr>
              <a:t>StackOverflow</a:t>
            </a:r>
            <a:r>
              <a:rPr lang="en-GB" sz="1800" dirty="0">
                <a:latin typeface="Open Sans" panose="020B0606030504020204" pitchFamily="34" charset="0"/>
                <a:ea typeface="Open Sans" panose="020B0606030504020204" pitchFamily="34" charset="0"/>
                <a:cs typeface="Open Sans" panose="020B0606030504020204" pitchFamily="34" charset="0"/>
              </a:rPr>
              <a:t>, GitHub) to provide solutions to existing EAI questions, as well as create UA and EAI awareness. </a:t>
            </a:r>
          </a:p>
          <a:p>
            <a:pPr marL="91438" indent="0" fontAlgn="base">
              <a:buNone/>
            </a:pPr>
            <a:endParaRPr lang="en-GB" sz="1800" dirty="0">
              <a:latin typeface="Open Sans" panose="020B0606030504020204" pitchFamily="34" charset="0"/>
              <a:ea typeface="Open Sans" panose="020B0606030504020204" pitchFamily="34" charset="0"/>
              <a:cs typeface="Open Sans" panose="020B0606030504020204" pitchFamily="34" charset="0"/>
            </a:endParaRPr>
          </a:p>
          <a:p>
            <a:pPr marL="91438" indent="0" fontAlgn="base">
              <a:buNone/>
            </a:pPr>
            <a:r>
              <a:rPr lang="en-GB" sz="1800" dirty="0">
                <a:latin typeface="Open Sans" panose="020B0606030504020204" pitchFamily="34" charset="0"/>
                <a:ea typeface="Open Sans" panose="020B0606030504020204" pitchFamily="34" charset="0"/>
                <a:cs typeface="Open Sans" panose="020B0606030504020204" pitchFamily="34" charset="0"/>
              </a:rPr>
              <a:t>The decisions software developers will make at the micro-level make a big difference for UA support (e.g., we have found existing advice on </a:t>
            </a:r>
            <a:r>
              <a:rPr lang="en-GB" sz="1800" dirty="0" err="1">
                <a:latin typeface="Open Sans" panose="020B0606030504020204" pitchFamily="34" charset="0"/>
                <a:ea typeface="Open Sans" panose="020B0606030504020204" pitchFamily="34" charset="0"/>
                <a:cs typeface="Open Sans" panose="020B0606030504020204" pitchFamily="34" charset="0"/>
              </a:rPr>
              <a:t>RegExes</a:t>
            </a:r>
            <a:r>
              <a:rPr lang="en-GB" sz="1800" dirty="0">
                <a:latin typeface="Open Sans" panose="020B0606030504020204" pitchFamily="34" charset="0"/>
                <a:ea typeface="Open Sans" panose="020B0606030504020204" pitchFamily="34" charset="0"/>
                <a:cs typeface="Open Sans" panose="020B0606030504020204" pitchFamily="34" charset="0"/>
              </a:rPr>
              <a:t> which isn’t compliant even to the pre-EAI RFCs – developers who follow such advice have no chance to become UA-ready). </a:t>
            </a:r>
          </a:p>
          <a:p>
            <a:pPr marL="91438" indent="0" fontAlgn="base">
              <a:buNone/>
            </a:pPr>
            <a:endParaRPr lang="en-GB" sz="18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852426128"/>
      </p:ext>
    </p:extLst>
  </p:cSld>
  <p:clrMapOvr>
    <a:masterClrMapping/>
  </p:clrMapOvr>
  <p:extLst>
    <p:ext uri="{6950BFC3-D8DA-4A85-94F7-54DA5524770B}">
      <p188:commentRel xmlns="" xmlns:p188="http://schemas.microsoft.com/office/powerpoint/2018/8/main" r:id="rId3"/>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2" y="275167"/>
            <a:ext cx="8823959" cy="1143000"/>
          </a:xfrm>
        </p:spPr>
        <p:txBody>
          <a:bodyPr/>
          <a:lstStyle/>
          <a:p>
            <a:r>
              <a:rPr lang="en-US" sz="2800" dirty="0">
                <a:solidFill>
                  <a:srgbClr val="F59122"/>
                </a:solidFill>
              </a:rPr>
              <a:t>Technical Engagement, Proposed FAQ (UASG 044A)</a:t>
            </a:r>
            <a:endParaRPr lang="en-US" dirty="0">
              <a:solidFill>
                <a:srgbClr val="F59122"/>
              </a:solidFill>
            </a:endParaRPr>
          </a:p>
        </p:txBody>
      </p:sp>
      <p:sp>
        <p:nvSpPr>
          <p:cNvPr id="11" name="Content Placeholder 10"/>
          <p:cNvSpPr>
            <a:spLocks noGrp="1"/>
          </p:cNvSpPr>
          <p:nvPr>
            <p:ph sz="quarter" idx="10"/>
          </p:nvPr>
        </p:nvSpPr>
        <p:spPr>
          <a:xfrm>
            <a:off x="82528" y="1026879"/>
            <a:ext cx="8823959" cy="5555954"/>
          </a:xfrm>
          <a:prstGeom prst="rect">
            <a:avLst/>
          </a:prstGeom>
        </p:spPr>
        <p:txBody>
          <a:bodyPr>
            <a:noAutofit/>
          </a:bodyPr>
          <a:lstStyle/>
          <a:p>
            <a:pPr marL="91440" indent="0" fontAlgn="base">
              <a:buNone/>
            </a:pPr>
            <a:endParaRPr lang="en-GB" sz="1800" dirty="0">
              <a:latin typeface="Open Sans" panose="020B0606030504020204" pitchFamily="34" charset="0"/>
              <a:ea typeface="Open Sans" panose="020B0606030504020204" pitchFamily="34" charset="0"/>
              <a:cs typeface="Open Sans" panose="020B0606030504020204" pitchFamily="34" charset="0"/>
            </a:endParaRPr>
          </a:p>
          <a:p>
            <a:pPr fontAlgn="base"/>
            <a:r>
              <a:rPr lang="en-GB" sz="1800" dirty="0">
                <a:latin typeface="Open Sans" panose="020B0606030504020204" pitchFamily="34" charset="0"/>
                <a:ea typeface="Open Sans" panose="020B0606030504020204" pitchFamily="34" charset="0"/>
                <a:cs typeface="Open Sans" panose="020B0606030504020204" pitchFamily="34" charset="0"/>
              </a:rPr>
              <a:t>Some examples we published in the technical community:</a:t>
            </a:r>
          </a:p>
          <a:p>
            <a:pPr fontAlgn="base"/>
            <a:endParaRPr lang="en-GB" sz="1800" dirty="0">
              <a:latin typeface="Open Sans" panose="020B0606030504020204" pitchFamily="34" charset="0"/>
              <a:ea typeface="Open Sans" panose="020B0606030504020204" pitchFamily="34" charset="0"/>
              <a:cs typeface="Open Sans" panose="020B0606030504020204" pitchFamily="34" charset="0"/>
            </a:endParaRPr>
          </a:p>
          <a:p>
            <a:pPr fontAlgn="base"/>
            <a:endParaRPr lang="en-GB" sz="1800" dirty="0">
              <a:latin typeface="Open Sans" panose="020B0606030504020204" pitchFamily="34" charset="0"/>
              <a:ea typeface="Open Sans" panose="020B0606030504020204" pitchFamily="34" charset="0"/>
              <a:cs typeface="Open Sans" panose="020B0606030504020204" pitchFamily="34" charset="0"/>
            </a:endParaRPr>
          </a:p>
          <a:p>
            <a:pPr marL="365760" lvl="1" indent="0" fontAlgn="base">
              <a:buNone/>
            </a:pPr>
            <a:endParaRPr lang="en-GB" dirty="0">
              <a:latin typeface="Open Sans" panose="020B0606030504020204" pitchFamily="34" charset="0"/>
              <a:ea typeface="Open Sans" panose="020B0606030504020204" pitchFamily="34" charset="0"/>
              <a:cs typeface="Open Sans" panose="020B0606030504020204" pitchFamily="34" charset="0"/>
            </a:endParaRPr>
          </a:p>
          <a:p>
            <a:pPr lvl="1" fontAlgn="base"/>
            <a:endParaRPr lang="en-GB" dirty="0">
              <a:latin typeface="Open Sans" panose="020B0606030504020204" pitchFamily="34" charset="0"/>
              <a:ea typeface="Open Sans" panose="020B0606030504020204" pitchFamily="34" charset="0"/>
              <a:cs typeface="Open Sans" panose="020B0606030504020204" pitchFamily="34" charset="0"/>
            </a:endParaRPr>
          </a:p>
          <a:p>
            <a:pPr marL="365760" lvl="1" indent="0" fontAlgn="base">
              <a:buNone/>
            </a:pPr>
            <a:endParaRPr lang="en-GB" dirty="0">
              <a:latin typeface="Open Sans" panose="020B0606030504020204" pitchFamily="34" charset="0"/>
              <a:ea typeface="Open Sans" panose="020B0606030504020204" pitchFamily="34" charset="0"/>
              <a:cs typeface="Open Sans" panose="020B0606030504020204" pitchFamily="34" charset="0"/>
            </a:endParaRPr>
          </a:p>
          <a:p>
            <a:pPr fontAlgn="base"/>
            <a:r>
              <a:rPr lang="en-GB" sz="1800" dirty="0">
                <a:latin typeface="Open Sans" panose="020B0606030504020204" pitchFamily="34" charset="0"/>
                <a:ea typeface="Open Sans" panose="020B0606030504020204" pitchFamily="34" charset="0"/>
                <a:cs typeface="Open Sans" panose="020B0606030504020204" pitchFamily="34" charset="0"/>
              </a:rPr>
              <a:t>T</a:t>
            </a:r>
            <a:r>
              <a:rPr lang="en-US" sz="1800" dirty="0">
                <a:latin typeface="Open Sans" panose="020B0606030504020204" pitchFamily="34" charset="0"/>
                <a:ea typeface="Open Sans" panose="020B0606030504020204" pitchFamily="34" charset="0"/>
                <a:cs typeface="Open Sans" panose="020B0606030504020204" pitchFamily="34" charset="0"/>
              </a:rPr>
              <a:t>wo blog posts were written by a developer on important aspects of UA:</a:t>
            </a:r>
          </a:p>
          <a:p>
            <a:pPr lvl="1" fontAlgn="base"/>
            <a:r>
              <a:rPr lang="en-US" u="sng" dirty="0">
                <a:latin typeface="Open Sans" panose="020B0606030504020204" pitchFamily="34" charset="0"/>
                <a:ea typeface="Open Sans" panose="020B0606030504020204" pitchFamily="34" charset="0"/>
                <a:cs typeface="Open Sans" panose="020B0606030504020204" pitchFamily="34" charset="0"/>
                <a:hlinkClick r:id="rId3"/>
              </a:rPr>
              <a:t>Universal Acceptance of Domain Names and E-mail Addresses - What is the issue?</a:t>
            </a:r>
            <a:endParaRPr lang="en-US" dirty="0">
              <a:latin typeface="Open Sans" panose="020B0606030504020204" pitchFamily="34" charset="0"/>
              <a:ea typeface="Open Sans" panose="020B0606030504020204" pitchFamily="34" charset="0"/>
              <a:cs typeface="Open Sans" panose="020B0606030504020204" pitchFamily="34" charset="0"/>
            </a:endParaRPr>
          </a:p>
          <a:p>
            <a:pPr lvl="1" fontAlgn="base"/>
            <a:r>
              <a:rPr lang="en-US" u="sng" dirty="0">
                <a:latin typeface="Open Sans" panose="020B0606030504020204" pitchFamily="34" charset="0"/>
                <a:ea typeface="Open Sans" panose="020B0606030504020204" pitchFamily="34" charset="0"/>
                <a:cs typeface="Open Sans" panose="020B0606030504020204" pitchFamily="34" charset="0"/>
                <a:hlinkClick r:id="rId4"/>
              </a:rPr>
              <a:t>What is the ultimate goal of the Domain Name and Email ID Validation?</a:t>
            </a:r>
            <a:endParaRPr lang="en-GB" dirty="0">
              <a:latin typeface="Open Sans" panose="020B0606030504020204" pitchFamily="34" charset="0"/>
              <a:ea typeface="Open Sans" panose="020B0606030504020204" pitchFamily="34" charset="0"/>
              <a:cs typeface="Open Sans" panose="020B0606030504020204" pitchFamily="34" charset="0"/>
            </a:endParaRPr>
          </a:p>
          <a:p>
            <a:pPr lvl="1" fontAlgn="base"/>
            <a:endParaRPr lang="en-GB" dirty="0">
              <a:latin typeface="Open Sans" panose="020B0606030504020204" pitchFamily="34" charset="0"/>
              <a:ea typeface="Open Sans" panose="020B0606030504020204" pitchFamily="34" charset="0"/>
              <a:cs typeface="Open Sans" panose="020B0606030504020204" pitchFamily="34" charset="0"/>
            </a:endParaRPr>
          </a:p>
          <a:p>
            <a:pPr fontAlgn="base"/>
            <a:r>
              <a:rPr lang="en-GB" sz="1800" dirty="0">
                <a:latin typeface="Open Sans" panose="020B0606030504020204" pitchFamily="34" charset="0"/>
                <a:ea typeface="Open Sans" panose="020B0606030504020204" pitchFamily="34" charset="0"/>
                <a:cs typeface="Open Sans" panose="020B0606030504020204" pitchFamily="34" charset="0"/>
              </a:rPr>
              <a:t>A list of “Frequently Asked Questions” were identified and will be answered.</a:t>
            </a:r>
          </a:p>
          <a:p>
            <a:pPr fontAlgn="base"/>
            <a:endParaRPr lang="en-GB" sz="1800" dirty="0">
              <a:latin typeface="Open Sans" panose="020B0606030504020204" pitchFamily="34" charset="0"/>
              <a:ea typeface="Open Sans" panose="020B0606030504020204" pitchFamily="34" charset="0"/>
              <a:cs typeface="Open Sans" panose="020B0606030504020204" pitchFamily="34" charset="0"/>
            </a:endParaRPr>
          </a:p>
          <a:p>
            <a:pPr marL="91440" indent="0" fontAlgn="base">
              <a:buNone/>
            </a:pPr>
            <a:r>
              <a:rPr lang="en-GB" sz="1800" dirty="0">
                <a:solidFill>
                  <a:srgbClr val="FF0000"/>
                </a:solidFill>
                <a:latin typeface="Open Sans" panose="020B0606030504020204" pitchFamily="34" charset="0"/>
                <a:ea typeface="Open Sans" panose="020B0606030504020204" pitchFamily="34" charset="0"/>
                <a:cs typeface="Open Sans" panose="020B0606030504020204" pitchFamily="34" charset="0"/>
              </a:rPr>
              <a:t>Call to action for community: Review the answers and blogs, and share the links if you agree.</a:t>
            </a:r>
          </a:p>
        </p:txBody>
      </p:sp>
      <p:graphicFrame>
        <p:nvGraphicFramePr>
          <p:cNvPr id="3" name="Table 2">
            <a:extLst>
              <a:ext uri="{FF2B5EF4-FFF2-40B4-BE49-F238E27FC236}">
                <a16:creationId xmlns:a16="http://schemas.microsoft.com/office/drawing/2014/main" id="{78D97C29-A743-A05D-0D66-7349BC0917EA}"/>
              </a:ext>
            </a:extLst>
          </p:cNvPr>
          <p:cNvGraphicFramePr>
            <a:graphicFrameLocks noGrp="1"/>
          </p:cNvGraphicFramePr>
          <p:nvPr>
            <p:extLst>
              <p:ext uri="{D42A27DB-BD31-4B8C-83A1-F6EECF244321}">
                <p14:modId xmlns:p14="http://schemas.microsoft.com/office/powerpoint/2010/main" val="4198942417"/>
              </p:ext>
            </p:extLst>
          </p:nvPr>
        </p:nvGraphicFramePr>
        <p:xfrm>
          <a:off x="320042" y="1846072"/>
          <a:ext cx="8586445" cy="1371600"/>
        </p:xfrm>
        <a:graphic>
          <a:graphicData uri="http://schemas.openxmlformats.org/drawingml/2006/table">
            <a:tbl>
              <a:tblPr firstRow="1" firstCol="1" bandRow="1">
                <a:tableStyleId>{5C22544A-7EE6-4342-B048-85BDC9FD1C3A}</a:tableStyleId>
              </a:tblPr>
              <a:tblGrid>
                <a:gridCol w="640411">
                  <a:extLst>
                    <a:ext uri="{9D8B030D-6E8A-4147-A177-3AD203B41FA5}">
                      <a16:colId xmlns:a16="http://schemas.microsoft.com/office/drawing/2014/main" val="3141366989"/>
                    </a:ext>
                  </a:extLst>
                </a:gridCol>
                <a:gridCol w="5915382">
                  <a:extLst>
                    <a:ext uri="{9D8B030D-6E8A-4147-A177-3AD203B41FA5}">
                      <a16:colId xmlns:a16="http://schemas.microsoft.com/office/drawing/2014/main" val="4046793267"/>
                    </a:ext>
                  </a:extLst>
                </a:gridCol>
                <a:gridCol w="2030652">
                  <a:extLst>
                    <a:ext uri="{9D8B030D-6E8A-4147-A177-3AD203B41FA5}">
                      <a16:colId xmlns:a16="http://schemas.microsoft.com/office/drawing/2014/main" val="2497236165"/>
                    </a:ext>
                  </a:extLst>
                </a:gridCol>
              </a:tblGrid>
              <a:tr h="0">
                <a:tc>
                  <a:txBody>
                    <a:bodyPr/>
                    <a:lstStyle/>
                    <a:p>
                      <a:r>
                        <a:rPr lang="en-TR" sz="1800" dirty="0">
                          <a:effectLst/>
                          <a:latin typeface="Open Sans" panose="020B0606030504020204" pitchFamily="34" charset="0"/>
                          <a:ea typeface="Open Sans" panose="020B0606030504020204" pitchFamily="34" charset="0"/>
                          <a:cs typeface="Open Sans" panose="020B0606030504020204" pitchFamily="34" charset="0"/>
                        </a:rPr>
                        <a:t>No</a:t>
                      </a:r>
                    </a:p>
                  </a:txBody>
                  <a:tcPr marL="68580" marR="68580" marT="0" marB="0"/>
                </a:tc>
                <a:tc>
                  <a:txBody>
                    <a:bodyPr/>
                    <a:lstStyle/>
                    <a:p>
                      <a:pPr marL="228600"/>
                      <a:r>
                        <a:rPr lang="en-TR" sz="1800" dirty="0">
                          <a:effectLst/>
                          <a:latin typeface="Open Sans" panose="020B0606030504020204" pitchFamily="34" charset="0"/>
                          <a:ea typeface="Open Sans" panose="020B0606030504020204" pitchFamily="34" charset="0"/>
                          <a:cs typeface="Open Sans" panose="020B0606030504020204" pitchFamily="34" charset="0"/>
                        </a:rPr>
                        <a:t>Question</a:t>
                      </a:r>
                    </a:p>
                  </a:txBody>
                  <a:tcPr marL="68580" marR="68580" marT="0" marB="0"/>
                </a:tc>
                <a:tc>
                  <a:txBody>
                    <a:bodyPr/>
                    <a:lstStyle/>
                    <a:p>
                      <a:pPr marL="228600"/>
                      <a:r>
                        <a:rPr lang="en-TR" sz="1800">
                          <a:effectLst/>
                          <a:latin typeface="Open Sans" panose="020B0606030504020204" pitchFamily="34" charset="0"/>
                          <a:ea typeface="Open Sans" panose="020B0606030504020204" pitchFamily="34" charset="0"/>
                          <a:cs typeface="Open Sans" panose="020B0606030504020204" pitchFamily="34" charset="0"/>
                        </a:rPr>
                        <a:t>Forum</a:t>
                      </a:r>
                    </a:p>
                  </a:txBody>
                  <a:tcPr marL="68580" marR="68580" marT="0" marB="0"/>
                </a:tc>
                <a:extLst>
                  <a:ext uri="{0D108BD9-81ED-4DB2-BD59-A6C34878D82A}">
                    <a16:rowId xmlns:a16="http://schemas.microsoft.com/office/drawing/2014/main" val="335682405"/>
                  </a:ext>
                </a:extLst>
              </a:tr>
              <a:tr h="256192">
                <a:tc>
                  <a:txBody>
                    <a:bodyPr/>
                    <a:lstStyle/>
                    <a:p>
                      <a:pPr marL="0" lvl="0" indent="0">
                        <a:lnSpc>
                          <a:spcPct val="107000"/>
                        </a:lnSpc>
                        <a:spcAft>
                          <a:spcPts val="800"/>
                        </a:spcAft>
                        <a:buFont typeface="Arial" panose="020B0604020202020204" pitchFamily="34" charset="0"/>
                        <a:buNone/>
                        <a:tabLst>
                          <a:tab pos="236220" algn="l"/>
                        </a:tabLst>
                      </a:pPr>
                      <a:r>
                        <a:rPr lang="en-TR" sz="1800" dirty="0">
                          <a:effectLst/>
                          <a:latin typeface="Open Sans" panose="020B0606030504020204" pitchFamily="34" charset="0"/>
                          <a:ea typeface="Open Sans" panose="020B0606030504020204" pitchFamily="34" charset="0"/>
                          <a:cs typeface="Open Sans" panose="020B0606030504020204" pitchFamily="34" charset="0"/>
                        </a:rPr>
                        <a:t>1</a:t>
                      </a:r>
                    </a:p>
                  </a:txBody>
                  <a:tcPr marL="68580" marR="68580" marT="0" marB="0"/>
                </a:tc>
                <a:tc>
                  <a:txBody>
                    <a:bodyPr/>
                    <a:lstStyle/>
                    <a:p>
                      <a:pPr marL="19685"/>
                      <a:r>
                        <a:rPr lang="en-TR" sz="1800" u="none" strike="noStrike" dirty="0">
                          <a:effectLst/>
                          <a:latin typeface="Open Sans" panose="020B0606030504020204" pitchFamily="34" charset="0"/>
                          <a:ea typeface="Open Sans" panose="020B0606030504020204" pitchFamily="34" charset="0"/>
                          <a:cs typeface="Open Sans" panose="020B0606030504020204" pitchFamily="34" charset="0"/>
                          <a:hlinkClick r:id="rId5"/>
                        </a:rPr>
                        <a:t>non-latin email address validation</a:t>
                      </a:r>
                      <a:endParaRPr lang="en-TR" sz="18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tc>
                <a:tc>
                  <a:txBody>
                    <a:bodyPr/>
                    <a:lstStyle/>
                    <a:p>
                      <a:pPr marL="228600"/>
                      <a:r>
                        <a:rPr lang="en-TR" sz="1800" dirty="0">
                          <a:effectLst/>
                          <a:latin typeface="Open Sans" panose="020B0606030504020204" pitchFamily="34" charset="0"/>
                          <a:ea typeface="Open Sans" panose="020B0606030504020204" pitchFamily="34" charset="0"/>
                          <a:cs typeface="Open Sans" panose="020B0606030504020204" pitchFamily="34" charset="0"/>
                        </a:rPr>
                        <a:t>Stackoverflow</a:t>
                      </a:r>
                    </a:p>
                  </a:txBody>
                  <a:tcPr marL="68580" marR="68580" marT="0" marB="0"/>
                </a:tc>
                <a:extLst>
                  <a:ext uri="{0D108BD9-81ED-4DB2-BD59-A6C34878D82A}">
                    <a16:rowId xmlns:a16="http://schemas.microsoft.com/office/drawing/2014/main" val="1281936886"/>
                  </a:ext>
                </a:extLst>
              </a:tr>
              <a:tr h="256192">
                <a:tc>
                  <a:txBody>
                    <a:bodyPr/>
                    <a:lstStyle/>
                    <a:p>
                      <a:pPr marL="0" lvl="0" indent="0">
                        <a:lnSpc>
                          <a:spcPct val="107000"/>
                        </a:lnSpc>
                        <a:spcAft>
                          <a:spcPts val="800"/>
                        </a:spcAft>
                        <a:buFont typeface="+mj-lt"/>
                        <a:buNone/>
                        <a:tabLst>
                          <a:tab pos="236220" algn="l"/>
                        </a:tabLst>
                      </a:pPr>
                      <a:r>
                        <a:rPr lang="en-TR" sz="1800" dirty="0">
                          <a:effectLst/>
                          <a:latin typeface="Open Sans" panose="020B0606030504020204" pitchFamily="34" charset="0"/>
                          <a:ea typeface="Open Sans" panose="020B0606030504020204" pitchFamily="34" charset="0"/>
                          <a:cs typeface="Open Sans" panose="020B0606030504020204" pitchFamily="34" charset="0"/>
                        </a:rPr>
                        <a:t>2</a:t>
                      </a:r>
                    </a:p>
                  </a:txBody>
                  <a:tcPr marL="68580" marR="68580" marT="0" marB="0"/>
                </a:tc>
                <a:tc>
                  <a:txBody>
                    <a:bodyPr/>
                    <a:lstStyle/>
                    <a:p>
                      <a:pPr marL="19685"/>
                      <a:r>
                        <a:rPr lang="en-TR" sz="1800" u="none" strike="noStrike" dirty="0">
                          <a:effectLst/>
                          <a:latin typeface="Open Sans" panose="020B0606030504020204" pitchFamily="34" charset="0"/>
                          <a:ea typeface="Open Sans" panose="020B0606030504020204" pitchFamily="34" charset="0"/>
                          <a:cs typeface="Open Sans" panose="020B0606030504020204" pitchFamily="34" charset="0"/>
                          <a:hlinkClick r:id="rId6"/>
                        </a:rPr>
                        <a:t>Validating email addresses using jQuery and regex</a:t>
                      </a:r>
                      <a:endParaRPr lang="en-TR" sz="18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tc>
                <a:tc>
                  <a:txBody>
                    <a:bodyPr/>
                    <a:lstStyle/>
                    <a:p>
                      <a:pPr marL="228600"/>
                      <a:r>
                        <a:rPr lang="en-TR" sz="1800" dirty="0">
                          <a:effectLst/>
                          <a:latin typeface="Open Sans" panose="020B0606030504020204" pitchFamily="34" charset="0"/>
                          <a:ea typeface="Open Sans" panose="020B0606030504020204" pitchFamily="34" charset="0"/>
                          <a:cs typeface="Open Sans" panose="020B0606030504020204" pitchFamily="34" charset="0"/>
                        </a:rPr>
                        <a:t>Stackoverflow</a:t>
                      </a:r>
                    </a:p>
                  </a:txBody>
                  <a:tcPr marL="68580" marR="68580" marT="0" marB="0"/>
                </a:tc>
                <a:extLst>
                  <a:ext uri="{0D108BD9-81ED-4DB2-BD59-A6C34878D82A}">
                    <a16:rowId xmlns:a16="http://schemas.microsoft.com/office/drawing/2014/main" val="2805525423"/>
                  </a:ext>
                </a:extLst>
              </a:tr>
              <a:tr h="256192">
                <a:tc>
                  <a:txBody>
                    <a:bodyPr/>
                    <a:lstStyle/>
                    <a:p>
                      <a:pPr marL="0" lvl="0" indent="0">
                        <a:lnSpc>
                          <a:spcPct val="107000"/>
                        </a:lnSpc>
                        <a:spcAft>
                          <a:spcPts val="800"/>
                        </a:spcAft>
                        <a:buFont typeface="+mj-lt"/>
                        <a:buNone/>
                        <a:tabLst>
                          <a:tab pos="236220" algn="l"/>
                        </a:tabLst>
                      </a:pPr>
                      <a:r>
                        <a:rPr lang="en-TR" sz="1800" dirty="0">
                          <a:effectLst/>
                          <a:latin typeface="Open Sans" panose="020B0606030504020204" pitchFamily="34" charset="0"/>
                          <a:ea typeface="Open Sans" panose="020B0606030504020204" pitchFamily="34" charset="0"/>
                          <a:cs typeface="Open Sans" panose="020B0606030504020204" pitchFamily="34" charset="0"/>
                        </a:rPr>
                        <a:t>3</a:t>
                      </a:r>
                    </a:p>
                  </a:txBody>
                  <a:tcPr marL="68580" marR="68580" marT="0" marB="0"/>
                </a:tc>
                <a:tc>
                  <a:txBody>
                    <a:bodyPr/>
                    <a:lstStyle/>
                    <a:p>
                      <a:pPr marL="19685"/>
                      <a:r>
                        <a:rPr lang="en-TR" sz="1800" u="none" strike="noStrike" dirty="0">
                          <a:effectLst/>
                          <a:latin typeface="Open Sans" panose="020B0606030504020204" pitchFamily="34" charset="0"/>
                          <a:ea typeface="Open Sans" panose="020B0606030504020204" pitchFamily="34" charset="0"/>
                          <a:cs typeface="Open Sans" panose="020B0606030504020204" pitchFamily="34" charset="0"/>
                          <a:hlinkClick r:id="rId7"/>
                        </a:rPr>
                        <a:t>Properly validating e-mail addresses</a:t>
                      </a:r>
                      <a:endParaRPr lang="en-TR" sz="18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marL="228600"/>
                      <a:r>
                        <a:rPr lang="en-TR" sz="1800" dirty="0">
                          <a:effectLst/>
                          <a:latin typeface="Open Sans" panose="020B0606030504020204" pitchFamily="34" charset="0"/>
                          <a:ea typeface="Open Sans" panose="020B0606030504020204" pitchFamily="34" charset="0"/>
                          <a:cs typeface="Open Sans" panose="020B0606030504020204" pitchFamily="34" charset="0"/>
                        </a:rPr>
                        <a:t>Reddit</a:t>
                      </a:r>
                    </a:p>
                  </a:txBody>
                  <a:tcPr marL="68580" marR="68580" marT="0" marB="0"/>
                </a:tc>
                <a:extLst>
                  <a:ext uri="{0D108BD9-81ED-4DB2-BD59-A6C34878D82A}">
                    <a16:rowId xmlns:a16="http://schemas.microsoft.com/office/drawing/2014/main" val="1031416409"/>
                  </a:ext>
                </a:extLst>
              </a:tr>
              <a:tr h="256192">
                <a:tc>
                  <a:txBody>
                    <a:bodyPr/>
                    <a:lstStyle/>
                    <a:p>
                      <a:pPr marL="0" lvl="0" indent="0">
                        <a:lnSpc>
                          <a:spcPct val="107000"/>
                        </a:lnSpc>
                        <a:spcAft>
                          <a:spcPts val="800"/>
                        </a:spcAft>
                        <a:buFont typeface="+mj-lt"/>
                        <a:buNone/>
                        <a:tabLst>
                          <a:tab pos="236220" algn="l"/>
                        </a:tabLst>
                      </a:pPr>
                      <a:r>
                        <a:rPr lang="en-TR" sz="1800" dirty="0">
                          <a:effectLst/>
                          <a:latin typeface="Open Sans" panose="020B0606030504020204" pitchFamily="34" charset="0"/>
                          <a:ea typeface="Open Sans" panose="020B0606030504020204" pitchFamily="34" charset="0"/>
                          <a:cs typeface="Open Sans" panose="020B0606030504020204" pitchFamily="34" charset="0"/>
                        </a:rPr>
                        <a:t>4</a:t>
                      </a:r>
                    </a:p>
                  </a:txBody>
                  <a:tcPr marL="68580" marR="68580" marT="0" marB="0"/>
                </a:tc>
                <a:tc>
                  <a:txBody>
                    <a:bodyPr/>
                    <a:lstStyle/>
                    <a:p>
                      <a:pPr marL="19685"/>
                      <a:r>
                        <a:rPr lang="en-US" sz="1800" b="0" i="0" u="none" strike="noStrike"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hlinkClick r:id="rId8"/>
                        </a:rPr>
                        <a:t>Is my new gTLD causing it to get filtered as spam?</a:t>
                      </a:r>
                      <a:endParaRPr lang="en-TR" sz="18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marL="228600" marR="0" lvl="0" indent="0" algn="l" defTabSz="457200" rtl="0" eaLnBrk="1" fontAlgn="auto" latinLnBrk="0" hangingPunct="1">
                        <a:lnSpc>
                          <a:spcPct val="100000"/>
                        </a:lnSpc>
                        <a:spcBef>
                          <a:spcPts val="0"/>
                        </a:spcBef>
                        <a:spcAft>
                          <a:spcPts val="0"/>
                        </a:spcAft>
                        <a:buClrTx/>
                        <a:buSzTx/>
                        <a:buFontTx/>
                        <a:buNone/>
                        <a:tabLst/>
                        <a:defRPr/>
                      </a:pPr>
                      <a:r>
                        <a:rPr lang="en-TR" sz="1800" dirty="0">
                          <a:effectLst/>
                          <a:latin typeface="Open Sans" panose="020B0606030504020204" pitchFamily="34" charset="0"/>
                          <a:ea typeface="Open Sans" panose="020B0606030504020204" pitchFamily="34" charset="0"/>
                          <a:cs typeface="Open Sans" panose="020B0606030504020204" pitchFamily="34" charset="0"/>
                        </a:rPr>
                        <a:t>Serverfault</a:t>
                      </a:r>
                    </a:p>
                  </a:txBody>
                  <a:tcPr marL="68580" marR="68580" marT="0" marB="0"/>
                </a:tc>
                <a:extLst>
                  <a:ext uri="{0D108BD9-81ED-4DB2-BD59-A6C34878D82A}">
                    <a16:rowId xmlns:a16="http://schemas.microsoft.com/office/drawing/2014/main" val="959806346"/>
                  </a:ext>
                </a:extLst>
              </a:tr>
            </a:tbl>
          </a:graphicData>
        </a:graphic>
      </p:graphicFrame>
    </p:spTree>
    <p:extLst>
      <p:ext uri="{BB962C8B-B14F-4D97-AF65-F5344CB8AC3E}">
        <p14:creationId xmlns:p14="http://schemas.microsoft.com/office/powerpoint/2010/main" val="3629926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078A3DCA-5824-D142-8FFB-52F2BF845DCF}"/>
              </a:ext>
            </a:extLst>
          </p:cNvPr>
          <p:cNvSpPr txBox="1">
            <a:spLocks/>
          </p:cNvSpPr>
          <p:nvPr/>
        </p:nvSpPr>
        <p:spPr>
          <a:xfrm>
            <a:off x="403915" y="161683"/>
            <a:ext cx="8080431" cy="710044"/>
          </a:xfrm>
          <a:prstGeom prst="rect">
            <a:avLst/>
          </a:prstGeom>
        </p:spPr>
        <p:txBody>
          <a:bodyPr vert="horz"/>
          <a:lstStyle>
            <a:lvl1pPr algn="l" defTabSz="457200" rtl="0" eaLnBrk="1" latinLnBrk="0" hangingPunct="1">
              <a:spcBef>
                <a:spcPct val="0"/>
              </a:spcBef>
              <a:buNone/>
              <a:defRPr sz="3200" kern="1200">
                <a:solidFill>
                  <a:schemeClr val="tx2"/>
                </a:solidFill>
                <a:latin typeface="Open Sans"/>
                <a:ea typeface="+mj-ea"/>
                <a:cs typeface="Open Sans"/>
              </a:defRPr>
            </a:lvl1pPr>
          </a:lstStyle>
          <a:p>
            <a:r>
              <a:rPr lang="en-US" sz="2800" dirty="0">
                <a:solidFill>
                  <a:srgbClr val="F59122"/>
                </a:solidFill>
              </a:rPr>
              <a:t>EAI Progress and What’s Ahead</a:t>
            </a:r>
          </a:p>
        </p:txBody>
      </p:sp>
      <p:sp>
        <p:nvSpPr>
          <p:cNvPr id="2" name="TextBox 1">
            <a:extLst>
              <a:ext uri="{FF2B5EF4-FFF2-40B4-BE49-F238E27FC236}">
                <a16:creationId xmlns:a16="http://schemas.microsoft.com/office/drawing/2014/main" id="{A81E3527-EC0F-DF41-AB6B-3A9838168154}"/>
              </a:ext>
            </a:extLst>
          </p:cNvPr>
          <p:cNvSpPr txBox="1"/>
          <p:nvPr/>
        </p:nvSpPr>
        <p:spPr>
          <a:xfrm>
            <a:off x="235974" y="5403753"/>
            <a:ext cx="8672051" cy="1138773"/>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F59122"/>
                </a:solidFill>
                <a:latin typeface="Open Sans" panose="020B0606030504020204" pitchFamily="34" charset="0"/>
                <a:ea typeface="Open Sans" panose="020B0606030504020204" pitchFamily="34" charset="0"/>
                <a:cs typeface="Open Sans" panose="020B0606030504020204" pitchFamily="34" charset="0"/>
              </a:rPr>
              <a:t> </a:t>
            </a:r>
            <a:r>
              <a:rPr lang="en-US" sz="1600" dirty="0">
                <a:latin typeface="Open Sans" panose="020B0606030504020204" pitchFamily="34" charset="0"/>
                <a:ea typeface="Open Sans" panose="020B0606030504020204" pitchFamily="34" charset="0"/>
                <a:cs typeface="Open Sans" panose="020B0606030504020204" pitchFamily="34" charset="0"/>
              </a:rPr>
              <a:t>EAI Support Survey Tool code available for ccTLDs:</a:t>
            </a:r>
            <a:br>
              <a:rPr lang="en-US" sz="1600" dirty="0">
                <a:latin typeface="Open Sans" panose="020B0606030504020204" pitchFamily="34" charset="0"/>
                <a:ea typeface="Open Sans" panose="020B0606030504020204" pitchFamily="34" charset="0"/>
                <a:cs typeface="Open Sans" panose="020B0606030504020204" pitchFamily="34" charset="0"/>
              </a:rPr>
            </a:br>
            <a:r>
              <a:rPr lang="en-US" sz="1600" dirty="0">
                <a:latin typeface="Open Sans" panose="020B0606030504020204" pitchFamily="34" charset="0"/>
                <a:ea typeface="Open Sans" panose="020B0606030504020204" pitchFamily="34" charset="0"/>
                <a:cs typeface="Open Sans" panose="020B0606030504020204" pitchFamily="34" charset="0"/>
              </a:rPr>
              <a:t> </a:t>
            </a:r>
            <a:r>
              <a:rPr lang="en-US" sz="1600" u="sng" kern="0" dirty="0">
                <a:solidFill>
                  <a:srgbClr val="F7931E"/>
                </a:solidFill>
                <a:latin typeface="Open Sans" panose="020B0606030504020204" pitchFamily="34" charset="0"/>
                <a:ea typeface="Open Sans" panose="020B0606030504020204" pitchFamily="34" charset="0"/>
                <a:cs typeface="Open Sans" panose="020B0606030504020204" pitchFamily="34" charset="0"/>
                <a:hlinkClick r:id="rId3"/>
              </a:rPr>
              <a:t>https://github.com/icann/eai-survey-tool</a:t>
            </a:r>
            <a:r>
              <a:rPr lang="en-US" sz="1600" dirty="0">
                <a:latin typeface="Open Sans" panose="020B0606030504020204" pitchFamily="34" charset="0"/>
                <a:ea typeface="Open Sans" panose="020B0606030504020204" pitchFamily="34" charset="0"/>
                <a:cs typeface="Open Sans" panose="020B0606030504020204" pitchFamily="34" charset="0"/>
              </a:rPr>
              <a:t>.  </a:t>
            </a:r>
          </a:p>
          <a:p>
            <a:pPr marL="285750" indent="-285750">
              <a:buFont typeface="Arial" panose="020B0604020202020204" pitchFamily="34" charset="0"/>
              <a:buChar char="•"/>
            </a:pPr>
            <a:endParaRPr lang="en-US" sz="1600" dirty="0">
              <a:latin typeface="Open Sans" panose="020B0606030504020204" pitchFamily="34" charset="0"/>
              <a:ea typeface="Open Sans" panose="020B0606030504020204" pitchFamily="34" charset="0"/>
              <a:cs typeface="Open Sans" panose="020B0606030504020204" pitchFamily="34" charset="0"/>
            </a:endParaRPr>
          </a:p>
          <a:p>
            <a:pPr marL="285750" indent="-285750">
              <a:buFont typeface="Arial" panose="020B0604020202020204" pitchFamily="34" charset="0"/>
              <a:buChar char="•"/>
            </a:pPr>
            <a:r>
              <a:rPr lang="en-US" sz="1600" kern="0" dirty="0">
                <a:solidFill>
                  <a:srgbClr val="F59122"/>
                </a:solidFill>
                <a:latin typeface="Open Sans" panose="020B0606030504020204" pitchFamily="34" charset="0"/>
                <a:ea typeface="Open Sans" panose="020B0606030504020204" pitchFamily="34" charset="0"/>
                <a:cs typeface="Open Sans" panose="020B0606030504020204" pitchFamily="34" charset="0"/>
                <a:sym typeface="Open Sans Light"/>
              </a:rPr>
              <a:t> </a:t>
            </a:r>
            <a:r>
              <a:rPr lang="en-US" sz="1600"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Test your email server for EAI support: </a:t>
            </a:r>
            <a:r>
              <a:rPr lang="en-US" sz="1600" u="sng" kern="0" dirty="0">
                <a:solidFill>
                  <a:srgbClr val="F7931E"/>
                </a:solidFill>
                <a:latin typeface="Open Sans" panose="020B0606030504020204" pitchFamily="34" charset="0"/>
                <a:ea typeface="Open Sans" panose="020B0606030504020204" pitchFamily="34" charset="0"/>
                <a:cs typeface="Open Sans" panose="020B0606030504020204" pitchFamily="34" charset="0"/>
                <a:sym typeface="Open Sans Light"/>
                <a:hlinkClick r:id="rId4">
                  <a:extLst>
                    <a:ext uri="{A12FA001-AC4F-418D-AE19-62706E023703}">
                      <ahyp:hlinkClr xmlns:ahyp="http://schemas.microsoft.com/office/drawing/2018/hyperlinkcolor" val="tx"/>
                    </a:ext>
                  </a:extLst>
                </a:hlinkClick>
              </a:rPr>
              <a:t>https://uasg.tech/eai-check/</a:t>
            </a:r>
            <a:r>
              <a:rPr lang="en-US" sz="1600" kern="0" dirty="0">
                <a:solidFill>
                  <a:srgbClr val="F7931E"/>
                </a:solidFill>
                <a:latin typeface="Open Sans" panose="020B0606030504020204" pitchFamily="34" charset="0"/>
                <a:ea typeface="Open Sans" panose="020B0606030504020204" pitchFamily="34" charset="0"/>
                <a:cs typeface="Open Sans" panose="020B0606030504020204" pitchFamily="34" charset="0"/>
                <a:sym typeface="Open Sans Light"/>
              </a:rPr>
              <a:t>  </a:t>
            </a:r>
            <a:endParaRPr lang="en-US" sz="1600"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Arial"/>
            </a:endParaRPr>
          </a:p>
        </p:txBody>
      </p:sp>
      <p:sp>
        <p:nvSpPr>
          <p:cNvPr id="3" name="Rectangle 2">
            <a:extLst>
              <a:ext uri="{FF2B5EF4-FFF2-40B4-BE49-F238E27FC236}">
                <a16:creationId xmlns:a16="http://schemas.microsoft.com/office/drawing/2014/main" id="{4F77C296-E218-49E3-B247-B270036AA2B8}"/>
              </a:ext>
            </a:extLst>
          </p:cNvPr>
          <p:cNvSpPr/>
          <p:nvPr/>
        </p:nvSpPr>
        <p:spPr>
          <a:xfrm>
            <a:off x="562941" y="4888227"/>
            <a:ext cx="3157788" cy="523220"/>
          </a:xfrm>
          <a:prstGeom prst="rect">
            <a:avLst/>
          </a:prstGeom>
        </p:spPr>
        <p:txBody>
          <a:bodyPr wrap="none">
            <a:spAutoFit/>
          </a:bodyPr>
          <a:lstStyle/>
          <a:p>
            <a:r>
              <a:rPr lang="en-US" sz="2800" dirty="0">
                <a:solidFill>
                  <a:srgbClr val="F59122"/>
                </a:solidFill>
                <a:latin typeface="Open Sans"/>
                <a:ea typeface="+mj-ea"/>
              </a:rPr>
              <a:t>Tools &amp; Resources </a:t>
            </a:r>
          </a:p>
        </p:txBody>
      </p:sp>
      <p:graphicFrame>
        <p:nvGraphicFramePr>
          <p:cNvPr id="4" name="Table 5">
            <a:extLst>
              <a:ext uri="{FF2B5EF4-FFF2-40B4-BE49-F238E27FC236}">
                <a16:creationId xmlns:a16="http://schemas.microsoft.com/office/drawing/2014/main" id="{FB110856-3DA9-4F21-8385-1D7F45A5398E}"/>
              </a:ext>
            </a:extLst>
          </p:cNvPr>
          <p:cNvGraphicFramePr>
            <a:graphicFrameLocks noGrp="1"/>
          </p:cNvGraphicFramePr>
          <p:nvPr>
            <p:extLst>
              <p:ext uri="{D42A27DB-BD31-4B8C-83A1-F6EECF244321}">
                <p14:modId xmlns:p14="http://schemas.microsoft.com/office/powerpoint/2010/main" val="3580796644"/>
              </p:ext>
            </p:extLst>
          </p:nvPr>
        </p:nvGraphicFramePr>
        <p:xfrm>
          <a:off x="312626" y="772345"/>
          <a:ext cx="8263007" cy="4028440"/>
        </p:xfrm>
        <a:graphic>
          <a:graphicData uri="http://schemas.openxmlformats.org/drawingml/2006/table">
            <a:tbl>
              <a:tblPr firstRow="1" bandRow="1">
                <a:tableStyleId>{5C22544A-7EE6-4342-B048-85BDC9FD1C3A}</a:tableStyleId>
              </a:tblPr>
              <a:tblGrid>
                <a:gridCol w="510485">
                  <a:extLst>
                    <a:ext uri="{9D8B030D-6E8A-4147-A177-3AD203B41FA5}">
                      <a16:colId xmlns:a16="http://schemas.microsoft.com/office/drawing/2014/main" val="2341075130"/>
                    </a:ext>
                  </a:extLst>
                </a:gridCol>
                <a:gridCol w="3326296">
                  <a:extLst>
                    <a:ext uri="{9D8B030D-6E8A-4147-A177-3AD203B41FA5}">
                      <a16:colId xmlns:a16="http://schemas.microsoft.com/office/drawing/2014/main" val="2112064910"/>
                    </a:ext>
                  </a:extLst>
                </a:gridCol>
                <a:gridCol w="4426226">
                  <a:extLst>
                    <a:ext uri="{9D8B030D-6E8A-4147-A177-3AD203B41FA5}">
                      <a16:colId xmlns:a16="http://schemas.microsoft.com/office/drawing/2014/main" val="3035145080"/>
                    </a:ext>
                  </a:extLst>
                </a:gridCol>
              </a:tblGrid>
              <a:tr h="370840">
                <a:tc>
                  <a:txBody>
                    <a:bodyPr/>
                    <a:lstStyle/>
                    <a:p>
                      <a:r>
                        <a:rPr lang="en-US" dirty="0">
                          <a:latin typeface="Open Sans" panose="020B0606030504020204"/>
                        </a:rPr>
                        <a:t>#</a:t>
                      </a:r>
                    </a:p>
                  </a:txBody>
                  <a:tcPr/>
                </a:tc>
                <a:tc>
                  <a:txBody>
                    <a:bodyPr/>
                    <a:lstStyle/>
                    <a:p>
                      <a:r>
                        <a:rPr lang="en-US" dirty="0">
                          <a:latin typeface="Open Sans" panose="020B0606030504020204"/>
                        </a:rPr>
                        <a:t>Task</a:t>
                      </a:r>
                    </a:p>
                  </a:txBody>
                  <a:tcPr/>
                </a:tc>
                <a:tc>
                  <a:txBody>
                    <a:bodyPr/>
                    <a:lstStyle/>
                    <a:p>
                      <a:r>
                        <a:rPr lang="en-US" dirty="0">
                          <a:latin typeface="Open Sans" panose="020B0606030504020204"/>
                        </a:rPr>
                        <a:t>Description</a:t>
                      </a:r>
                    </a:p>
                  </a:txBody>
                  <a:tcPr/>
                </a:tc>
                <a:extLst>
                  <a:ext uri="{0D108BD9-81ED-4DB2-BD59-A6C34878D82A}">
                    <a16:rowId xmlns:a16="http://schemas.microsoft.com/office/drawing/2014/main" val="3517368578"/>
                  </a:ext>
                </a:extLst>
              </a:tr>
              <a:tr h="0">
                <a:tc>
                  <a:txBody>
                    <a:bodyPr/>
                    <a:lstStyle/>
                    <a:p>
                      <a:r>
                        <a:rPr lang="en-US" sz="1400" kern="1200" dirty="0">
                          <a:solidFill>
                            <a:schemeClr val="dk1"/>
                          </a:solidFill>
                          <a:latin typeface="Open Sans" panose="020B0606030504020204"/>
                          <a:ea typeface="+mn-ea"/>
                          <a:cs typeface="+mn-cs"/>
                        </a:rPr>
                        <a:t>E1</a:t>
                      </a:r>
                    </a:p>
                  </a:txBody>
                  <a:tcPr/>
                </a:tc>
                <a:tc>
                  <a:txBody>
                    <a:bodyPr/>
                    <a:lstStyle/>
                    <a:p>
                      <a:r>
                        <a:rPr lang="en-US" sz="1400" kern="1200" dirty="0">
                          <a:solidFill>
                            <a:schemeClr val="dk1"/>
                          </a:solidFill>
                          <a:latin typeface="Open Sans" panose="020B0606030504020204"/>
                          <a:ea typeface="+mn-ea"/>
                          <a:cs typeface="+mn-cs"/>
                        </a:rPr>
                        <a:t>Self certification guide for EAI</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Open Sans" panose="020B0606030504020204"/>
                          <a:ea typeface="+mn-ea"/>
                          <a:cs typeface="+mn-cs"/>
                        </a:rPr>
                        <a:t>Beta release of self certification guide for EA in ICANN76.</a:t>
                      </a:r>
                    </a:p>
                  </a:txBody>
                  <a:tcPr/>
                </a:tc>
                <a:extLst>
                  <a:ext uri="{0D108BD9-81ED-4DB2-BD59-A6C34878D82A}">
                    <a16:rowId xmlns:a16="http://schemas.microsoft.com/office/drawing/2014/main" val="2029207705"/>
                  </a:ext>
                </a:extLst>
              </a:tr>
              <a:tr h="370840">
                <a:tc>
                  <a:txBody>
                    <a:bodyPr/>
                    <a:lstStyle/>
                    <a:p>
                      <a:r>
                        <a:rPr lang="en-US" sz="1400" kern="1200" dirty="0">
                          <a:solidFill>
                            <a:schemeClr val="dk1"/>
                          </a:solidFill>
                          <a:latin typeface="Open Sans" panose="020B0606030504020204"/>
                          <a:ea typeface="+mn-ea"/>
                          <a:cs typeface="+mn-cs"/>
                        </a:rPr>
                        <a:t>E2</a:t>
                      </a:r>
                    </a:p>
                  </a:txBody>
                  <a:tcPr/>
                </a:tc>
                <a:tc>
                  <a:txBody>
                    <a:bodyPr/>
                    <a:lstStyle/>
                    <a:p>
                      <a:r>
                        <a:rPr lang="en-US" sz="1400" kern="1200" dirty="0">
                          <a:solidFill>
                            <a:schemeClr val="dk1"/>
                          </a:solidFill>
                          <a:latin typeface="Open Sans" panose="020B0606030504020204"/>
                          <a:ea typeface="+mn-ea"/>
                          <a:cs typeface="+mn-cs"/>
                        </a:rPr>
                        <a:t>Knowledge base in technical community</a:t>
                      </a:r>
                    </a:p>
                  </a:txBody>
                  <a:tcPr/>
                </a:tc>
                <a:tc>
                  <a:txBody>
                    <a:bodyPr/>
                    <a:lstStyle/>
                    <a:p>
                      <a:r>
                        <a:rPr lang="en-US" sz="1400" kern="1200" dirty="0">
                          <a:solidFill>
                            <a:schemeClr val="dk1"/>
                          </a:solidFill>
                          <a:latin typeface="Open Sans" panose="020B0606030504020204"/>
                          <a:ea typeface="+mn-ea"/>
                          <a:cs typeface="+mn-cs"/>
                        </a:rPr>
                        <a:t>Publish knowledge base in technical community e.g., Stack overflow, Server fault: (1) answer EAI questions (2) post questions leading to good answers (3) create tags: get volunteers; contribute and collect statistics; evaluate impact </a:t>
                      </a:r>
                    </a:p>
                  </a:txBody>
                  <a:tcPr/>
                </a:tc>
                <a:extLst>
                  <a:ext uri="{0D108BD9-81ED-4DB2-BD59-A6C34878D82A}">
                    <a16:rowId xmlns:a16="http://schemas.microsoft.com/office/drawing/2014/main" val="4045524963"/>
                  </a:ext>
                </a:extLst>
              </a:tr>
              <a:tr h="370840">
                <a:tc>
                  <a:txBody>
                    <a:bodyPr/>
                    <a:lstStyle/>
                    <a:p>
                      <a:r>
                        <a:rPr lang="en-US" sz="1400" kern="1200" dirty="0">
                          <a:solidFill>
                            <a:schemeClr val="dk1"/>
                          </a:solidFill>
                          <a:latin typeface="Open Sans" panose="020B0606030504020204"/>
                          <a:ea typeface="+mn-ea"/>
                          <a:cs typeface="+mn-cs"/>
                        </a:rPr>
                        <a:t>E3</a:t>
                      </a:r>
                    </a:p>
                  </a:txBody>
                  <a:tcPr/>
                </a:tc>
                <a:tc>
                  <a:txBody>
                    <a:bodyPr/>
                    <a:lstStyle/>
                    <a:p>
                      <a:r>
                        <a:rPr lang="en-US" sz="1400" kern="1200" dirty="0">
                          <a:solidFill>
                            <a:schemeClr val="dk1"/>
                          </a:solidFill>
                          <a:latin typeface="Open Sans" panose="020B0606030504020204"/>
                          <a:ea typeface="+mn-ea"/>
                          <a:cs typeface="+mn-cs"/>
                        </a:rPr>
                        <a:t>Self-certification tool to generate scores </a:t>
                      </a:r>
                    </a:p>
                  </a:txBody>
                  <a:tcPr/>
                </a:tc>
                <a:tc>
                  <a:txBody>
                    <a:bodyPr/>
                    <a:lstStyle/>
                    <a:p>
                      <a:r>
                        <a:rPr lang="en-US" sz="1400" kern="1200" dirty="0">
                          <a:solidFill>
                            <a:schemeClr val="dk1"/>
                          </a:solidFill>
                          <a:latin typeface="Open Sans" panose="020B0606030504020204"/>
                          <a:ea typeface="+mn-ea"/>
                          <a:cs typeface="+mn-cs"/>
                        </a:rPr>
                        <a:t>An online tool for service providers to assess their own tools and services based on the self-certification guide for EAI.</a:t>
                      </a:r>
                    </a:p>
                  </a:txBody>
                  <a:tcPr/>
                </a:tc>
                <a:extLst>
                  <a:ext uri="{0D108BD9-81ED-4DB2-BD59-A6C34878D82A}">
                    <a16:rowId xmlns:a16="http://schemas.microsoft.com/office/drawing/2014/main" val="2434043205"/>
                  </a:ext>
                </a:extLst>
              </a:tr>
              <a:tr h="370840">
                <a:tc>
                  <a:txBody>
                    <a:bodyPr/>
                    <a:lstStyle/>
                    <a:p>
                      <a:r>
                        <a:rPr lang="en-US" sz="1400" kern="1200" dirty="0">
                          <a:solidFill>
                            <a:schemeClr val="dk1"/>
                          </a:solidFill>
                          <a:latin typeface="Open Sans" panose="020B0606030504020204"/>
                          <a:ea typeface="+mn-ea"/>
                          <a:cs typeface="+mn-cs"/>
                        </a:rPr>
                        <a:t>E4</a:t>
                      </a:r>
                    </a:p>
                  </a:txBody>
                  <a:tcPr/>
                </a:tc>
                <a:tc>
                  <a:txBody>
                    <a:bodyPr/>
                    <a:lstStyle/>
                    <a:p>
                      <a:r>
                        <a:rPr lang="en-US" sz="1400" kern="1200" dirty="0">
                          <a:solidFill>
                            <a:schemeClr val="dk1"/>
                          </a:solidFill>
                          <a:latin typeface="Open Sans" panose="020B0606030504020204"/>
                          <a:ea typeface="+mn-ea"/>
                          <a:cs typeface="+mn-cs"/>
                        </a:rPr>
                        <a:t>Support self certification for EAI </a:t>
                      </a:r>
                    </a:p>
                  </a:txBody>
                  <a:tcPr/>
                </a:tc>
                <a:tc>
                  <a:txBody>
                    <a:bodyPr/>
                    <a:lstStyle/>
                    <a:p>
                      <a:r>
                        <a:rPr lang="en-US" sz="1400" kern="1200" dirty="0">
                          <a:solidFill>
                            <a:schemeClr val="dk1"/>
                          </a:solidFill>
                          <a:latin typeface="Open Sans" panose="020B0606030504020204"/>
                          <a:ea typeface="+mn-ea"/>
                          <a:cs typeface="+mn-cs"/>
                        </a:rPr>
                        <a:t>Help reference providers perform self certification using the guide from E1</a:t>
                      </a:r>
                    </a:p>
                  </a:txBody>
                  <a:tcPr/>
                </a:tc>
                <a:extLst>
                  <a:ext uri="{0D108BD9-81ED-4DB2-BD59-A6C34878D82A}">
                    <a16:rowId xmlns:a16="http://schemas.microsoft.com/office/drawing/2014/main" val="2653829947"/>
                  </a:ext>
                </a:extLst>
              </a:tr>
              <a:tr h="370840">
                <a:tc>
                  <a:txBody>
                    <a:bodyPr/>
                    <a:lstStyle/>
                    <a:p>
                      <a:r>
                        <a:rPr lang="en-US" sz="1400" kern="1200" dirty="0">
                          <a:solidFill>
                            <a:schemeClr val="dk1"/>
                          </a:solidFill>
                          <a:latin typeface="Open Sans" panose="020B0606030504020204"/>
                          <a:ea typeface="+mn-ea"/>
                          <a:cs typeface="+mn-cs"/>
                        </a:rPr>
                        <a:t>E5</a:t>
                      </a:r>
                    </a:p>
                  </a:txBody>
                  <a:tcPr/>
                </a:tc>
                <a:tc>
                  <a:txBody>
                    <a:bodyPr/>
                    <a:lstStyle/>
                    <a:p>
                      <a:r>
                        <a:rPr lang="en-US" sz="1400" kern="1200" dirty="0">
                          <a:solidFill>
                            <a:schemeClr val="dk1"/>
                          </a:solidFill>
                          <a:latin typeface="Open Sans" panose="020B0606030504020204"/>
                          <a:ea typeface="+mn-ea"/>
                          <a:cs typeface="+mn-cs"/>
                        </a:rPr>
                        <a:t>Reference Service Providers &amp; customers to showcase adoption of globally inclusive email</a:t>
                      </a:r>
                    </a:p>
                  </a:txBody>
                  <a:tcPr/>
                </a:tc>
                <a:tc>
                  <a:txBody>
                    <a:bodyPr/>
                    <a:lstStyle/>
                    <a:p>
                      <a:r>
                        <a:rPr lang="en-US" sz="1400" kern="1200" dirty="0">
                          <a:solidFill>
                            <a:schemeClr val="dk1"/>
                          </a:solidFill>
                          <a:latin typeface="Open Sans" panose="020B0606030504020204"/>
                          <a:ea typeface="+mn-ea"/>
                          <a:cs typeface="+mn-cs"/>
                        </a:rPr>
                        <a:t>Identify reference Service Providers &amp; customers to showcase adoption of globally inclusive email and create case studies.</a:t>
                      </a:r>
                    </a:p>
                  </a:txBody>
                  <a:tcPr/>
                </a:tc>
                <a:extLst>
                  <a:ext uri="{0D108BD9-81ED-4DB2-BD59-A6C34878D82A}">
                    <a16:rowId xmlns:a16="http://schemas.microsoft.com/office/drawing/2014/main" val="3156783796"/>
                  </a:ext>
                </a:extLst>
              </a:tr>
            </a:tbl>
          </a:graphicData>
        </a:graphic>
      </p:graphicFrame>
    </p:spTree>
    <p:extLst>
      <p:ext uri="{BB962C8B-B14F-4D97-AF65-F5344CB8AC3E}">
        <p14:creationId xmlns:p14="http://schemas.microsoft.com/office/powerpoint/2010/main" val="194058198"/>
      </p:ext>
    </p:extLst>
  </p:cSld>
  <p:clrMapOvr>
    <a:masterClrMapping/>
  </p:clrMapOvr>
  <p:extLst mod="1">
    <p:ext uri="{6950BFC3-D8DA-4A85-94F7-54DA5524770B}">
      <p188:commentRel xmlns="" xmlns:p188="http://schemas.microsoft.com/office/powerpoint/2018/8/main" r:id="rId5"/>
    </p:ext>
  </p:extLst>
</p:sld>
</file>

<file path=ppt/theme/theme1.xml><?xml version="1.0" encoding="utf-8"?>
<a:theme xmlns:a="http://schemas.openxmlformats.org/drawingml/2006/main" name="Office Theme">
  <a:themeElements>
    <a:clrScheme name="UASG">
      <a:dk1>
        <a:srgbClr val="000000"/>
      </a:dk1>
      <a:lt1>
        <a:srgbClr val="FAFAFA"/>
      </a:lt1>
      <a:dk2>
        <a:srgbClr val="000000"/>
      </a:dk2>
      <a:lt2>
        <a:srgbClr val="FAFAFA"/>
      </a:lt2>
      <a:accent1>
        <a:srgbClr val="FF9E1B"/>
      </a:accent1>
      <a:accent2>
        <a:srgbClr val="707372"/>
      </a:accent2>
      <a:accent3>
        <a:srgbClr val="D57800"/>
      </a:accent3>
      <a:accent4>
        <a:srgbClr val="B2B4B2"/>
      </a:accent4>
      <a:accent5>
        <a:srgbClr val="FFC56E"/>
      </a:accent5>
      <a:accent6>
        <a:srgbClr val="FFFFFF"/>
      </a:accent6>
      <a:hlink>
        <a:srgbClr val="FF9E1B"/>
      </a:hlink>
      <a:folHlink>
        <a:srgbClr val="707372"/>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sz="2000" dirty="0" smtClean="0">
            <a:latin typeface="Open Sans Light"/>
            <a:cs typeface="Open Sans Ligh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18394083EFE534D8DCEE10A0665D7AA" ma:contentTypeVersion="13" ma:contentTypeDescription="Create a new document." ma:contentTypeScope="" ma:versionID="5bf56ad6d77956316fdcab3cc31a278d">
  <xsd:schema xmlns:xsd="http://www.w3.org/2001/XMLSchema" xmlns:xs="http://www.w3.org/2001/XMLSchema" xmlns:p="http://schemas.microsoft.com/office/2006/metadata/properties" xmlns:ns3="c07cf6bb-a70a-4da1-8da9-aa490d9dbb31" xmlns:ns4="7ce62929-f12e-4891-8e29-b9a7458abeed" targetNamespace="http://schemas.microsoft.com/office/2006/metadata/properties" ma:root="true" ma:fieldsID="5d51f3e2b87568f9d43a7953d079dacf" ns3:_="" ns4:_="">
    <xsd:import namespace="c07cf6bb-a70a-4da1-8da9-aa490d9dbb31"/>
    <xsd:import namespace="7ce62929-f12e-4891-8e29-b9a7458abee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7cf6bb-a70a-4da1-8da9-aa490d9dbb31"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e62929-f12e-4891-8e29-b9a7458abeed"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B5BE0BB-6314-4644-B176-8A620B1DCBDB}">
  <ds:schemaRefs>
    <ds:schemaRef ds:uri="http://schemas.microsoft.com/sharepoint/v3/contenttype/forms"/>
  </ds:schemaRefs>
</ds:datastoreItem>
</file>

<file path=customXml/itemProps2.xml><?xml version="1.0" encoding="utf-8"?>
<ds:datastoreItem xmlns:ds="http://schemas.openxmlformats.org/officeDocument/2006/customXml" ds:itemID="{3C9F0C54-6EE6-4E4A-A57B-C8CBD1E422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07cf6bb-a70a-4da1-8da9-aa490d9dbb31"/>
    <ds:schemaRef ds:uri="7ce62929-f12e-4891-8e29-b9a7458abe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DC78017-D8F4-4F23-B34A-7B15EDE3F9D1}">
  <ds:schemaRefs>
    <ds:schemaRef ds:uri="http://schemas.openxmlformats.org/package/2006/metadata/core-properties"/>
    <ds:schemaRef ds:uri="http://purl.org/dc/terms/"/>
    <ds:schemaRef ds:uri="http://purl.org/dc/dcmitype/"/>
    <ds:schemaRef ds:uri="c07cf6bb-a70a-4da1-8da9-aa490d9dbb31"/>
    <ds:schemaRef ds:uri="http://schemas.microsoft.com/office/2006/documentManagement/types"/>
    <ds:schemaRef ds:uri="http://purl.org/dc/elements/1.1/"/>
    <ds:schemaRef ds:uri="http://schemas.microsoft.com/office/infopath/2007/PartnerControls"/>
    <ds:schemaRef ds:uri="http://www.w3.org/XML/1998/namespace"/>
    <ds:schemaRef ds:uri="7ce62929-f12e-4891-8e29-b9a7458abeed"/>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66936</TotalTime>
  <Words>1400</Words>
  <Application>Microsoft Office PowerPoint</Application>
  <PresentationFormat>On-screen Show (4:3)</PresentationFormat>
  <Paragraphs>146</Paragraphs>
  <Slides>8</Slides>
  <Notes>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8</vt:i4>
      </vt:variant>
    </vt:vector>
  </HeadingPairs>
  <TitlesOfParts>
    <vt:vector size="18" baseType="lpstr">
      <vt:lpstr>Arial</vt:lpstr>
      <vt:lpstr>Calibri</vt:lpstr>
      <vt:lpstr>Lucida Grande</vt:lpstr>
      <vt:lpstr>Merriweather Sans</vt:lpstr>
      <vt:lpstr>Noto Sans Symbols</vt:lpstr>
      <vt:lpstr>Open Sans</vt:lpstr>
      <vt:lpstr>Open Sans Light</vt:lpstr>
      <vt:lpstr>OpenSans</vt:lpstr>
      <vt:lpstr>Times New Roman</vt:lpstr>
      <vt:lpstr>Office Theme</vt:lpstr>
      <vt:lpstr>PowerPoint Presentation</vt:lpstr>
      <vt:lpstr>UA EAI WG Focus</vt:lpstr>
      <vt:lpstr>Call for Action: EAI-Readiness Self-Certification Guide</vt:lpstr>
      <vt:lpstr>Defining EAI-Readiness Levels</vt:lpstr>
      <vt:lpstr>Ratings of systems based on ratings of components </vt:lpstr>
      <vt:lpstr>Technical Engagement (UASG044)</vt:lpstr>
      <vt:lpstr>Technical Engagement, Proposed FAQ (UASG 044A)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Nicole Davenport</dc:creator>
  <cp:lastModifiedBy>Nitin</cp:lastModifiedBy>
  <cp:revision>916</cp:revision>
  <dcterms:created xsi:type="dcterms:W3CDTF">2016-03-09T19:41:20Z</dcterms:created>
  <dcterms:modified xsi:type="dcterms:W3CDTF">2023-02-22T06:21:12Z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0x010100818394083EFE534D8DCEE10A0665D7AA</vt:lpwstr>
  </property>
</Properties>
</file>