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5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9"/>
  </p:normalViewPr>
  <p:slideViewPr>
    <p:cSldViewPr snapToGrid="0">
      <p:cViewPr varScale="1">
        <p:scale>
          <a:sx n="137" d="100"/>
          <a:sy n="137" d="100"/>
        </p:scale>
        <p:origin x="920" y="1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6565fe87fb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6565fe87fb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6567cc0d4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6567cc0d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6567cc0d4d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6567cc0d4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618d1d1687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618d1d168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567cc0d4d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6567cc0d4d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6565fe87fb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6565fe87f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6565fe87fb_0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6565fe87f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6565fe87fb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6565fe87fb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6565fe87fb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6565fe87f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75c5ae934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75c5ae93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18d1d1687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18d1d1687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75c5ae9342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75c5ae9342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75c5ae9342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75c5ae9342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75c5ae9342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75c5ae9342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6567cc0d4d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6567cc0d4d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6567cc0d4d_0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6567cc0d4d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6565fe87fb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6565fe87fb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6565fe87fb_0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6565fe87f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658ac12db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658ac12db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658ac1795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658ac1795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658ac1795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658ac1795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18d1d1687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18d1d168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658ac1795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658ac1795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658ac1795f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658ac1795f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658ac1795f_0_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658ac1795f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658ac1795f_0_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658ac1795f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658ac1795f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658ac1795f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658ac1795f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658ac1795f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75c5ae9342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75c5ae9342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658ac1795f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658ac1795f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658ac1795f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 name="Google Shape;295;g658ac1795f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658ac1795f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658ac1795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618d1d1687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618d1d1687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75c5ae9342_0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75c5ae9342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658ac1795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658ac1795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658ac1795f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658ac1795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6565fe87fb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6565fe87fb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6565fe87fb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6565fe87fb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75c5ae9342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75c5ae9342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75c5ae9342_0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75c5ae9342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g658ac1795f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8" name="Google Shape;348;g658ac1795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658ac1795f_0_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4" name="Google Shape;354;g658ac1795f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658ac1795f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658ac1795f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618d1d1687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618d1d1687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658ac1795f_0_10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658ac1795f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618d1d1687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618d1d1687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618d1d1687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618d1d1687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63f7e3a81c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63f7e3a81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618d1d1687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618d1d1687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75c5ae9342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75c5ae9342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user@example.com"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ray@receive.net"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ray@receive.net"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vin@xn--viagnie-eya.com"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hyperlink" Target="mailto:20191017175558.CD2B4100377@postfix.xn--viagnie-eya.com" TargetMode="External"/><Relationship Id="rId4" Type="http://schemas.openxmlformats.org/officeDocument/2006/relationships/hyperlink" Target="mailto:user@example.co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https://freron.com"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mailto:09A32902-7A61-4EFA-AD90-49D3596A7A70@mailmate-app.com" TargetMode="External"/><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mailto:marc.blanchet@viagenie.ca" TargetMode="External"/><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mailto:20191031203048.503A21003EF@postfix.xn--viagnie-eya.com" TargetMode="External"/><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mailto:vin@example.com" TargetMode="External"/><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hyperlink" Target="http://postfix.org" TargetMode="External"/><Relationship Id="rId2" Type="http://schemas.openxmlformats.org/officeDocument/2006/relationships/notesSlide" Target="../notesSlides/notesSlide49.xml"/><Relationship Id="rId1" Type="http://schemas.openxmlformats.org/officeDocument/2006/relationships/slideLayout" Target="../slideLayouts/slideLayout3.xml"/><Relationship Id="rId5" Type="http://schemas.openxmlformats.org/officeDocument/2006/relationships/hyperlink" Target="https://mail.mozilla.org/pipermail/tb-planning/2015-February/003635.html" TargetMode="External"/><Relationship Id="rId4" Type="http://schemas.openxmlformats.org/officeDocument/2006/relationships/hyperlink" Target="http://courier-mta.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8" Type="http://schemas.openxmlformats.org/officeDocument/2006/relationships/hyperlink" Target="https://www.rfc-editor.org/info/rfc6855" TargetMode="External"/><Relationship Id="rId3" Type="http://schemas.openxmlformats.org/officeDocument/2006/relationships/hyperlink" Target="https://www.rfc-editor.org/info/rfc6530" TargetMode="External"/><Relationship Id="rId7" Type="http://schemas.openxmlformats.org/officeDocument/2006/relationships/hyperlink" Target="https://www.rfc-editor.org/info/rfc6783" TargetMode="External"/><Relationship Id="rId2" Type="http://schemas.openxmlformats.org/officeDocument/2006/relationships/notesSlide" Target="../notesSlides/notesSlide51.xml"/><Relationship Id="rId1" Type="http://schemas.openxmlformats.org/officeDocument/2006/relationships/slideLayout" Target="../slideLayouts/slideLayout3.xml"/><Relationship Id="rId6" Type="http://schemas.openxmlformats.org/officeDocument/2006/relationships/hyperlink" Target="https://www.rfc-editor.org/info/rfc6533" TargetMode="External"/><Relationship Id="rId11" Type="http://schemas.openxmlformats.org/officeDocument/2006/relationships/hyperlink" Target="https://www.rfc-editor.org/info/rfc6858" TargetMode="External"/><Relationship Id="rId5" Type="http://schemas.openxmlformats.org/officeDocument/2006/relationships/hyperlink" Target="https://www.rfc-editor.org/info/rfc6532" TargetMode="External"/><Relationship Id="rId10" Type="http://schemas.openxmlformats.org/officeDocument/2006/relationships/hyperlink" Target="https://www.rfc-editor.org/info/rfc6857" TargetMode="External"/><Relationship Id="rId4" Type="http://schemas.openxmlformats.org/officeDocument/2006/relationships/hyperlink" Target="https://www.rfc-editor.org/info/rfc6531" TargetMode="External"/><Relationship Id="rId9" Type="http://schemas.openxmlformats.org/officeDocument/2006/relationships/hyperlink" Target="https://www.rfc-editor.org/info/rfc685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uasg.tech/wp-content/uploads/documents/UASG012-en-digital.pdf"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r" sz="4800"/>
              <a:t>Internationalized Email (EAI)</a:t>
            </a:r>
            <a:endParaRPr sz="4800"/>
          </a:p>
          <a:p>
            <a:pPr marL="0" lvl="0" indent="0" algn="ctr" rtl="0">
              <a:spcBef>
                <a:spcPts val="0"/>
              </a:spcBef>
              <a:spcAft>
                <a:spcPts val="0"/>
              </a:spcAft>
              <a:buNone/>
            </a:pPr>
            <a:r>
              <a:rPr lang="fr" sz="4800"/>
              <a:t>Deployment Tutorial</a:t>
            </a:r>
            <a:endParaRPr sz="4800"/>
          </a:p>
        </p:txBody>
      </p:sp>
      <p:sp>
        <p:nvSpPr>
          <p:cNvPr id="55" name="Google Shape;55;p13"/>
          <p:cNvSpPr txBox="1">
            <a:spLocks noGrp="1"/>
          </p:cNvSpPr>
          <p:nvPr>
            <p:ph type="subTitle" idx="1"/>
          </p:nvPr>
        </p:nvSpPr>
        <p:spPr>
          <a:xfrm>
            <a:off x="311700" y="321447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r"/>
              <a:t>Marc Blanchet</a:t>
            </a:r>
            <a:endParaRPr/>
          </a:p>
          <a:p>
            <a:pPr marL="0" lvl="0" indent="0" algn="ctr" rtl="0">
              <a:spcBef>
                <a:spcPts val="0"/>
              </a:spcBef>
              <a:spcAft>
                <a:spcPts val="0"/>
              </a:spcAft>
              <a:buNone/>
            </a:pPr>
            <a:r>
              <a:rPr lang="fr"/>
              <a:t>Viagénie inc.</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how to find the destination server</a:t>
            </a:r>
            <a:endParaRPr/>
          </a:p>
        </p:txBody>
      </p:sp>
      <p:sp>
        <p:nvSpPr>
          <p:cNvPr id="111" name="Google Shape;111;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when sending email to </a:t>
            </a:r>
            <a:r>
              <a:rPr lang="fr" u="sng">
                <a:solidFill>
                  <a:schemeClr val="hlink"/>
                </a:solidFill>
                <a:hlinkClick r:id="rId3"/>
              </a:rPr>
              <a:t>user@example.com</a:t>
            </a:r>
            <a:r>
              <a:rPr lang="fr"/>
              <a:t>, the method to find the destination email server is by querying the DNS for the MX records of the domain.</a:t>
            </a:r>
            <a:endParaRPr/>
          </a:p>
          <a:p>
            <a:pPr marL="457200" lvl="0" indent="-342900" algn="l" rtl="0">
              <a:spcBef>
                <a:spcPts val="0"/>
              </a:spcBef>
              <a:spcAft>
                <a:spcPts val="0"/>
              </a:spcAft>
              <a:buSzPts val="1800"/>
              <a:buChar char="●"/>
            </a:pPr>
            <a:r>
              <a:rPr lang="fr"/>
              <a:t>For example, the MX records for example.com could be:</a:t>
            </a:r>
            <a:endParaRPr/>
          </a:p>
          <a:p>
            <a:pPr marL="914400" lvl="1" indent="-317500" algn="l" rtl="0">
              <a:spcBef>
                <a:spcPts val="0"/>
              </a:spcBef>
              <a:spcAft>
                <a:spcPts val="0"/>
              </a:spcAft>
              <a:buSzPts val="1400"/>
              <a:buChar char="○"/>
            </a:pPr>
            <a:r>
              <a:rPr lang="fr"/>
              <a:t>MX 10 server1.example.com</a:t>
            </a:r>
            <a:endParaRPr/>
          </a:p>
          <a:p>
            <a:pPr marL="914400" lvl="1" indent="-317500" algn="l" rtl="0">
              <a:spcBef>
                <a:spcPts val="0"/>
              </a:spcBef>
              <a:spcAft>
                <a:spcPts val="0"/>
              </a:spcAft>
              <a:buSzPts val="1400"/>
              <a:buChar char="○"/>
            </a:pPr>
            <a:r>
              <a:rPr lang="fr"/>
              <a:t>MX 10 server2.example.com</a:t>
            </a:r>
            <a:endParaRPr/>
          </a:p>
          <a:p>
            <a:pPr marL="914400" lvl="1" indent="-317500" algn="l" rtl="0">
              <a:spcBef>
                <a:spcPts val="0"/>
              </a:spcBef>
              <a:spcAft>
                <a:spcPts val="0"/>
              </a:spcAft>
              <a:buSzPts val="1400"/>
              <a:buChar char="○"/>
            </a:pPr>
            <a:r>
              <a:rPr lang="fr"/>
              <a:t>MX 20 server3.example.com</a:t>
            </a:r>
            <a:endParaRPr/>
          </a:p>
          <a:p>
            <a:pPr marL="457200" lvl="0" indent="-342900" algn="l" rtl="0">
              <a:spcBef>
                <a:spcPts val="0"/>
              </a:spcBef>
              <a:spcAft>
                <a:spcPts val="0"/>
              </a:spcAft>
              <a:buSzPts val="1800"/>
              <a:buChar char="●"/>
            </a:pPr>
            <a:r>
              <a:rPr lang="fr"/>
              <a:t>The sender email server would then try connecting to either server1 or server2 since they have same priority (10), and if none responds, would then try server3, since it has a lower priority (20) (higher number means lower priority).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Delivery Path</a:t>
            </a:r>
            <a:endParaRPr/>
          </a:p>
        </p:txBody>
      </p:sp>
      <p:pic>
        <p:nvPicPr>
          <p:cNvPr id="117" name="Google Shape;117;p23"/>
          <p:cNvPicPr preferRelativeResize="0"/>
          <p:nvPr/>
        </p:nvPicPr>
        <p:blipFill>
          <a:blip r:embed="rId3">
            <a:alphaModFix/>
          </a:blip>
          <a:stretch>
            <a:fillRect/>
          </a:stretch>
        </p:blipFill>
        <p:spPr>
          <a:xfrm>
            <a:off x="982350" y="1202875"/>
            <a:ext cx="6324600" cy="781050"/>
          </a:xfrm>
          <a:prstGeom prst="rect">
            <a:avLst/>
          </a:prstGeom>
          <a:noFill/>
          <a:ln>
            <a:noFill/>
          </a:ln>
        </p:spPr>
      </p:pic>
      <p:sp>
        <p:nvSpPr>
          <p:cNvPr id="118" name="Google Shape;118;p23"/>
          <p:cNvSpPr txBox="1"/>
          <p:nvPr/>
        </p:nvSpPr>
        <p:spPr>
          <a:xfrm>
            <a:off x="2693650" y="1831525"/>
            <a:ext cx="3028500" cy="31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t>Using email software for both users</a:t>
            </a:r>
            <a:endParaRPr/>
          </a:p>
        </p:txBody>
      </p:sp>
      <p:pic>
        <p:nvPicPr>
          <p:cNvPr id="119" name="Google Shape;119;p23"/>
          <p:cNvPicPr preferRelativeResize="0"/>
          <p:nvPr/>
        </p:nvPicPr>
        <p:blipFill>
          <a:blip r:embed="rId4">
            <a:alphaModFix/>
          </a:blip>
          <a:stretch>
            <a:fillRect/>
          </a:stretch>
        </p:blipFill>
        <p:spPr>
          <a:xfrm>
            <a:off x="982350" y="2571750"/>
            <a:ext cx="6324600" cy="781050"/>
          </a:xfrm>
          <a:prstGeom prst="rect">
            <a:avLst/>
          </a:prstGeom>
          <a:noFill/>
          <a:ln>
            <a:noFill/>
          </a:ln>
        </p:spPr>
      </p:pic>
      <p:sp>
        <p:nvSpPr>
          <p:cNvPr id="120" name="Google Shape;120;p23"/>
          <p:cNvSpPr txBox="1"/>
          <p:nvPr/>
        </p:nvSpPr>
        <p:spPr>
          <a:xfrm>
            <a:off x="2835125" y="3266925"/>
            <a:ext cx="3028500" cy="31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t>Using Web email for both users</a:t>
            </a:r>
            <a:endParaRPr/>
          </a:p>
        </p:txBody>
      </p:sp>
      <p:sp>
        <p:nvSpPr>
          <p:cNvPr id="121" name="Google Shape;121;p23"/>
          <p:cNvSpPr txBox="1"/>
          <p:nvPr/>
        </p:nvSpPr>
        <p:spPr>
          <a:xfrm>
            <a:off x="1452400" y="3800300"/>
            <a:ext cx="6661500" cy="1212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23"/>
          <p:cNvSpPr txBox="1"/>
          <p:nvPr/>
        </p:nvSpPr>
        <p:spPr>
          <a:xfrm>
            <a:off x="1168475" y="4018700"/>
            <a:ext cx="6138600" cy="840900"/>
          </a:xfrm>
          <a:prstGeom prst="rect">
            <a:avLst/>
          </a:prstGeom>
          <a:noFill/>
          <a:ln>
            <a:noFill/>
          </a:ln>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fr"/>
              <a:t>mix is also very common:  Email software for one user, Web email for other user.</a:t>
            </a:r>
            <a:endParaRPr/>
          </a:p>
          <a:p>
            <a:pPr marL="457200" lvl="0" indent="-317500" algn="l" rtl="0">
              <a:spcBef>
                <a:spcPts val="0"/>
              </a:spcBef>
              <a:spcAft>
                <a:spcPts val="0"/>
              </a:spcAft>
              <a:buSzPts val="1400"/>
              <a:buChar char="●"/>
            </a:pPr>
            <a:r>
              <a:rPr lang="fr"/>
              <a:t>Mail server is the MTA, and for the source and destination servers, is also MSA and MDA respectively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Delivery Path Considerations</a:t>
            </a:r>
            <a:endParaRPr/>
          </a:p>
        </p:txBody>
      </p:sp>
      <p:sp>
        <p:nvSpPr>
          <p:cNvPr id="128" name="Google Shape;128;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Each user of an email communication chooses his own email environment/software/setup independently</a:t>
            </a:r>
            <a:endParaRPr/>
          </a:p>
          <a:p>
            <a:pPr marL="457200" lvl="0" indent="-342900" algn="l" rtl="0">
              <a:spcBef>
                <a:spcPts val="0"/>
              </a:spcBef>
              <a:spcAft>
                <a:spcPts val="0"/>
              </a:spcAft>
              <a:buSzPts val="1800"/>
              <a:buChar char="●"/>
            </a:pPr>
            <a:r>
              <a:rPr lang="fr"/>
              <a:t>The sender does not know the receiver email environment</a:t>
            </a:r>
            <a:endParaRPr/>
          </a:p>
          <a:p>
            <a:pPr marL="914400" lvl="1" indent="-317500" algn="l" rtl="0">
              <a:spcBef>
                <a:spcPts val="0"/>
              </a:spcBef>
              <a:spcAft>
                <a:spcPts val="0"/>
              </a:spcAft>
              <a:buSzPts val="1400"/>
              <a:buChar char="○"/>
            </a:pPr>
            <a:r>
              <a:rPr lang="fr"/>
              <a:t>therefore, the sender does not know which protocols are used to deliver email</a:t>
            </a:r>
            <a:endParaRPr/>
          </a:p>
          <a:p>
            <a:pPr marL="914400" lvl="1" indent="-317500" algn="l" rtl="0">
              <a:spcBef>
                <a:spcPts val="0"/>
              </a:spcBef>
              <a:spcAft>
                <a:spcPts val="0"/>
              </a:spcAft>
              <a:buSzPts val="1400"/>
              <a:buChar char="○"/>
            </a:pPr>
            <a:r>
              <a:rPr lang="fr"/>
              <a:t>therefore, the sender does not know if the receiver email supports some features</a:t>
            </a:r>
            <a:endParaRPr/>
          </a:p>
          <a:p>
            <a:pPr marL="457200" lvl="0" indent="-342900" algn="l" rtl="0">
              <a:spcBef>
                <a:spcPts val="0"/>
              </a:spcBef>
              <a:spcAft>
                <a:spcPts val="0"/>
              </a:spcAft>
              <a:buSzPts val="1800"/>
              <a:buChar char="●"/>
            </a:pPr>
            <a:r>
              <a:rPr lang="fr"/>
              <a:t>The delivery goes through a chain of email servers. </a:t>
            </a:r>
            <a:endParaRPr/>
          </a:p>
          <a:p>
            <a:pPr marL="914400" lvl="1" indent="-317500" algn="l" rtl="0">
              <a:spcBef>
                <a:spcPts val="0"/>
              </a:spcBef>
              <a:spcAft>
                <a:spcPts val="0"/>
              </a:spcAft>
              <a:buSzPts val="1400"/>
              <a:buChar char="○"/>
            </a:pPr>
            <a:r>
              <a:rPr lang="fr"/>
              <a:t>the number of email servers is unknown</a:t>
            </a:r>
            <a:endParaRPr/>
          </a:p>
          <a:p>
            <a:pPr marL="914400" lvl="1" indent="-317500" algn="l" rtl="0">
              <a:spcBef>
                <a:spcPts val="0"/>
              </a:spcBef>
              <a:spcAft>
                <a:spcPts val="0"/>
              </a:spcAft>
              <a:buSzPts val="1400"/>
              <a:buChar char="○"/>
            </a:pPr>
            <a:r>
              <a:rPr lang="fr"/>
              <a:t>the actual chain of servers </a:t>
            </a:r>
            <a:endParaRPr/>
          </a:p>
          <a:p>
            <a:pPr marL="1371600" lvl="2" indent="-317500" algn="l" rtl="0">
              <a:spcBef>
                <a:spcPts val="0"/>
              </a:spcBef>
              <a:spcAft>
                <a:spcPts val="0"/>
              </a:spcAft>
              <a:buSzPts val="1400"/>
              <a:buChar char="■"/>
            </a:pPr>
            <a:r>
              <a:rPr lang="fr"/>
              <a:t>is unknown at the beginning</a:t>
            </a:r>
            <a:endParaRPr/>
          </a:p>
          <a:p>
            <a:pPr marL="1371600" lvl="2" indent="-317500" algn="l" rtl="0">
              <a:spcBef>
                <a:spcPts val="0"/>
              </a:spcBef>
              <a:spcAft>
                <a:spcPts val="0"/>
              </a:spcAft>
              <a:buSzPts val="1400"/>
              <a:buChar char="■"/>
            </a:pPr>
            <a:r>
              <a:rPr lang="fr"/>
              <a:t>may change for any subsequent email sent</a:t>
            </a:r>
            <a:endParaRPr/>
          </a:p>
          <a:p>
            <a:pPr marL="914400" lvl="1" indent="-317500" algn="l" rtl="0">
              <a:spcBef>
                <a:spcPts val="0"/>
              </a:spcBef>
              <a:spcAft>
                <a:spcPts val="0"/>
              </a:spcAft>
              <a:buSzPts val="1400"/>
              <a:buChar char="○"/>
            </a:pPr>
            <a:r>
              <a:rPr lang="fr"/>
              <a:t>the features supported by each email server is unknown to the path, or from the sender.</a:t>
            </a:r>
            <a:endParaRPr/>
          </a:p>
          <a:p>
            <a:pPr marL="914400" lvl="1" indent="-317500" algn="l" rtl="0">
              <a:spcBef>
                <a:spcPts val="0"/>
              </a:spcBef>
              <a:spcAft>
                <a:spcPts val="0"/>
              </a:spcAft>
              <a:buSzPts val="1400"/>
              <a:buChar char="○"/>
            </a:pPr>
            <a:r>
              <a:rPr lang="fr"/>
              <a:t>features are only discovered one hop at a time. (i.e. the next hop)</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Address Internationalization</a:t>
            </a:r>
            <a:endParaRPr/>
          </a:p>
        </p:txBody>
      </p:sp>
      <p:sp>
        <p:nvSpPr>
          <p:cNvPr id="134" name="Google Shape;134;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email syntax:  leftside@domainname</a:t>
            </a:r>
            <a:endParaRPr/>
          </a:p>
          <a:p>
            <a:pPr marL="457200" lvl="0" indent="-342900" algn="l" rtl="0">
              <a:spcBef>
                <a:spcPts val="0"/>
              </a:spcBef>
              <a:spcAft>
                <a:spcPts val="0"/>
              </a:spcAft>
              <a:buSzPts val="1800"/>
              <a:buChar char="●"/>
            </a:pPr>
            <a:r>
              <a:rPr lang="fr"/>
              <a:t>domainname can be internationalized as an IDN</a:t>
            </a:r>
            <a:endParaRPr/>
          </a:p>
          <a:p>
            <a:pPr marL="457200" lvl="0" indent="-342900" algn="l" rtl="0">
              <a:spcBef>
                <a:spcPts val="0"/>
              </a:spcBef>
              <a:spcAft>
                <a:spcPts val="0"/>
              </a:spcAft>
              <a:buSzPts val="1800"/>
              <a:buChar char="●"/>
            </a:pPr>
            <a:r>
              <a:rPr lang="fr"/>
              <a:t>leftside (also known as local part/mailbox name) with Unicode is </a:t>
            </a:r>
            <a:r>
              <a:rPr lang="fr" b="1"/>
              <a:t>EAI</a:t>
            </a:r>
            <a:endParaRPr b="1"/>
          </a:p>
          <a:p>
            <a:pPr marL="457200" lvl="0" indent="-342900" algn="l" rtl="0">
              <a:spcBef>
                <a:spcPts val="0"/>
              </a:spcBef>
              <a:spcAft>
                <a:spcPts val="0"/>
              </a:spcAft>
              <a:buSzPts val="1800"/>
              <a:buChar char="●"/>
            </a:pPr>
            <a:r>
              <a:rPr lang="fr"/>
              <a:t>side effect: Mail headers need to be updated too to support EAI. Mail headers are used by mail software to get more information on how to deliver email.</a:t>
            </a:r>
            <a:endParaRPr/>
          </a:p>
          <a:p>
            <a:pPr marL="457200" lvl="0" indent="-342900" algn="l" rtl="0">
              <a:spcBef>
                <a:spcPts val="0"/>
              </a:spcBef>
              <a:spcAft>
                <a:spcPts val="0"/>
              </a:spcAft>
              <a:buSzPts val="1800"/>
              <a:buChar char="●"/>
            </a:pPr>
            <a:r>
              <a:rPr lang="fr"/>
              <a:t>As not every email servers are supporting EAI, a negotiation protocol is used to only send EAI when the target server supports it. If not, then it falls back (more details on this later). The SMTPUTF8 option is used within the mail transfer protocol (SMTP: Simple Mail Transport Protocol)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EAI Protocol Changes</a:t>
            </a:r>
            <a:endParaRPr/>
          </a:p>
        </p:txBody>
      </p:sp>
      <p:sp>
        <p:nvSpPr>
          <p:cNvPr id="140" name="Google Shape;140;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SMTP</a:t>
            </a:r>
            <a:endParaRPr/>
          </a:p>
          <a:p>
            <a:pPr marL="914400" lvl="1" indent="-317500" algn="l" rtl="0">
              <a:spcBef>
                <a:spcPts val="0"/>
              </a:spcBef>
              <a:spcAft>
                <a:spcPts val="0"/>
              </a:spcAft>
              <a:buSzPts val="1400"/>
              <a:buChar char="○"/>
            </a:pPr>
            <a:r>
              <a:rPr lang="fr"/>
              <a:t>is augmented to support EAI </a:t>
            </a:r>
            <a:endParaRPr/>
          </a:p>
          <a:p>
            <a:pPr marL="914400" lvl="1" indent="-317500" algn="l" rtl="0">
              <a:spcBef>
                <a:spcPts val="0"/>
              </a:spcBef>
              <a:spcAft>
                <a:spcPts val="0"/>
              </a:spcAft>
              <a:buSzPts val="1400"/>
              <a:buChar char="○"/>
            </a:pPr>
            <a:r>
              <a:rPr lang="fr"/>
              <a:t>has a signaling flag to specify support of EAI</a:t>
            </a:r>
            <a:endParaRPr/>
          </a:p>
          <a:p>
            <a:pPr marL="914400" lvl="1" indent="-317500" algn="l" rtl="0">
              <a:spcBef>
                <a:spcPts val="0"/>
              </a:spcBef>
              <a:spcAft>
                <a:spcPts val="0"/>
              </a:spcAft>
              <a:buSzPts val="1400"/>
              <a:buChar char="○"/>
            </a:pPr>
            <a:r>
              <a:rPr lang="fr"/>
              <a:t>all SMTP servers in the path must support EAI to successfully deliver the email</a:t>
            </a:r>
            <a:endParaRPr/>
          </a:p>
          <a:p>
            <a:pPr marL="457200" lvl="0" indent="-342900" algn="l" rtl="0">
              <a:spcBef>
                <a:spcPts val="0"/>
              </a:spcBef>
              <a:spcAft>
                <a:spcPts val="0"/>
              </a:spcAft>
              <a:buSzPts val="1800"/>
              <a:buChar char="●"/>
            </a:pPr>
            <a:r>
              <a:rPr lang="fr"/>
              <a:t>POP/IMAP</a:t>
            </a:r>
            <a:endParaRPr/>
          </a:p>
          <a:p>
            <a:pPr marL="914400" lvl="1" indent="-317500" algn="l" rtl="0">
              <a:spcBef>
                <a:spcPts val="0"/>
              </a:spcBef>
              <a:spcAft>
                <a:spcPts val="0"/>
              </a:spcAft>
              <a:buSzPts val="1400"/>
              <a:buChar char="○"/>
            </a:pPr>
            <a:r>
              <a:rPr lang="fr"/>
              <a:t>are augmented to properly support EAI</a:t>
            </a:r>
            <a:endParaRPr/>
          </a:p>
          <a:p>
            <a:pPr marL="914400" lvl="1" indent="-317500" algn="l" rtl="0">
              <a:spcBef>
                <a:spcPts val="0"/>
              </a:spcBef>
              <a:spcAft>
                <a:spcPts val="0"/>
              </a:spcAft>
              <a:buSzPts val="1400"/>
              <a:buChar char="○"/>
            </a:pPr>
            <a:r>
              <a:rPr lang="fr"/>
              <a:t>have a signaling flag to specify support of EAI</a:t>
            </a:r>
            <a:endParaRPr/>
          </a:p>
          <a:p>
            <a:pPr marL="914400" lvl="1" indent="-317500" algn="l" rtl="0">
              <a:spcBef>
                <a:spcPts val="0"/>
              </a:spcBef>
              <a:spcAft>
                <a:spcPts val="0"/>
              </a:spcAft>
              <a:buSzPts val="1400"/>
              <a:buChar char="○"/>
            </a:pPr>
            <a:r>
              <a:rPr lang="fr"/>
              <a:t>could “half support” EAI by providing a downgraded email version to the non-EAI conforming email software clients (more details on downgrading later)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EAI Protocol Changes: SMTP</a:t>
            </a:r>
            <a:endParaRPr/>
          </a:p>
        </p:txBody>
      </p:sp>
      <p:sp>
        <p:nvSpPr>
          <p:cNvPr id="146" name="Google Shape;146;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SMTP Server announcing the support of EAI on the initial greeting</a:t>
            </a:r>
            <a:endParaRPr/>
          </a:p>
          <a:p>
            <a:pPr marL="914400" lvl="1" indent="-317500" algn="l" rtl="0">
              <a:spcBef>
                <a:spcPts val="0"/>
              </a:spcBef>
              <a:spcAft>
                <a:spcPts val="0"/>
              </a:spcAft>
              <a:buSzPts val="1400"/>
              <a:buChar char="○"/>
            </a:pPr>
            <a:r>
              <a:rPr lang="fr"/>
              <a:t>EHLO SMTPUTF8</a:t>
            </a:r>
            <a:endParaRPr/>
          </a:p>
          <a:p>
            <a:pPr marL="457200" lvl="0" indent="-342900" algn="l" rtl="0">
              <a:spcBef>
                <a:spcPts val="0"/>
              </a:spcBef>
              <a:spcAft>
                <a:spcPts val="0"/>
              </a:spcAft>
              <a:buSzPts val="1800"/>
              <a:buChar char="●"/>
            </a:pPr>
            <a:r>
              <a:rPr lang="fr"/>
              <a:t>SMTP Client connecting to the compliant SMTP Server:</a:t>
            </a:r>
            <a:endParaRPr/>
          </a:p>
          <a:p>
            <a:pPr marL="914400" lvl="1" indent="-317500" algn="l" rtl="0">
              <a:spcBef>
                <a:spcPts val="0"/>
              </a:spcBef>
              <a:spcAft>
                <a:spcPts val="0"/>
              </a:spcAft>
              <a:buSzPts val="1400"/>
              <a:buChar char="○"/>
            </a:pPr>
            <a:r>
              <a:rPr lang="fr"/>
              <a:t>MAIL  SMTPUTF8</a:t>
            </a:r>
            <a:endParaRPr/>
          </a:p>
          <a:p>
            <a:pPr marL="457200" lvl="0" indent="-342900" algn="l" rtl="0">
              <a:spcBef>
                <a:spcPts val="0"/>
              </a:spcBef>
              <a:spcAft>
                <a:spcPts val="0"/>
              </a:spcAft>
              <a:buSzPts val="1800"/>
              <a:buChar char="●"/>
            </a:pPr>
            <a:r>
              <a:rPr lang="fr"/>
              <a:t>Headers may have UTF-8 content</a:t>
            </a:r>
            <a:endParaRPr/>
          </a:p>
          <a:p>
            <a:pPr marL="457200" lvl="0" indent="-342900" algn="l" rtl="0">
              <a:spcBef>
                <a:spcPts val="0"/>
              </a:spcBef>
              <a:spcAft>
                <a:spcPts val="0"/>
              </a:spcAft>
              <a:buSzPts val="1800"/>
              <a:buChar char="●"/>
            </a:pPr>
            <a:r>
              <a:rPr lang="fr"/>
              <a:t>Email body already supports UTF-8</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SMTPUTF8 Example</a:t>
            </a:r>
            <a:endParaRPr/>
          </a:p>
        </p:txBody>
      </p:sp>
      <p:sp>
        <p:nvSpPr>
          <p:cNvPr id="152" name="Google Shape;152;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a:t>S: &lt;connect&gt;</a:t>
            </a:r>
            <a:br>
              <a:rPr lang="fr"/>
            </a:br>
            <a:r>
              <a:rPr lang="fr"/>
              <a:t>R: 220 receive.net ESMTP </a:t>
            </a:r>
            <a:br>
              <a:rPr lang="fr"/>
            </a:br>
            <a:r>
              <a:rPr lang="fr"/>
              <a:t>S: EHLO sender.org</a:t>
            </a:r>
            <a:br>
              <a:rPr lang="fr"/>
            </a:br>
            <a:r>
              <a:rPr lang="fr"/>
              <a:t>R: 250-8BITMIME</a:t>
            </a:r>
            <a:br>
              <a:rPr lang="fr"/>
            </a:br>
            <a:r>
              <a:rPr lang="fr"/>
              <a:t>R: 250-</a:t>
            </a:r>
            <a:r>
              <a:rPr lang="fr" b="1" u="sng"/>
              <a:t>SMTPUTF8</a:t>
            </a:r>
            <a:br>
              <a:rPr lang="fr"/>
            </a:br>
            <a:r>
              <a:rPr lang="fr"/>
              <a:t>R: 250 PIPELINING</a:t>
            </a:r>
            <a:br>
              <a:rPr lang="fr"/>
            </a:br>
            <a:r>
              <a:rPr lang="fr"/>
              <a:t>S: MAIL FROM:&lt;猫王@普遍接受-测试.世界&gt; </a:t>
            </a:r>
            <a:r>
              <a:rPr lang="fr" b="1" u="sng"/>
              <a:t>SMTPUTF8</a:t>
            </a:r>
            <a:br>
              <a:rPr lang="fr"/>
            </a:br>
            <a:r>
              <a:rPr lang="fr"/>
              <a:t>R: 250 Sender accepted</a:t>
            </a:r>
            <a:br>
              <a:rPr lang="fr"/>
            </a:br>
            <a:r>
              <a:rPr lang="fr"/>
              <a:t>S:RCPT TO:&lt;</a:t>
            </a:r>
            <a:r>
              <a:rPr lang="fr" u="sng">
                <a:solidFill>
                  <a:schemeClr val="hlink"/>
                </a:solidFill>
                <a:hlinkClick r:id="rId3"/>
              </a:rPr>
              <a:t>ray@receive.net</a:t>
            </a:r>
            <a:r>
              <a:rPr lang="fr"/>
              <a:t>&gt;</a:t>
            </a:r>
            <a:br>
              <a:rPr lang="fr"/>
            </a:br>
            <a:r>
              <a:rPr lang="fr"/>
              <a:t>R:250 Recipient accepted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SMTPUTF8 Example (cont.)</a:t>
            </a:r>
            <a:endParaRPr/>
          </a:p>
        </p:txBody>
      </p:sp>
      <p:sp>
        <p:nvSpPr>
          <p:cNvPr id="158" name="Google Shape;158;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S:DATA</a:t>
            </a:r>
            <a:br>
              <a:rPr lang="fr"/>
            </a:br>
            <a:r>
              <a:rPr lang="fr"/>
              <a:t>R:354 Send your message</a:t>
            </a:r>
            <a:br>
              <a:rPr lang="fr"/>
            </a:br>
            <a:r>
              <a:rPr lang="fr"/>
              <a:t>S:From: 猫王 &lt;猫王@普遍接受-测试.世界&gt;</a:t>
            </a:r>
            <a:br>
              <a:rPr lang="fr"/>
            </a:br>
            <a:r>
              <a:rPr lang="fr"/>
              <a:t>S:To: </a:t>
            </a:r>
            <a:r>
              <a:rPr lang="fr" u="sng">
                <a:solidFill>
                  <a:schemeClr val="hlink"/>
                </a:solidFill>
                <a:hlinkClick r:id="rId3"/>
              </a:rPr>
              <a:t>ray@receive.net</a:t>
            </a:r>
            <a:br>
              <a:rPr lang="fr"/>
            </a:br>
            <a:r>
              <a:rPr lang="fr"/>
              <a:t>S:Subject: 我们要吃午饭吗?</a:t>
            </a:r>
            <a:br>
              <a:rPr lang="fr"/>
            </a:br>
            <a:r>
              <a:rPr lang="fr"/>
              <a:t>S:</a:t>
            </a:r>
            <a:br>
              <a:rPr lang="fr"/>
            </a:br>
            <a:r>
              <a:rPr lang="fr"/>
              <a:t>S:How about lunch at 12:30?</a:t>
            </a:r>
            <a:br>
              <a:rPr lang="fr"/>
            </a:br>
            <a:r>
              <a:rPr lang="fr"/>
              <a:t>S:.</a:t>
            </a:r>
            <a:br>
              <a:rPr lang="fr"/>
            </a:br>
            <a:r>
              <a:rPr lang="fr"/>
              <a:t>R:250 Message accepted 389dck343fg34 </a:t>
            </a:r>
            <a:br>
              <a:rPr lang="fr"/>
            </a:br>
            <a:r>
              <a:rPr lang="fr"/>
              <a:t>S:QUIT</a:t>
            </a:r>
            <a:br>
              <a:rPr lang="fr"/>
            </a:br>
            <a:r>
              <a:rPr lang="fr"/>
              <a:t>R:221 Sayonara</a:t>
            </a:r>
            <a:endParaRPr/>
          </a:p>
          <a:p>
            <a:pPr marL="0" lvl="0" indent="0" algn="l" rtl="0">
              <a:spcBef>
                <a:spcPts val="1600"/>
              </a:spcBef>
              <a:spcAft>
                <a:spcPts val="1600"/>
              </a:spcAft>
              <a:buNone/>
            </a:pPr>
            <a:endParaRPr/>
          </a:p>
        </p:txBody>
      </p:sp>
      <p:sp>
        <p:nvSpPr>
          <p:cNvPr id="159" name="Google Shape;159;p29"/>
          <p:cNvSpPr txBox="1"/>
          <p:nvPr/>
        </p:nvSpPr>
        <p:spPr>
          <a:xfrm>
            <a:off x="5547550" y="4703625"/>
            <a:ext cx="3363600" cy="232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sz="1200"/>
              <a:t>Note: example from UASG-012 but corrected. </a:t>
            </a:r>
            <a:endParaRPr sz="1200"/>
          </a:p>
        </p:txBody>
      </p:sp>
      <p:sp>
        <p:nvSpPr>
          <p:cNvPr id="160" name="Google Shape;160;p29"/>
          <p:cNvSpPr/>
          <p:nvPr/>
        </p:nvSpPr>
        <p:spPr>
          <a:xfrm>
            <a:off x="4979700" y="1823700"/>
            <a:ext cx="447600" cy="1594500"/>
          </a:xfrm>
          <a:prstGeom prst="rightBrace">
            <a:avLst>
              <a:gd name="adj1" fmla="val 8333"/>
              <a:gd name="adj2" fmla="val 50000"/>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9"/>
          <p:cNvSpPr txBox="1"/>
          <p:nvPr/>
        </p:nvSpPr>
        <p:spPr>
          <a:xfrm>
            <a:off x="5547550" y="2391600"/>
            <a:ext cx="2096700" cy="45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t>Email itself</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EAI IMAP/POP Protocol Changes</a:t>
            </a:r>
            <a:endParaRPr/>
          </a:p>
        </p:txBody>
      </p:sp>
      <p:sp>
        <p:nvSpPr>
          <p:cNvPr id="167" name="Google Shape;167;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POP:</a:t>
            </a:r>
            <a:endParaRPr/>
          </a:p>
          <a:p>
            <a:pPr marL="914400" lvl="1" indent="-317500" algn="l" rtl="0">
              <a:spcBef>
                <a:spcPts val="0"/>
              </a:spcBef>
              <a:spcAft>
                <a:spcPts val="0"/>
              </a:spcAft>
              <a:buSzPts val="1400"/>
              <a:buChar char="○"/>
            </a:pPr>
            <a:r>
              <a:rPr lang="fr"/>
              <a:t>UTF8 command</a:t>
            </a:r>
            <a:endParaRPr/>
          </a:p>
          <a:p>
            <a:pPr marL="457200" lvl="0" indent="-342900" algn="l" rtl="0">
              <a:spcBef>
                <a:spcPts val="0"/>
              </a:spcBef>
              <a:spcAft>
                <a:spcPts val="0"/>
              </a:spcAft>
              <a:buSzPts val="1800"/>
              <a:buChar char="●"/>
            </a:pPr>
            <a:r>
              <a:rPr lang="fr"/>
              <a:t>IMAP</a:t>
            </a:r>
            <a:endParaRPr/>
          </a:p>
          <a:p>
            <a:pPr marL="914400" lvl="1" indent="-317500" algn="l" rtl="0">
              <a:spcBef>
                <a:spcPts val="0"/>
              </a:spcBef>
              <a:spcAft>
                <a:spcPts val="0"/>
              </a:spcAft>
              <a:buSzPts val="1400"/>
              <a:buChar char="○"/>
            </a:pPr>
            <a:r>
              <a:rPr lang="fr"/>
              <a:t>ENABLE UTF8=ACCEPT command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IMAP Example</a:t>
            </a:r>
            <a:endParaRPr/>
          </a:p>
        </p:txBody>
      </p:sp>
      <p:sp>
        <p:nvSpPr>
          <p:cNvPr id="173" name="Google Shape;173;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a:t>S: * OK [CAPABILITY IMAP4rev1 UIDPLUS CHILDREN NAMESPACE THREAD=ORDEREDSUBJECT THREAD=REFERENCES SORT QUOTA AUTH=PLAIN IDLE ACL ACL2=UNION STARTTLS </a:t>
            </a:r>
            <a:r>
              <a:rPr lang="fr" b="1" u="sng"/>
              <a:t>ENABLE UTF8=ACCEPT</a:t>
            </a:r>
            <a:r>
              <a:rPr lang="fr"/>
              <a:t>] Courier-IMAP ready. Copyright 1998-2018 Double Precision, Inc.  See COPYING for distribution information.</a:t>
            </a:r>
            <a:br>
              <a:rPr lang="fr"/>
            </a:br>
            <a:r>
              <a:rPr lang="fr"/>
              <a:t>C: a1 login "kévin" $s#WQw4M-a9%fd124 </a:t>
            </a:r>
            <a:br>
              <a:rPr lang="fr"/>
            </a:br>
            <a:r>
              <a:rPr lang="fr"/>
              <a:t>S: a1 OK LOGIN Ok.</a:t>
            </a:r>
            <a:br>
              <a:rPr lang="fr"/>
            </a:br>
            <a:r>
              <a:rPr lang="fr"/>
              <a:t>C: a2 </a:t>
            </a:r>
            <a:r>
              <a:rPr lang="fr" b="1" u="sng"/>
              <a:t>ENABLE UTF8=ACCEPT</a:t>
            </a:r>
            <a:br>
              <a:rPr lang="fr"/>
            </a:br>
            <a:r>
              <a:rPr lang="fr"/>
              <a:t>S: * ENABLED UTF8=ACCEPT</a:t>
            </a:r>
            <a:br>
              <a:rPr lang="fr"/>
            </a:br>
            <a:r>
              <a:rPr lang="fr"/>
              <a:t>S: a2 OK Options enabled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Plan</a:t>
            </a:r>
            <a:endParaRPr/>
          </a:p>
        </p:txBody>
      </p:sp>
      <p:sp>
        <p:nvSpPr>
          <p:cNvPr id="62" name="Google Shape;62;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Key fundamental aspects (just the necessary concepts) </a:t>
            </a:r>
            <a:endParaRPr/>
          </a:p>
          <a:p>
            <a:pPr marL="914400" lvl="1" indent="-317500" algn="l" rtl="0">
              <a:spcBef>
                <a:spcPts val="0"/>
              </a:spcBef>
              <a:spcAft>
                <a:spcPts val="0"/>
              </a:spcAft>
              <a:buSzPts val="1400"/>
              <a:buChar char="○"/>
            </a:pPr>
            <a:r>
              <a:rPr lang="fr"/>
              <a:t>Unicode, UTF-8, Normalization</a:t>
            </a:r>
            <a:endParaRPr/>
          </a:p>
          <a:p>
            <a:pPr marL="914400" lvl="1" indent="-317500" algn="l" rtl="0">
              <a:spcBef>
                <a:spcPts val="0"/>
              </a:spcBef>
              <a:spcAft>
                <a:spcPts val="0"/>
              </a:spcAft>
              <a:buSzPts val="1400"/>
              <a:buChar char="○"/>
            </a:pPr>
            <a:r>
              <a:rPr lang="fr"/>
              <a:t>Domain names, labels, tlds, zones</a:t>
            </a:r>
            <a:endParaRPr/>
          </a:p>
          <a:p>
            <a:pPr marL="914400" lvl="1" indent="-317500" algn="l" rtl="0">
              <a:spcBef>
                <a:spcPts val="0"/>
              </a:spcBef>
              <a:spcAft>
                <a:spcPts val="0"/>
              </a:spcAft>
              <a:buSzPts val="1400"/>
              <a:buChar char="○"/>
            </a:pPr>
            <a:r>
              <a:rPr lang="fr"/>
              <a:t>IDN (punycode, u-label, a-label)</a:t>
            </a:r>
            <a:endParaRPr/>
          </a:p>
          <a:p>
            <a:pPr marL="914400" lvl="1" indent="-317500" algn="l" rtl="0">
              <a:spcBef>
                <a:spcPts val="0"/>
              </a:spcBef>
              <a:spcAft>
                <a:spcPts val="0"/>
              </a:spcAft>
              <a:buSzPts val="1400"/>
              <a:buChar char="○"/>
            </a:pPr>
            <a:r>
              <a:rPr lang="fr"/>
              <a:t>Universal Acceptance(UA) </a:t>
            </a:r>
            <a:endParaRPr/>
          </a:p>
          <a:p>
            <a:pPr marL="914400" lvl="1" indent="-317500" algn="l" rtl="0">
              <a:spcBef>
                <a:spcPts val="0"/>
              </a:spcBef>
              <a:spcAft>
                <a:spcPts val="0"/>
              </a:spcAft>
              <a:buSzPts val="1400"/>
              <a:buChar char="○"/>
            </a:pPr>
            <a:r>
              <a:rPr lang="fr"/>
              <a:t>Email agents: MUA, MTA, …</a:t>
            </a:r>
            <a:endParaRPr/>
          </a:p>
          <a:p>
            <a:pPr marL="457200" lvl="0" indent="-342900" algn="l" rtl="0">
              <a:spcBef>
                <a:spcPts val="0"/>
              </a:spcBef>
              <a:spcAft>
                <a:spcPts val="0"/>
              </a:spcAft>
              <a:buSzPts val="1800"/>
              <a:buChar char="●"/>
            </a:pPr>
            <a:r>
              <a:rPr lang="fr"/>
              <a:t>EAI Changes</a:t>
            </a:r>
            <a:endParaRPr/>
          </a:p>
          <a:p>
            <a:pPr marL="457200" lvl="0" indent="-342900" algn="l" rtl="0">
              <a:spcBef>
                <a:spcPts val="0"/>
              </a:spcBef>
              <a:spcAft>
                <a:spcPts val="0"/>
              </a:spcAft>
              <a:buSzPts val="1800"/>
              <a:buChar char="●"/>
            </a:pPr>
            <a:r>
              <a:rPr lang="fr"/>
              <a:t>Delivery path considerations</a:t>
            </a:r>
            <a:endParaRPr/>
          </a:p>
          <a:p>
            <a:pPr marL="457200" lvl="0" indent="-342900" algn="l" rtl="0">
              <a:spcBef>
                <a:spcPts val="0"/>
              </a:spcBef>
              <a:spcAft>
                <a:spcPts val="0"/>
              </a:spcAft>
              <a:buSzPts val="1800"/>
              <a:buChar char="●"/>
            </a:pPr>
            <a:r>
              <a:rPr lang="fr"/>
              <a:t>Configuration example with Postfix and Courier</a:t>
            </a:r>
            <a:endParaRPr/>
          </a:p>
          <a:p>
            <a:pPr marL="0" lvl="0" indent="0" algn="l" rtl="0">
              <a:spcBef>
                <a:spcPts val="1600"/>
              </a:spcBef>
              <a:spcAft>
                <a:spcPts val="160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IMAP Example (cont.)</a:t>
            </a:r>
            <a:endParaRPr/>
          </a:p>
        </p:txBody>
      </p:sp>
      <p:sp>
        <p:nvSpPr>
          <p:cNvPr id="179" name="Google Shape;179;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a:t>C: a3 select "INBOX"</a:t>
            </a:r>
            <a:br>
              <a:rPr lang="fr"/>
            </a:br>
            <a:r>
              <a:rPr lang="fr"/>
              <a:t>S: * FLAGS (\Draft \Answered \Flagged \Deleted \Seen \Recent)</a:t>
            </a:r>
            <a:br>
              <a:rPr lang="fr"/>
            </a:br>
            <a:r>
              <a:rPr lang="fr"/>
              <a:t>S: * OK [PERMANENTFLAGS (\* \Draft \Answered \Flagged \Deleted \Seen)] Limited</a:t>
            </a:r>
            <a:br>
              <a:rPr lang="fr"/>
            </a:br>
            <a:r>
              <a:rPr lang="fr"/>
              <a:t>S: * 5 EXISTS</a:t>
            </a:r>
            <a:br>
              <a:rPr lang="fr"/>
            </a:br>
            <a:r>
              <a:rPr lang="fr"/>
              <a:t>S: * 0 RECENT</a:t>
            </a:r>
            <a:br>
              <a:rPr lang="fr"/>
            </a:br>
            <a:r>
              <a:rPr lang="fr"/>
              <a:t>S: * OK [UIDVALIDITY 571338720] Ok</a:t>
            </a:r>
            <a:br>
              <a:rPr lang="fr"/>
            </a:br>
            <a:r>
              <a:rPr lang="fr"/>
              <a:t>S: * OK [MYRIGHTS "acdilrsw"] ACL</a:t>
            </a:r>
            <a:br>
              <a:rPr lang="fr"/>
            </a:br>
            <a:r>
              <a:rPr lang="fr"/>
              <a:t>S: a3 OK [READ-WRITE] Ok</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IMAP Example (cont.)</a:t>
            </a:r>
            <a:endParaRPr/>
          </a:p>
        </p:txBody>
      </p:sp>
      <p:sp>
        <p:nvSpPr>
          <p:cNvPr id="185" name="Google Shape;185;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sz="1200"/>
              <a:t>C: a4 fetch 1 body[header]</a:t>
            </a:r>
            <a:br>
              <a:rPr lang="fr" sz="1200"/>
            </a:br>
            <a:r>
              <a:rPr lang="fr" sz="1200"/>
              <a:t>S: * 1 FETCH (BODY[HEADER] {746}</a:t>
            </a:r>
            <a:br>
              <a:rPr lang="fr" sz="1200"/>
            </a:br>
            <a:r>
              <a:rPr lang="fr" sz="1200"/>
              <a:t>S: Delivered-To: ké</a:t>
            </a:r>
            <a:r>
              <a:rPr lang="fr" sz="1200" u="sng">
                <a:solidFill>
                  <a:schemeClr val="hlink"/>
                </a:solidFill>
                <a:hlinkClick r:id="rId3"/>
              </a:rPr>
              <a:t>vin@xn--viagnie-eya.com</a:t>
            </a:r>
            <a:br>
              <a:rPr lang="fr" sz="1200"/>
            </a:br>
            <a:r>
              <a:rPr lang="fr" sz="1200"/>
              <a:t>S: Return-Path: &lt;</a:t>
            </a:r>
            <a:r>
              <a:rPr lang="fr" sz="1200" u="sng">
                <a:solidFill>
                  <a:schemeClr val="hlink"/>
                </a:solidFill>
                <a:hlinkClick r:id="rId4"/>
              </a:rPr>
              <a:t>user@example.com</a:t>
            </a:r>
            <a:r>
              <a:rPr lang="fr" sz="1200"/>
              <a:t>&gt;</a:t>
            </a:r>
            <a:br>
              <a:rPr lang="fr" sz="1200"/>
            </a:br>
            <a:r>
              <a:rPr lang="fr" sz="1200"/>
              <a:t>S: Received: from postfix.xn--viagnie-eya.com (ip47.ip-144-217-171.net [::ffff:144.217.171.47]) by courier with UTF8ESMTP id 000000000010008C.000000005DA8AB35.0000503F; Thu, 17 Oct 2019 17:56:05 +0000</a:t>
            </a:r>
            <a:br>
              <a:rPr lang="fr" sz="1200"/>
            </a:br>
            <a:r>
              <a:rPr lang="fr" sz="1200"/>
              <a:t>S: Received: from viagénie.com (localhost [IPv6:::1]) by postfix.xn--viagnie-eya.com (Postfix) with UTF8SMTP id CD2B4100377 for &lt;kévin@viagénie.com&gt;; Thu, 17 Oct 2019 17:55:58 +0000 (UTC)</a:t>
            </a:r>
            <a:br>
              <a:rPr lang="fr" sz="1200"/>
            </a:br>
            <a:r>
              <a:rPr lang="fr" sz="1200"/>
              <a:t>S: From: </a:t>
            </a:r>
            <a:r>
              <a:rPr lang="fr" sz="1200" u="sng">
                <a:solidFill>
                  <a:schemeClr val="hlink"/>
                </a:solidFill>
                <a:hlinkClick r:id="rId4"/>
              </a:rPr>
              <a:t>user@example.com</a:t>
            </a:r>
            <a:br>
              <a:rPr lang="fr" sz="1200"/>
            </a:br>
            <a:r>
              <a:rPr lang="fr" sz="1200"/>
              <a:t>S: Reply-to: </a:t>
            </a:r>
            <a:r>
              <a:rPr lang="fr" sz="1200" u="sng">
                <a:solidFill>
                  <a:schemeClr val="hlink"/>
                </a:solidFill>
                <a:hlinkClick r:id="rId4"/>
              </a:rPr>
              <a:t>user@example.com</a:t>
            </a:r>
            <a:br>
              <a:rPr lang="fr" sz="1200"/>
            </a:br>
            <a:r>
              <a:rPr lang="fr" sz="1200"/>
              <a:t>S: Subject: UTF8 email</a:t>
            </a:r>
            <a:br>
              <a:rPr lang="fr" sz="1200"/>
            </a:br>
            <a:r>
              <a:rPr lang="fr" sz="1200"/>
              <a:t>S: Message-Id: &lt;</a:t>
            </a:r>
            <a:r>
              <a:rPr lang="fr" sz="1200" u="sng">
                <a:solidFill>
                  <a:schemeClr val="hlink"/>
                </a:solidFill>
                <a:hlinkClick r:id="rId5"/>
              </a:rPr>
              <a:t>20191017175558.CD2B4100377@postfix.xn--viagnie-eya.com</a:t>
            </a:r>
            <a:r>
              <a:rPr lang="fr" sz="1200"/>
              <a:t>&gt;</a:t>
            </a:r>
            <a:br>
              <a:rPr lang="fr" sz="1200"/>
            </a:br>
            <a:r>
              <a:rPr lang="fr" sz="1200"/>
              <a:t>S: Date: Thu, 17 Oct 2019 17:55:58 +0000 (UTC)</a:t>
            </a:r>
            <a:br>
              <a:rPr lang="fr" sz="1200"/>
            </a:br>
            <a:r>
              <a:rPr lang="fr" sz="1200"/>
              <a:t>S: To: kévin@viagénie</a:t>
            </a:r>
            <a:r>
              <a:rPr lang="fr" sz="1200" u="sng">
                <a:solidFill>
                  <a:schemeClr val="accent5"/>
                </a:solidFill>
                <a:hlinkClick r:id="rId3"/>
              </a:rPr>
              <a:t>.com</a:t>
            </a:r>
            <a:br>
              <a:rPr lang="fr" sz="1200" u="sng">
                <a:solidFill>
                  <a:schemeClr val="accent5"/>
                </a:solidFill>
                <a:hlinkClick r:id="rId3"/>
              </a:rPr>
            </a:br>
            <a:r>
              <a:rPr lang="fr" sz="1200" u="sng">
                <a:solidFill>
                  <a:schemeClr val="accent5"/>
                </a:solidFill>
                <a:hlinkClick r:id="rId3"/>
              </a:rPr>
              <a:t>S: …</a:t>
            </a:r>
            <a:br>
              <a:rPr lang="fr" sz="1200">
                <a:uFill>
                  <a:noFill/>
                </a:uFill>
                <a:hlinkClick r:id="rId3"/>
              </a:rPr>
            </a:br>
            <a:r>
              <a:rPr lang="fr" sz="1200">
                <a:uFill>
                  <a:noFill/>
                </a:uFill>
                <a:hlinkClick r:id="rId3"/>
              </a:rPr>
              <a:t>S: a4 OK FETCH completed</a:t>
            </a:r>
            <a:r>
              <a:rPr lang="fr" sz="1200"/>
              <a:t>.</a:t>
            </a:r>
            <a:endParaRPr sz="1200"/>
          </a:p>
          <a:p>
            <a:pPr marL="0" lvl="0" indent="0" algn="l" rtl="0">
              <a:spcBef>
                <a:spcPts val="1600"/>
              </a:spcBef>
              <a:spcAft>
                <a:spcPts val="16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IMAP Example (cont.)</a:t>
            </a:r>
            <a:endParaRPr/>
          </a:p>
        </p:txBody>
      </p:sp>
      <p:sp>
        <p:nvSpPr>
          <p:cNvPr id="191" name="Google Shape;191;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C: a5 LOGOUT</a:t>
            </a:r>
            <a:br>
              <a:rPr lang="fr"/>
            </a:br>
            <a:r>
              <a:rPr lang="fr"/>
              <a:t>S: * BYE Courier-IMAP server shutting down</a:t>
            </a:r>
            <a:br>
              <a:rPr lang="fr"/>
            </a:br>
            <a:r>
              <a:rPr lang="fr"/>
              <a:t>S: a5 OK LOGOUT completed</a:t>
            </a: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Protocol Changes and Delivery Path Considerations</a:t>
            </a:r>
            <a:endParaRPr/>
          </a:p>
        </p:txBody>
      </p:sp>
      <p:sp>
        <p:nvSpPr>
          <p:cNvPr id="197" name="Google Shape;197;p35"/>
          <p:cNvSpPr txBox="1">
            <a:spLocks noGrp="1"/>
          </p:cNvSpPr>
          <p:nvPr>
            <p:ph type="body" idx="1"/>
          </p:nvPr>
        </p:nvSpPr>
        <p:spPr>
          <a:xfrm>
            <a:off x="311700" y="2861150"/>
            <a:ext cx="8520600" cy="1707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to send and receive an email with EAI: </a:t>
            </a:r>
            <a:endParaRPr/>
          </a:p>
          <a:p>
            <a:pPr marL="914400" lvl="1" indent="-317500" algn="l" rtl="0">
              <a:spcBef>
                <a:spcPts val="0"/>
              </a:spcBef>
              <a:spcAft>
                <a:spcPts val="0"/>
              </a:spcAft>
              <a:buSzPts val="1400"/>
              <a:buChar char="○"/>
            </a:pPr>
            <a:r>
              <a:rPr lang="fr"/>
              <a:t>all email parties involved in the delivery path have to be updated for EAI support</a:t>
            </a:r>
            <a:endParaRPr/>
          </a:p>
          <a:p>
            <a:pPr marL="914400" lvl="1" indent="-317500" algn="l" rtl="0">
              <a:spcBef>
                <a:spcPts val="0"/>
              </a:spcBef>
              <a:spcAft>
                <a:spcPts val="0"/>
              </a:spcAft>
              <a:buSzPts val="1400"/>
              <a:buChar char="○"/>
            </a:pPr>
            <a:r>
              <a:rPr lang="fr"/>
              <a:t>if a single SMTP server in the path does not support EAI, then the email is not delivered. </a:t>
            </a:r>
            <a:endParaRPr/>
          </a:p>
        </p:txBody>
      </p:sp>
      <p:pic>
        <p:nvPicPr>
          <p:cNvPr id="198" name="Google Shape;198;p35"/>
          <p:cNvPicPr preferRelativeResize="0"/>
          <p:nvPr/>
        </p:nvPicPr>
        <p:blipFill>
          <a:blip r:embed="rId3">
            <a:alphaModFix/>
          </a:blip>
          <a:stretch>
            <a:fillRect/>
          </a:stretch>
        </p:blipFill>
        <p:spPr>
          <a:xfrm>
            <a:off x="905900" y="1457875"/>
            <a:ext cx="6324600" cy="7810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Protocol Changes and Delivery Path Considerations</a:t>
            </a:r>
            <a:endParaRPr/>
          </a:p>
        </p:txBody>
      </p:sp>
      <p:sp>
        <p:nvSpPr>
          <p:cNvPr id="204" name="Google Shape;204;p36"/>
          <p:cNvSpPr txBox="1">
            <a:spLocks noGrp="1"/>
          </p:cNvSpPr>
          <p:nvPr>
            <p:ph type="body" idx="1"/>
          </p:nvPr>
        </p:nvSpPr>
        <p:spPr>
          <a:xfrm>
            <a:off x="366300" y="1321375"/>
            <a:ext cx="8520600" cy="1550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What happens when one email (SMTP) server in the path does not support EAI?</a:t>
            </a:r>
            <a:endParaRPr/>
          </a:p>
          <a:p>
            <a:pPr marL="914400" lvl="1" indent="-317500" algn="l" rtl="0">
              <a:spcBef>
                <a:spcPts val="0"/>
              </a:spcBef>
              <a:spcAft>
                <a:spcPts val="0"/>
              </a:spcAft>
              <a:buSzPts val="1400"/>
              <a:buChar char="○"/>
            </a:pPr>
            <a:r>
              <a:rPr lang="fr"/>
              <a:t>the last server trying to send to the next hop:</a:t>
            </a:r>
            <a:endParaRPr/>
          </a:p>
          <a:p>
            <a:pPr marL="1371600" lvl="2" indent="-317500" algn="l" rtl="0">
              <a:spcBef>
                <a:spcPts val="0"/>
              </a:spcBef>
              <a:spcAft>
                <a:spcPts val="0"/>
              </a:spcAft>
              <a:buSzPts val="1400"/>
              <a:buChar char="■"/>
            </a:pPr>
            <a:r>
              <a:rPr lang="fr"/>
              <a:t>sends back to the sender user a report of unable to deliver</a:t>
            </a:r>
            <a:endParaRPr/>
          </a:p>
          <a:p>
            <a:pPr marL="1371600" lvl="2" indent="-317500" algn="l" rtl="0">
              <a:spcBef>
                <a:spcPts val="0"/>
              </a:spcBef>
              <a:spcAft>
                <a:spcPts val="0"/>
              </a:spcAft>
              <a:buSzPts val="1400"/>
              <a:buChar char="■"/>
            </a:pPr>
            <a:r>
              <a:rPr lang="fr"/>
              <a:t>drops the email</a:t>
            </a:r>
            <a:endParaRPr/>
          </a:p>
          <a:p>
            <a:pPr marL="914400" lvl="1" indent="-317500" algn="l" rtl="0">
              <a:spcBef>
                <a:spcPts val="0"/>
              </a:spcBef>
              <a:spcAft>
                <a:spcPts val="0"/>
              </a:spcAft>
              <a:buSzPts val="1400"/>
              <a:buChar char="○"/>
            </a:pPr>
            <a:r>
              <a:rPr lang="fr"/>
              <a:t>similar to reports that a sender receives when an email address does not exist.</a:t>
            </a:r>
            <a:endParaRPr/>
          </a:p>
        </p:txBody>
      </p:sp>
      <p:pic>
        <p:nvPicPr>
          <p:cNvPr id="205" name="Google Shape;205;p36"/>
          <p:cNvPicPr preferRelativeResize="0"/>
          <p:nvPr/>
        </p:nvPicPr>
        <p:blipFill>
          <a:blip r:embed="rId3">
            <a:alphaModFix/>
          </a:blip>
          <a:stretch>
            <a:fillRect/>
          </a:stretch>
        </p:blipFill>
        <p:spPr>
          <a:xfrm>
            <a:off x="1200775" y="3308400"/>
            <a:ext cx="6324600" cy="9334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Protocol Changes and Delivery Path Considerations</a:t>
            </a:r>
            <a:endParaRPr/>
          </a:p>
        </p:txBody>
      </p:sp>
      <p:sp>
        <p:nvSpPr>
          <p:cNvPr id="211" name="Google Shape;211;p37"/>
          <p:cNvSpPr txBox="1">
            <a:spLocks noGrp="1"/>
          </p:cNvSpPr>
          <p:nvPr>
            <p:ph type="body" idx="1"/>
          </p:nvPr>
        </p:nvSpPr>
        <p:spPr>
          <a:xfrm>
            <a:off x="425900" y="1321375"/>
            <a:ext cx="8460900" cy="1802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What happens when the receiver client software (IMAP/POP) does not support EAI?</a:t>
            </a:r>
            <a:endParaRPr/>
          </a:p>
          <a:p>
            <a:pPr marL="914400" lvl="1" indent="-317500" algn="l" rtl="0">
              <a:spcBef>
                <a:spcPts val="0"/>
              </a:spcBef>
              <a:spcAft>
                <a:spcPts val="0"/>
              </a:spcAft>
              <a:buSzPts val="1400"/>
              <a:buChar char="○"/>
            </a:pPr>
            <a:r>
              <a:rPr lang="fr"/>
              <a:t>the IMAP/POP server can be “nice”:</a:t>
            </a:r>
            <a:endParaRPr/>
          </a:p>
          <a:p>
            <a:pPr marL="1371600" lvl="2" indent="-317500" algn="l" rtl="0">
              <a:spcBef>
                <a:spcPts val="0"/>
              </a:spcBef>
              <a:spcAft>
                <a:spcPts val="0"/>
              </a:spcAft>
              <a:buSzPts val="1400"/>
              <a:buChar char="■"/>
            </a:pPr>
            <a:r>
              <a:rPr lang="fr"/>
              <a:t>by providing a downgraded version of the email</a:t>
            </a:r>
            <a:endParaRPr/>
          </a:p>
          <a:p>
            <a:pPr marL="1828800" lvl="3" indent="-317500" algn="l" rtl="0">
              <a:spcBef>
                <a:spcPts val="0"/>
              </a:spcBef>
              <a:spcAft>
                <a:spcPts val="0"/>
              </a:spcAft>
              <a:buSzPts val="1400"/>
              <a:buChar char="●"/>
            </a:pPr>
            <a:r>
              <a:rPr lang="fr"/>
              <a:t>changing the EAI to some non-EAI version of the local part</a:t>
            </a:r>
            <a:endParaRPr/>
          </a:p>
          <a:p>
            <a:pPr marL="914400" lvl="1" indent="-317500" algn="l" rtl="0">
              <a:spcBef>
                <a:spcPts val="0"/>
              </a:spcBef>
              <a:spcAft>
                <a:spcPts val="0"/>
              </a:spcAft>
              <a:buSzPts val="1400"/>
              <a:buChar char="○"/>
            </a:pPr>
            <a:r>
              <a:rPr lang="fr"/>
              <a:t>if IMAP/POP server can not be “nice”, then should send a report back to the sender, </a:t>
            </a:r>
            <a:endParaRPr/>
          </a:p>
          <a:p>
            <a:pPr marL="1371600" lvl="2" indent="-317500" algn="l" rtl="0">
              <a:spcBef>
                <a:spcPts val="0"/>
              </a:spcBef>
              <a:spcAft>
                <a:spcPts val="0"/>
              </a:spcAft>
              <a:buSzPts val="1400"/>
              <a:buChar char="■"/>
            </a:pPr>
            <a:r>
              <a:rPr lang="fr"/>
              <a:t>but that is not always possible as the “mail server” may just be an IMAP/POP server, not SMTP</a:t>
            </a:r>
            <a:endParaRPr/>
          </a:p>
        </p:txBody>
      </p:sp>
      <p:pic>
        <p:nvPicPr>
          <p:cNvPr id="212" name="Google Shape;212;p37"/>
          <p:cNvPicPr preferRelativeResize="0"/>
          <p:nvPr/>
        </p:nvPicPr>
        <p:blipFill>
          <a:blip r:embed="rId3">
            <a:alphaModFix/>
          </a:blip>
          <a:stretch>
            <a:fillRect/>
          </a:stretch>
        </p:blipFill>
        <p:spPr>
          <a:xfrm>
            <a:off x="1267725" y="3930825"/>
            <a:ext cx="6324600" cy="78105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Protocol Changes and Delivery Path Considerations</a:t>
            </a:r>
            <a:endParaRPr/>
          </a:p>
        </p:txBody>
      </p:sp>
      <p:sp>
        <p:nvSpPr>
          <p:cNvPr id="218" name="Google Shape;218;p38"/>
          <p:cNvSpPr txBox="1">
            <a:spLocks noGrp="1"/>
          </p:cNvSpPr>
          <p:nvPr>
            <p:ph type="body" idx="1"/>
          </p:nvPr>
        </p:nvSpPr>
        <p:spPr>
          <a:xfrm>
            <a:off x="425900" y="1321375"/>
            <a:ext cx="8460900" cy="1802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IMAP/POP “downgrading”</a:t>
            </a:r>
            <a:endParaRPr/>
          </a:p>
          <a:p>
            <a:pPr marL="457200" lvl="0" indent="-342900" algn="l" rtl="0">
              <a:spcBef>
                <a:spcPts val="0"/>
              </a:spcBef>
              <a:spcAft>
                <a:spcPts val="0"/>
              </a:spcAft>
              <a:buSzPts val="1800"/>
              <a:buChar char="●"/>
            </a:pPr>
            <a:r>
              <a:rPr lang="fr"/>
              <a:t>RFC6857</a:t>
            </a:r>
            <a:endParaRPr/>
          </a:p>
          <a:p>
            <a:pPr marL="457200" lvl="0" indent="-342900" algn="l" rtl="0">
              <a:spcBef>
                <a:spcPts val="0"/>
              </a:spcBef>
              <a:spcAft>
                <a:spcPts val="0"/>
              </a:spcAft>
              <a:buSzPts val="1800"/>
              <a:buChar char="●"/>
            </a:pPr>
            <a:r>
              <a:rPr lang="fr"/>
              <a:t>UTF8 values are encoded as MIME:  “=?UTF-8?Q?...?= :; form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Demonstration Setup</a:t>
            </a:r>
            <a:endParaRPr/>
          </a:p>
        </p:txBody>
      </p:sp>
      <p:sp>
        <p:nvSpPr>
          <p:cNvPr id="224" name="Google Shape;224;p39"/>
          <p:cNvSpPr txBox="1">
            <a:spLocks noGrp="1"/>
          </p:cNvSpPr>
          <p:nvPr>
            <p:ph type="body" idx="1"/>
          </p:nvPr>
        </p:nvSpPr>
        <p:spPr>
          <a:xfrm>
            <a:off x="311700" y="1152475"/>
            <a:ext cx="8520600" cy="6711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EAI email path between 2 users</a:t>
            </a:r>
            <a:endParaRPr/>
          </a:p>
        </p:txBody>
      </p:sp>
      <p:pic>
        <p:nvPicPr>
          <p:cNvPr id="225" name="Google Shape;225;p39"/>
          <p:cNvPicPr preferRelativeResize="0"/>
          <p:nvPr/>
        </p:nvPicPr>
        <p:blipFill>
          <a:blip r:embed="rId3">
            <a:alphaModFix/>
          </a:blip>
          <a:stretch>
            <a:fillRect/>
          </a:stretch>
        </p:blipFill>
        <p:spPr>
          <a:xfrm>
            <a:off x="894975" y="2128850"/>
            <a:ext cx="6324600" cy="7810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4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Demonstration Setup (cont.)</a:t>
            </a:r>
            <a:endParaRPr/>
          </a:p>
        </p:txBody>
      </p:sp>
      <p:sp>
        <p:nvSpPr>
          <p:cNvPr id="231" name="Google Shape;231;p4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user1:</a:t>
            </a:r>
            <a:endParaRPr/>
          </a:p>
          <a:p>
            <a:pPr marL="914400" lvl="1" indent="-317500" algn="l" rtl="0">
              <a:spcBef>
                <a:spcPts val="0"/>
              </a:spcBef>
              <a:spcAft>
                <a:spcPts val="0"/>
              </a:spcAft>
              <a:buSzPts val="1400"/>
              <a:buChar char="○"/>
            </a:pPr>
            <a:r>
              <a:rPr lang="fr"/>
              <a:t>k</a:t>
            </a:r>
            <a:r>
              <a:rPr lang="fr" u="sng"/>
              <a:t>é</a:t>
            </a:r>
            <a:r>
              <a:rPr lang="fr"/>
              <a:t>vin@viag</a:t>
            </a:r>
            <a:r>
              <a:rPr lang="fr" u="sng"/>
              <a:t>é</a:t>
            </a:r>
            <a:r>
              <a:rPr lang="fr"/>
              <a:t>nie.com</a:t>
            </a:r>
            <a:endParaRPr/>
          </a:p>
          <a:p>
            <a:pPr marL="914400" lvl="1" indent="-317500" algn="l" rtl="0">
              <a:spcBef>
                <a:spcPts val="0"/>
              </a:spcBef>
              <a:spcAft>
                <a:spcPts val="0"/>
              </a:spcAft>
              <a:buSzPts val="1400"/>
              <a:buChar char="○"/>
            </a:pPr>
            <a:r>
              <a:rPr lang="fr"/>
              <a:t>using MailMate on MacOSX with SMTPUTF8 enabled </a:t>
            </a:r>
            <a:endParaRPr/>
          </a:p>
          <a:p>
            <a:pPr marL="914400" lvl="1" indent="-317500" algn="l" rtl="0">
              <a:spcBef>
                <a:spcPts val="0"/>
              </a:spcBef>
              <a:spcAft>
                <a:spcPts val="0"/>
              </a:spcAft>
              <a:buSzPts val="1400"/>
              <a:buChar char="○"/>
            </a:pPr>
            <a:r>
              <a:rPr lang="fr"/>
              <a:t>using his own mail server infrastructure</a:t>
            </a:r>
            <a:endParaRPr/>
          </a:p>
          <a:p>
            <a:pPr marL="457200" lvl="0" indent="-342900" algn="l" rtl="0">
              <a:spcBef>
                <a:spcPts val="0"/>
              </a:spcBef>
              <a:spcAft>
                <a:spcPts val="0"/>
              </a:spcAft>
              <a:buSzPts val="1800"/>
              <a:buChar char="●"/>
            </a:pPr>
            <a:r>
              <a:rPr lang="fr"/>
              <a:t>user2:</a:t>
            </a:r>
            <a:endParaRPr/>
          </a:p>
          <a:p>
            <a:pPr marL="914400" lvl="1" indent="-317500" algn="l" rtl="0">
              <a:spcBef>
                <a:spcPts val="0"/>
              </a:spcBef>
              <a:spcAft>
                <a:spcPts val="0"/>
              </a:spcAft>
              <a:buSzPts val="1400"/>
              <a:buChar char="○"/>
            </a:pPr>
            <a:r>
              <a:rPr lang="fr"/>
              <a:t>marc.blanchet@viag</a:t>
            </a:r>
            <a:r>
              <a:rPr lang="fr" u="sng"/>
              <a:t>é</a:t>
            </a:r>
            <a:r>
              <a:rPr lang="fr"/>
              <a:t>nie.</a:t>
            </a:r>
            <a:r>
              <a:rPr lang="fr" u="sng"/>
              <a:t>ca</a:t>
            </a:r>
            <a:endParaRPr/>
          </a:p>
          <a:p>
            <a:pPr marL="914400" lvl="1" indent="-317500" algn="l" rtl="0">
              <a:spcBef>
                <a:spcPts val="0"/>
              </a:spcBef>
              <a:spcAft>
                <a:spcPts val="0"/>
              </a:spcAft>
              <a:buSzPts val="1400"/>
              <a:buChar char="○"/>
            </a:pPr>
            <a:r>
              <a:rPr lang="fr"/>
              <a:t>using Gmail Web interface: no configuration necessary apart from the domain and user</a:t>
            </a:r>
            <a:endParaRPr/>
          </a:p>
          <a:p>
            <a:pPr marL="914400" lvl="1" indent="-317500" algn="l" rtl="0">
              <a:spcBef>
                <a:spcPts val="0"/>
              </a:spcBef>
              <a:spcAft>
                <a:spcPts val="0"/>
              </a:spcAft>
              <a:buSzPts val="1400"/>
              <a:buChar char="○"/>
            </a:pPr>
            <a:r>
              <a:rPr lang="fr"/>
              <a:t>using Google mail server infrastructure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Demonstration Setup (cont.)</a:t>
            </a:r>
            <a:endParaRPr/>
          </a:p>
        </p:txBody>
      </p:sp>
      <p:sp>
        <p:nvSpPr>
          <p:cNvPr id="237" name="Google Shape;237;p4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for user1 (kévin@viagénie.com),</a:t>
            </a:r>
            <a:endParaRPr/>
          </a:p>
          <a:p>
            <a:pPr marL="914400" lvl="1" indent="-317500" algn="l" rtl="0">
              <a:spcBef>
                <a:spcPts val="0"/>
              </a:spcBef>
              <a:spcAft>
                <a:spcPts val="0"/>
              </a:spcAft>
              <a:buSzPts val="1400"/>
              <a:buChar char="○"/>
            </a:pPr>
            <a:r>
              <a:rPr lang="fr"/>
              <a:t>its inbound email server is Courier as IMAP server</a:t>
            </a:r>
            <a:endParaRPr/>
          </a:p>
          <a:p>
            <a:pPr marL="914400" lvl="1" indent="-317500" algn="l" rtl="0">
              <a:spcBef>
                <a:spcPts val="0"/>
              </a:spcBef>
              <a:spcAft>
                <a:spcPts val="0"/>
              </a:spcAft>
              <a:buSzPts val="1400"/>
              <a:buChar char="○"/>
            </a:pPr>
            <a:r>
              <a:rPr lang="fr"/>
              <a:t>its outbound email server is Courier as SMTP server</a:t>
            </a:r>
            <a:endParaRPr/>
          </a:p>
          <a:p>
            <a:pPr marL="914400" lvl="1" indent="-317500" algn="l" rtl="0">
              <a:spcBef>
                <a:spcPts val="0"/>
              </a:spcBef>
              <a:spcAft>
                <a:spcPts val="0"/>
              </a:spcAft>
              <a:buSzPts val="1400"/>
              <a:buChar char="○"/>
            </a:pPr>
            <a:r>
              <a:rPr lang="fr"/>
              <a:t>Courier uses a Postfix relay server acting as a pure MTA</a:t>
            </a:r>
            <a:endParaRPr/>
          </a:p>
          <a:p>
            <a:pPr marL="457200" lvl="0" indent="-342900" algn="l" rtl="0">
              <a:spcBef>
                <a:spcPts val="0"/>
              </a:spcBef>
              <a:spcAft>
                <a:spcPts val="0"/>
              </a:spcAft>
              <a:buSzPts val="1800"/>
              <a:buChar char="●"/>
            </a:pPr>
            <a:r>
              <a:rPr lang="fr"/>
              <a:t>for user2 (marc.blanchet@viagénie.ca),</a:t>
            </a:r>
            <a:endParaRPr/>
          </a:p>
          <a:p>
            <a:pPr marL="914400" lvl="1" indent="-317500" algn="l" rtl="0">
              <a:spcBef>
                <a:spcPts val="0"/>
              </a:spcBef>
              <a:spcAft>
                <a:spcPts val="0"/>
              </a:spcAft>
              <a:buSzPts val="1400"/>
              <a:buChar char="○"/>
            </a:pPr>
            <a:r>
              <a:rPr lang="fr"/>
              <a:t>its inbound/outbound email servers are Google Gmail servers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3443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Unicode</a:t>
            </a:r>
            <a:endParaRPr/>
          </a:p>
        </p:txBody>
      </p:sp>
      <p:sp>
        <p:nvSpPr>
          <p:cNvPr id="68" name="Google Shape;68;p15"/>
          <p:cNvSpPr txBox="1">
            <a:spLocks noGrp="1"/>
          </p:cNvSpPr>
          <p:nvPr>
            <p:ph type="body" idx="1"/>
          </p:nvPr>
        </p:nvSpPr>
        <p:spPr>
          <a:xfrm>
            <a:off x="311700" y="9735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encoding glyphs into codepoints</a:t>
            </a:r>
            <a:endParaRPr/>
          </a:p>
          <a:p>
            <a:pPr marL="457200" lvl="0" indent="-342900" algn="l" rtl="0">
              <a:spcBef>
                <a:spcPts val="0"/>
              </a:spcBef>
              <a:spcAft>
                <a:spcPts val="0"/>
              </a:spcAft>
              <a:buSzPts val="1800"/>
              <a:buChar char="●"/>
            </a:pPr>
            <a:r>
              <a:rPr lang="fr"/>
              <a:t>in specifications, codepoints are shown in hex using the U+XXXX notation</a:t>
            </a:r>
            <a:endParaRPr/>
          </a:p>
          <a:p>
            <a:pPr marL="457200" lvl="0" indent="-342900" algn="l" rtl="0">
              <a:spcBef>
                <a:spcPts val="0"/>
              </a:spcBef>
              <a:spcAft>
                <a:spcPts val="0"/>
              </a:spcAft>
              <a:buSzPts val="1800"/>
              <a:buChar char="●"/>
            </a:pPr>
            <a:r>
              <a:rPr lang="fr"/>
              <a:t>codepoints are typically carried using the UTF-8 format</a:t>
            </a:r>
            <a:endParaRPr/>
          </a:p>
          <a:p>
            <a:pPr marL="914400" lvl="1" indent="-317500" algn="l" rtl="0">
              <a:spcBef>
                <a:spcPts val="0"/>
              </a:spcBef>
              <a:spcAft>
                <a:spcPts val="0"/>
              </a:spcAft>
              <a:buSzPts val="1400"/>
              <a:buChar char="○"/>
            </a:pPr>
            <a:r>
              <a:rPr lang="fr"/>
              <a:t>variable number of bytes for a single codepoint.</a:t>
            </a:r>
            <a:endParaRPr/>
          </a:p>
          <a:p>
            <a:pPr marL="914400" lvl="1" indent="-317500" algn="l" rtl="0">
              <a:spcBef>
                <a:spcPts val="0"/>
              </a:spcBef>
              <a:spcAft>
                <a:spcPts val="0"/>
              </a:spcAft>
              <a:buSzPts val="1400"/>
              <a:buChar char="○"/>
            </a:pPr>
            <a:r>
              <a:rPr lang="fr"/>
              <a:t>ascii is used as is</a:t>
            </a:r>
            <a:endParaRPr/>
          </a:p>
          <a:p>
            <a:pPr marL="914400" lvl="1" indent="-317500" algn="l" rtl="0">
              <a:spcBef>
                <a:spcPts val="0"/>
              </a:spcBef>
              <a:spcAft>
                <a:spcPts val="0"/>
              </a:spcAft>
              <a:buSzPts val="1400"/>
              <a:buChar char="○"/>
            </a:pPr>
            <a:r>
              <a:rPr lang="fr"/>
              <a:t>gold standard for carrying Unicode codepoints, in web, protocols, etc...</a:t>
            </a:r>
            <a:endParaRPr/>
          </a:p>
          <a:p>
            <a:pPr marL="457200" lvl="0" indent="-342900" algn="l" rtl="0">
              <a:spcBef>
                <a:spcPts val="0"/>
              </a:spcBef>
              <a:spcAft>
                <a:spcPts val="0"/>
              </a:spcAft>
              <a:buSzPts val="1800"/>
              <a:buChar char="●"/>
            </a:pPr>
            <a:r>
              <a:rPr lang="fr"/>
              <a:t>multiple ways to use a glyph:</a:t>
            </a:r>
            <a:endParaRPr/>
          </a:p>
          <a:p>
            <a:pPr marL="914400" lvl="1" indent="-317500" algn="l" rtl="0">
              <a:spcBef>
                <a:spcPts val="0"/>
              </a:spcBef>
              <a:spcAft>
                <a:spcPts val="0"/>
              </a:spcAft>
              <a:buSzPts val="1400"/>
              <a:buChar char="○"/>
            </a:pPr>
            <a:r>
              <a:rPr lang="fr"/>
              <a:t>“è” =  U+00E8</a:t>
            </a:r>
            <a:endParaRPr/>
          </a:p>
          <a:p>
            <a:pPr marL="914400" lvl="1" indent="-317500" algn="l" rtl="0">
              <a:spcBef>
                <a:spcPts val="0"/>
              </a:spcBef>
              <a:spcAft>
                <a:spcPts val="0"/>
              </a:spcAft>
              <a:buSzPts val="1400"/>
              <a:buChar char="○"/>
            </a:pPr>
            <a:r>
              <a:rPr lang="fr"/>
              <a:t>“`e” = “è” = U+02CB U+0065</a:t>
            </a:r>
            <a:endParaRPr/>
          </a:p>
          <a:p>
            <a:pPr marL="914400" lvl="1" indent="-317500" algn="l" rtl="0">
              <a:spcBef>
                <a:spcPts val="0"/>
              </a:spcBef>
              <a:spcAft>
                <a:spcPts val="0"/>
              </a:spcAft>
              <a:buSzPts val="1400"/>
              <a:buChar char="○"/>
            </a:pPr>
            <a:r>
              <a:rPr lang="fr"/>
              <a:t>Normalization is a process to insure that whatever the user type, the end representation will be the same.</a:t>
            </a:r>
            <a:endParaRPr/>
          </a:p>
          <a:p>
            <a:pPr marL="1371600" lvl="2" indent="-317500" algn="l" rtl="0">
              <a:spcBef>
                <a:spcPts val="0"/>
              </a:spcBef>
              <a:spcAft>
                <a:spcPts val="0"/>
              </a:spcAft>
              <a:buSzPts val="1400"/>
              <a:buChar char="■"/>
            </a:pPr>
            <a:r>
              <a:rPr lang="fr"/>
              <a:t>for the two entries above, Normalization Form C(NFC) will generate U+00E8 for both</a:t>
            </a:r>
            <a:endParaRPr/>
          </a:p>
          <a:p>
            <a:pPr marL="457200" lvl="0" indent="-342900" algn="l" rtl="0">
              <a:spcBef>
                <a:spcPts val="0"/>
              </a:spcBef>
              <a:spcAft>
                <a:spcPts val="0"/>
              </a:spcAft>
              <a:buSzPts val="1800"/>
              <a:buChar char="●"/>
            </a:pPr>
            <a:r>
              <a:rPr lang="fr"/>
              <a:t>Note: case folding is not stable (i.e. upper to lower to upper does not result always with the same value)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Demonstration Setup (cont.)</a:t>
            </a:r>
            <a:endParaRPr/>
          </a:p>
        </p:txBody>
      </p:sp>
      <p:sp>
        <p:nvSpPr>
          <p:cNvPr id="243" name="Google Shape;243;p4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Confirming advertised mail server (postfix) for kévin@viagénie.com:</a:t>
            </a:r>
            <a:endParaRPr/>
          </a:p>
          <a:p>
            <a:pPr marL="914400" lvl="1" indent="-317500" algn="l" rtl="0">
              <a:spcBef>
                <a:spcPts val="0"/>
              </a:spcBef>
              <a:spcAft>
                <a:spcPts val="0"/>
              </a:spcAft>
              <a:buSzPts val="1400"/>
              <a:buChar char="○"/>
            </a:pPr>
            <a:r>
              <a:rPr lang="fr"/>
              <a:t>dig xn--viagnie-eya.com mx</a:t>
            </a:r>
            <a:endParaRPr/>
          </a:p>
          <a:p>
            <a:pPr marL="1371600" lvl="2" indent="-317500" algn="l" rtl="0">
              <a:spcBef>
                <a:spcPts val="0"/>
              </a:spcBef>
              <a:spcAft>
                <a:spcPts val="0"/>
              </a:spcAft>
              <a:buSzPts val="1400"/>
              <a:buChar char="■"/>
            </a:pPr>
            <a:r>
              <a:rPr lang="fr"/>
              <a:t>xn--viagnie-eya.com.	300	IN	MX	10 postfix.xn--viagnie-eya.com.</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fr"/>
              <a:t>Confirming advertised mail server (gmail) for marc.blanchet@viagénie.ca:</a:t>
            </a:r>
            <a:endParaRPr/>
          </a:p>
          <a:p>
            <a:pPr marL="914400" lvl="1" indent="-317500" algn="l" rtl="0">
              <a:spcBef>
                <a:spcPts val="0"/>
              </a:spcBef>
              <a:spcAft>
                <a:spcPts val="0"/>
              </a:spcAft>
              <a:buSzPts val="1400"/>
              <a:buChar char="○"/>
            </a:pPr>
            <a:r>
              <a:rPr lang="fr"/>
              <a:t>dig xn--viagnie-eya.ca mx</a:t>
            </a:r>
            <a:endParaRPr/>
          </a:p>
          <a:p>
            <a:pPr marL="1371600" lvl="2" indent="-317500" algn="l" rtl="0">
              <a:spcBef>
                <a:spcPts val="0"/>
              </a:spcBef>
              <a:spcAft>
                <a:spcPts val="0"/>
              </a:spcAft>
              <a:buSzPts val="1400"/>
              <a:buChar char="■"/>
            </a:pPr>
            <a:r>
              <a:rPr lang="fr"/>
              <a:t>xn--viagnie-eya.ca.	2878	IN	MX	5 ALT1.ASPMX.L.GOOGLE.COM.</a:t>
            </a:r>
            <a:endParaRPr/>
          </a:p>
          <a:p>
            <a:pPr marL="1371600" lvl="2" indent="-317500" algn="l" rtl="0">
              <a:spcBef>
                <a:spcPts val="0"/>
              </a:spcBef>
              <a:spcAft>
                <a:spcPts val="0"/>
              </a:spcAft>
              <a:buSzPts val="1400"/>
              <a:buChar char="■"/>
            </a:pPr>
            <a:r>
              <a:rPr lang="fr"/>
              <a:t>xn--viagnie-eya.ca.	2878	IN	MX	10 ALT4.ASPMX.L.GOOGLE.COM.</a:t>
            </a:r>
            <a:endParaRPr/>
          </a:p>
          <a:p>
            <a:pPr marL="1371600" lvl="2" indent="-317500" algn="l" rtl="0">
              <a:spcBef>
                <a:spcPts val="0"/>
              </a:spcBef>
              <a:spcAft>
                <a:spcPts val="0"/>
              </a:spcAft>
              <a:buSzPts val="1400"/>
              <a:buChar char="■"/>
            </a:pPr>
            <a:r>
              <a:rPr lang="fr"/>
              <a:t>xn--viagnie-eya.ca.	2878	IN	MX	1 ASPMX.L.GOOGLE.COM.</a:t>
            </a:r>
            <a:endParaRPr/>
          </a:p>
          <a:p>
            <a:pPr marL="1371600" lvl="2" indent="-317500" algn="l" rtl="0">
              <a:spcBef>
                <a:spcPts val="0"/>
              </a:spcBef>
              <a:spcAft>
                <a:spcPts val="0"/>
              </a:spcAft>
              <a:buSzPts val="1400"/>
              <a:buChar char="■"/>
            </a:pPr>
            <a:r>
              <a:rPr lang="fr"/>
              <a:t>xn--viagnie-eya.ca.	2878	IN	MX	5 ALT2.ASPMX.L.GOOGLE.COM.</a:t>
            </a:r>
            <a:endParaRPr/>
          </a:p>
          <a:p>
            <a:pPr marL="1371600" lvl="2" indent="-317500" algn="l" rtl="0">
              <a:spcBef>
                <a:spcPts val="0"/>
              </a:spcBef>
              <a:spcAft>
                <a:spcPts val="0"/>
              </a:spcAft>
              <a:buSzPts val="1400"/>
              <a:buChar char="■"/>
            </a:pPr>
            <a:r>
              <a:rPr lang="fr"/>
              <a:t>xn--viagnie-eya.ca.	2878	IN	MX	10 ALT3.ASPMX.L.GOOGLE.COM.</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Demonstration Setup (cont.)</a:t>
            </a:r>
            <a:endParaRPr/>
          </a:p>
        </p:txBody>
      </p:sp>
      <p:pic>
        <p:nvPicPr>
          <p:cNvPr id="249" name="Google Shape;249;p43"/>
          <p:cNvPicPr preferRelativeResize="0"/>
          <p:nvPr/>
        </p:nvPicPr>
        <p:blipFill>
          <a:blip r:embed="rId3">
            <a:alphaModFix/>
          </a:blip>
          <a:stretch>
            <a:fillRect/>
          </a:stretch>
        </p:blipFill>
        <p:spPr>
          <a:xfrm>
            <a:off x="995350" y="2054700"/>
            <a:ext cx="7153275" cy="78105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Postfix: Configuration</a:t>
            </a:r>
            <a:endParaRPr/>
          </a:p>
        </p:txBody>
      </p:sp>
      <p:sp>
        <p:nvSpPr>
          <p:cNvPr id="255" name="Google Shape;255;p44"/>
          <p:cNvSpPr txBox="1">
            <a:spLocks noGrp="1"/>
          </p:cNvSpPr>
          <p:nvPr>
            <p:ph type="body" idx="1"/>
          </p:nvPr>
        </p:nvSpPr>
        <p:spPr>
          <a:xfrm>
            <a:off x="311700" y="121812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These are the specific EAI configuration requirements.</a:t>
            </a:r>
            <a:endParaRPr/>
          </a:p>
          <a:p>
            <a:pPr marL="0" lvl="0" indent="0" algn="l" rtl="0">
              <a:spcBef>
                <a:spcPts val="1600"/>
              </a:spcBef>
              <a:spcAft>
                <a:spcPts val="0"/>
              </a:spcAft>
              <a:buNone/>
            </a:pPr>
            <a:r>
              <a:rPr lang="fr"/>
              <a:t>/etc/postfix/main.cf</a:t>
            </a:r>
            <a:endParaRPr/>
          </a:p>
          <a:p>
            <a:pPr marL="0" lvl="0" indent="0" algn="l" rtl="0">
              <a:spcBef>
                <a:spcPts val="1600"/>
              </a:spcBef>
              <a:spcAft>
                <a:spcPts val="0"/>
              </a:spcAft>
              <a:buNone/>
            </a:pPr>
            <a:r>
              <a:rPr lang="fr"/>
              <a:t>...</a:t>
            </a:r>
            <a:endParaRPr/>
          </a:p>
          <a:p>
            <a:pPr marL="0" lvl="0" indent="0" algn="l" rtl="0">
              <a:spcBef>
                <a:spcPts val="1600"/>
              </a:spcBef>
              <a:spcAft>
                <a:spcPts val="0"/>
              </a:spcAft>
              <a:buNone/>
            </a:pPr>
            <a:r>
              <a:rPr lang="fr" b="1"/>
              <a:t>smtputf8_enable = yes</a:t>
            </a:r>
            <a:endParaRPr b="1"/>
          </a:p>
          <a:p>
            <a:pPr marL="0" lvl="0" indent="0" algn="l" rtl="0">
              <a:spcBef>
                <a:spcPts val="1600"/>
              </a:spcBef>
              <a:spcAft>
                <a:spcPts val="0"/>
              </a:spcAft>
              <a:buClr>
                <a:schemeClr val="dk1"/>
              </a:buClr>
              <a:buSzPts val="1100"/>
              <a:buFont typeface="Arial"/>
              <a:buNone/>
            </a:pPr>
            <a:r>
              <a:rPr lang="fr"/>
              <a:t>myhostname = postfix.xn--viagnie-eya.com</a:t>
            </a:r>
            <a:endParaRPr/>
          </a:p>
          <a:p>
            <a:pPr marL="0" lvl="0" indent="0" algn="l" rtl="0">
              <a:spcBef>
                <a:spcPts val="1600"/>
              </a:spcBef>
              <a:spcAft>
                <a:spcPts val="0"/>
              </a:spcAft>
              <a:buClr>
                <a:schemeClr val="dk1"/>
              </a:buClr>
              <a:buSzPts val="1100"/>
              <a:buFont typeface="Arial"/>
              <a:buNone/>
            </a:pPr>
            <a:r>
              <a:rPr lang="fr"/>
              <a:t>mydomain = xn--viagnie-eya.com</a:t>
            </a:r>
            <a:endParaRPr/>
          </a:p>
          <a:p>
            <a:pPr marL="0" lvl="0" indent="0" algn="l" rtl="0">
              <a:spcBef>
                <a:spcPts val="1600"/>
              </a:spcBef>
              <a:spcAft>
                <a:spcPts val="0"/>
              </a:spcAft>
              <a:buClr>
                <a:schemeClr val="dk1"/>
              </a:buClr>
              <a:buSzPts val="1100"/>
              <a:buFont typeface="Arial"/>
              <a:buNone/>
            </a:pPr>
            <a:r>
              <a:rPr lang="fr"/>
              <a:t>virtual_mailbox_domains = viagénie.com</a:t>
            </a:r>
            <a:endParaRPr/>
          </a:p>
          <a:p>
            <a:pPr marL="0" lvl="0" indent="0" algn="l" rtl="0">
              <a:spcBef>
                <a:spcPts val="1600"/>
              </a:spcBef>
              <a:spcAft>
                <a:spcPts val="1600"/>
              </a:spcAft>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Courier: Configuration</a:t>
            </a:r>
            <a:endParaRPr/>
          </a:p>
        </p:txBody>
      </p:sp>
      <p:sp>
        <p:nvSpPr>
          <p:cNvPr id="261" name="Google Shape;261;p45"/>
          <p:cNvSpPr txBox="1">
            <a:spLocks noGrp="1"/>
          </p:cNvSpPr>
          <p:nvPr>
            <p:ph type="body" idx="1"/>
          </p:nvPr>
        </p:nvSpPr>
        <p:spPr>
          <a:xfrm>
            <a:off x="744175" y="1086825"/>
            <a:ext cx="80442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These are the specific EAI configuration requirements.</a:t>
            </a:r>
            <a:endParaRPr/>
          </a:p>
          <a:p>
            <a:pPr marL="0" lvl="0" indent="0" algn="l" rtl="0">
              <a:spcBef>
                <a:spcPts val="1600"/>
              </a:spcBef>
              <a:spcAft>
                <a:spcPts val="0"/>
              </a:spcAft>
              <a:buNone/>
            </a:pPr>
            <a:r>
              <a:rPr lang="fr"/>
              <a:t>/etc/courier/defaultdomain</a:t>
            </a:r>
            <a:br>
              <a:rPr lang="fr"/>
            </a:br>
            <a:r>
              <a:rPr lang="fr"/>
              <a:t> viagénie.com</a:t>
            </a:r>
            <a:endParaRPr/>
          </a:p>
          <a:p>
            <a:pPr marL="0" lvl="0" indent="0" algn="l" rtl="0">
              <a:spcBef>
                <a:spcPts val="1600"/>
              </a:spcBef>
              <a:spcAft>
                <a:spcPts val="0"/>
              </a:spcAft>
              <a:buClr>
                <a:schemeClr val="dk1"/>
              </a:buClr>
              <a:buSzPts val="1100"/>
              <a:buFont typeface="Arial"/>
              <a:buNone/>
            </a:pPr>
            <a:r>
              <a:rPr lang="fr"/>
              <a:t>/etc/courier/locals</a:t>
            </a:r>
            <a:br>
              <a:rPr lang="fr"/>
            </a:br>
            <a:r>
              <a:rPr lang="fr"/>
              <a:t> viagénie.com</a:t>
            </a:r>
            <a:br>
              <a:rPr lang="fr"/>
            </a:br>
            <a:r>
              <a:rPr lang="fr"/>
              <a:t> localhost</a:t>
            </a:r>
            <a:br>
              <a:rPr lang="fr"/>
            </a:br>
            <a:endParaRPr/>
          </a:p>
          <a:p>
            <a:pPr marL="0" lvl="0" indent="0" algn="l" rtl="0">
              <a:spcBef>
                <a:spcPts val="1600"/>
              </a:spcBef>
              <a:spcAft>
                <a:spcPts val="160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Configuration MailMate</a:t>
            </a:r>
            <a:endParaRPr/>
          </a:p>
        </p:txBody>
      </p:sp>
      <p:sp>
        <p:nvSpPr>
          <p:cNvPr id="267" name="Google Shape;267;p46"/>
          <p:cNvSpPr txBox="1">
            <a:spLocks noGrp="1"/>
          </p:cNvSpPr>
          <p:nvPr>
            <p:ph type="body" idx="1"/>
          </p:nvPr>
        </p:nvSpPr>
        <p:spPr>
          <a:xfrm>
            <a:off x="311700" y="1305675"/>
            <a:ext cx="4875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u="sng">
                <a:solidFill>
                  <a:schemeClr val="hlink"/>
                </a:solidFill>
                <a:hlinkClick r:id="rId3"/>
              </a:rPr>
              <a:t>MailMate</a:t>
            </a:r>
            <a:endParaRPr/>
          </a:p>
          <a:p>
            <a:pPr marL="914400" lvl="1" indent="-317500" algn="l" rtl="0">
              <a:spcBef>
                <a:spcPts val="0"/>
              </a:spcBef>
              <a:spcAft>
                <a:spcPts val="0"/>
              </a:spcAft>
              <a:buSzPts val="1400"/>
              <a:buChar char="○"/>
            </a:pPr>
            <a:r>
              <a:rPr lang="fr"/>
              <a:t>commercial email client on MacOSX</a:t>
            </a:r>
            <a:endParaRPr/>
          </a:p>
          <a:p>
            <a:pPr marL="457200" lvl="0" indent="-342900" algn="l" rtl="0">
              <a:spcBef>
                <a:spcPts val="0"/>
              </a:spcBef>
              <a:spcAft>
                <a:spcPts val="0"/>
              </a:spcAft>
              <a:buSzPts val="1800"/>
              <a:buChar char="●"/>
            </a:pPr>
            <a:r>
              <a:rPr lang="fr"/>
              <a:t>for user kévin@viagénie.com</a:t>
            </a:r>
            <a:endParaRPr/>
          </a:p>
          <a:p>
            <a:pPr marL="457200" lvl="0" indent="-342900" algn="l" rtl="0">
              <a:spcBef>
                <a:spcPts val="0"/>
              </a:spcBef>
              <a:spcAft>
                <a:spcPts val="0"/>
              </a:spcAft>
              <a:buSzPts val="1800"/>
              <a:buChar char="●"/>
            </a:pPr>
            <a:r>
              <a:rPr lang="fr"/>
              <a:t>using courier.xn--viagnie-eya.com running Courier software as its IMAP and SMTP server</a:t>
            </a:r>
            <a:endParaRPr/>
          </a:p>
          <a:p>
            <a:pPr marL="457200" lvl="0" indent="-342900" algn="l" rtl="0">
              <a:spcBef>
                <a:spcPts val="0"/>
              </a:spcBef>
              <a:spcAft>
                <a:spcPts val="0"/>
              </a:spcAft>
              <a:buSzPts val="1800"/>
              <a:buChar char="●"/>
            </a:pPr>
            <a:r>
              <a:rPr lang="fr"/>
              <a:t>set support for SMTPUTF8:</a:t>
            </a:r>
            <a:endParaRPr/>
          </a:p>
          <a:p>
            <a:pPr marL="914400" lvl="1" indent="-317500" algn="l" rtl="0">
              <a:spcBef>
                <a:spcPts val="0"/>
              </a:spcBef>
              <a:spcAft>
                <a:spcPts val="0"/>
              </a:spcAft>
              <a:buSzPts val="1400"/>
              <a:buChar char="○"/>
            </a:pPr>
            <a:r>
              <a:rPr lang="fr"/>
              <a:t>defaults write com.freron.MailMate MmSMTPUTF8Enabled -bool YES</a:t>
            </a:r>
            <a:endParaRPr/>
          </a:p>
        </p:txBody>
      </p:sp>
      <p:pic>
        <p:nvPicPr>
          <p:cNvPr id="268" name="Google Shape;268;p46"/>
          <p:cNvPicPr preferRelativeResize="0"/>
          <p:nvPr/>
        </p:nvPicPr>
        <p:blipFill>
          <a:blip r:embed="rId4">
            <a:alphaModFix/>
          </a:blip>
          <a:stretch>
            <a:fillRect/>
          </a:stretch>
        </p:blipFill>
        <p:spPr>
          <a:xfrm>
            <a:off x="4848025" y="751425"/>
            <a:ext cx="4295975" cy="4045024"/>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From MailMate to Gmail</a:t>
            </a:r>
            <a:endParaRPr/>
          </a:p>
        </p:txBody>
      </p:sp>
      <p:sp>
        <p:nvSpPr>
          <p:cNvPr id="274" name="Google Shape;274;p47"/>
          <p:cNvSpPr txBox="1">
            <a:spLocks noGrp="1"/>
          </p:cNvSpPr>
          <p:nvPr>
            <p:ph type="body" idx="1"/>
          </p:nvPr>
        </p:nvSpPr>
        <p:spPr>
          <a:xfrm>
            <a:off x="311700" y="1152475"/>
            <a:ext cx="8520600" cy="8283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email sent from kévin@viagénie.com to marc.blanchet@viagénie.ca</a:t>
            </a:r>
            <a:endParaRPr/>
          </a:p>
        </p:txBody>
      </p:sp>
      <p:pic>
        <p:nvPicPr>
          <p:cNvPr id="275" name="Google Shape;275;p47"/>
          <p:cNvPicPr preferRelativeResize="0"/>
          <p:nvPr/>
        </p:nvPicPr>
        <p:blipFill>
          <a:blip r:embed="rId3">
            <a:alphaModFix/>
          </a:blip>
          <a:stretch>
            <a:fillRect/>
          </a:stretch>
        </p:blipFill>
        <p:spPr>
          <a:xfrm>
            <a:off x="154000" y="1804850"/>
            <a:ext cx="3062795" cy="2857925"/>
          </a:xfrm>
          <a:prstGeom prst="rect">
            <a:avLst/>
          </a:prstGeom>
          <a:noFill/>
          <a:ln>
            <a:noFill/>
          </a:ln>
        </p:spPr>
      </p:pic>
      <p:pic>
        <p:nvPicPr>
          <p:cNvPr id="276" name="Google Shape;276;p47"/>
          <p:cNvPicPr preferRelativeResize="0"/>
          <p:nvPr/>
        </p:nvPicPr>
        <p:blipFill>
          <a:blip r:embed="rId4">
            <a:alphaModFix/>
          </a:blip>
          <a:stretch>
            <a:fillRect/>
          </a:stretch>
        </p:blipFill>
        <p:spPr>
          <a:xfrm>
            <a:off x="4908495" y="1717000"/>
            <a:ext cx="5040341" cy="2857925"/>
          </a:xfrm>
          <a:prstGeom prst="rect">
            <a:avLst/>
          </a:prstGeom>
          <a:noFill/>
          <a:ln>
            <a:noFill/>
          </a:ln>
        </p:spPr>
      </p:pic>
      <p:sp>
        <p:nvSpPr>
          <p:cNvPr id="277" name="Google Shape;277;p47"/>
          <p:cNvSpPr txBox="1"/>
          <p:nvPr/>
        </p:nvSpPr>
        <p:spPr>
          <a:xfrm>
            <a:off x="656625" y="4683875"/>
            <a:ext cx="2626500" cy="240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t>Message sent from MailMate</a:t>
            </a:r>
            <a:endParaRPr/>
          </a:p>
        </p:txBody>
      </p:sp>
      <p:sp>
        <p:nvSpPr>
          <p:cNvPr id="278" name="Google Shape;278;p47"/>
          <p:cNvSpPr txBox="1"/>
          <p:nvPr/>
        </p:nvSpPr>
        <p:spPr>
          <a:xfrm>
            <a:off x="4848025" y="4661975"/>
            <a:ext cx="3370500" cy="33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a:t>Message received on Gmail</a:t>
            </a:r>
            <a:endParaRPr/>
          </a:p>
        </p:txBody>
      </p:sp>
      <p:cxnSp>
        <p:nvCxnSpPr>
          <p:cNvPr id="279" name="Google Shape;279;p47"/>
          <p:cNvCxnSpPr>
            <a:stCxn id="275" idx="3"/>
            <a:endCxn id="276" idx="1"/>
          </p:cNvCxnSpPr>
          <p:nvPr/>
        </p:nvCxnSpPr>
        <p:spPr>
          <a:xfrm rot="10800000" flipH="1">
            <a:off x="3216795" y="3145913"/>
            <a:ext cx="1691700" cy="87900"/>
          </a:xfrm>
          <a:prstGeom prst="straightConnector1">
            <a:avLst/>
          </a:prstGeom>
          <a:noFill/>
          <a:ln w="9525" cap="flat" cmpd="sng">
            <a:solidFill>
              <a:schemeClr val="dk2"/>
            </a:solidFill>
            <a:prstDash val="solid"/>
            <a:round/>
            <a:headEnd type="none" w="med" len="med"/>
            <a:tailEnd type="triangle" w="med" len="med"/>
          </a:ln>
        </p:spPr>
      </p:cxnSp>
      <p:sp>
        <p:nvSpPr>
          <p:cNvPr id="280" name="Google Shape;280;p47"/>
          <p:cNvSpPr/>
          <p:nvPr/>
        </p:nvSpPr>
        <p:spPr>
          <a:xfrm>
            <a:off x="3647400" y="2880650"/>
            <a:ext cx="797472" cy="666144"/>
          </a:xfrm>
          <a:prstGeom prst="cloud">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4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fr"/>
              <a:t>Gmail Received Raw Message </a:t>
            </a:r>
            <a:endParaRPr/>
          </a:p>
          <a:p>
            <a:pPr marL="0" lvl="0" indent="0" algn="l" rtl="0">
              <a:spcBef>
                <a:spcPts val="0"/>
              </a:spcBef>
              <a:spcAft>
                <a:spcPts val="0"/>
              </a:spcAft>
              <a:buNone/>
            </a:pPr>
            <a:endParaRPr/>
          </a:p>
        </p:txBody>
      </p:sp>
      <p:sp>
        <p:nvSpPr>
          <p:cNvPr id="286" name="Google Shape;286;p4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Next slides show the raw message received on GMAIL. </a:t>
            </a:r>
            <a:endParaRPr/>
          </a:p>
          <a:p>
            <a:pPr marL="457200" lvl="0" indent="-342900" algn="l" rtl="0">
              <a:spcBef>
                <a:spcPts val="0"/>
              </a:spcBef>
              <a:spcAft>
                <a:spcPts val="0"/>
              </a:spcAft>
              <a:buSzPts val="1800"/>
              <a:buChar char="●"/>
            </a:pPr>
            <a:r>
              <a:rPr lang="fr"/>
              <a:t>specific EAI data is shown in bold.</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4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Gmail Received Raw Message </a:t>
            </a:r>
            <a:endParaRPr/>
          </a:p>
        </p:txBody>
      </p:sp>
      <p:sp>
        <p:nvSpPr>
          <p:cNvPr id="292" name="Google Shape;292;p4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sz="1200"/>
              <a:t>Delivered-To: </a:t>
            </a:r>
            <a:r>
              <a:rPr lang="fr" sz="1200" b="1"/>
              <a:t>marc.blanchet@viagénie.ca</a:t>
            </a:r>
            <a:br>
              <a:rPr lang="fr" sz="1200"/>
            </a:br>
            <a:r>
              <a:rPr lang="fr" sz="1200"/>
              <a:t>Received: by 2002:a1c:acc7:0:0:0:0:0 with SMTP id v190csp1632204wme; Thu, 31 Oct 2019 12:40:05 -0700 (PDT)</a:t>
            </a:r>
            <a:br>
              <a:rPr lang="fr" sz="1200"/>
            </a:br>
            <a:r>
              <a:rPr lang="fr" sz="1200"/>
              <a:t>X-Google-Smtp-Source: APXvYqw6KEBvljPGOjeAeXkOk9CdEAsbKkwwNEqP71nJu509fNW/d154WhKl/qvl6gghoKoR3bpA</a:t>
            </a:r>
            <a:br>
              <a:rPr lang="fr" sz="1200"/>
            </a:br>
            <a:r>
              <a:rPr lang="fr" sz="1200"/>
              <a:t>X-Received: by 2002:aa7:9156:: with SMTP id 22mr8654416pfi.246.1572550805097;  Thu, 31 Oct 2019 12:40:05 -0700 (PDT)</a:t>
            </a:r>
            <a:br>
              <a:rPr lang="fr" sz="1200"/>
            </a:br>
            <a:r>
              <a:rPr lang="fr" sz="1200"/>
              <a:t>ARC-Seal: i=1; a=rsa-sha256; t=1572550805; cv=none;  d=google.com; s=arc-20160816; b=yBPcEIip4mz7ptqUCo+wIlp2uqcMEHv6ghwwNswV9hxg9Wzm7MUl076oW/UOq7IGnR …</a:t>
            </a:r>
            <a:br>
              <a:rPr lang="fr" sz="1200"/>
            </a:br>
            <a:r>
              <a:rPr lang="fr" sz="1200"/>
              <a:t>ARC-Message-Signature: i=1; a=rsa-sha256; c=relaxed/relaxed; d=google.com; s=arc-20160816;        h=content-transfer-encoding:mime-version:message-id:date:subject:to:from;</a:t>
            </a:r>
            <a:br>
              <a:rPr lang="fr" sz="1200"/>
            </a:br>
            <a:r>
              <a:rPr lang="fr" sz="1200"/>
              <a:t>bh=MvG608jUZtntMhp8AedaXRMGgGznkDYwJKIKR2exBnA=;</a:t>
            </a:r>
            <a:br>
              <a:rPr lang="fr" sz="1200"/>
            </a:br>
            <a:r>
              <a:rPr lang="fr" sz="1200"/>
              <a:t>b=k8szchRBbaOrsTHIgmLqtBWgCz7hKMzrBxb6BYD1h0uyTRm/mpmnvMU+lnofYbN8wS …</a:t>
            </a:r>
            <a:br>
              <a:rPr lang="fr" sz="1200"/>
            </a:br>
            <a:r>
              <a:rPr lang="fr" sz="1200"/>
              <a:t>ARC-Authentication-Results: i=1; mx.google.com; spf=pass (google.com: domain of kévin@viagénie.com designates 2607:5300:60:1ecd::47 as permitted sender) smtp.mailfrom=kévin@viagénie.com</a:t>
            </a:r>
            <a:br>
              <a:rPr lang="fr" sz="1200"/>
            </a:br>
            <a:r>
              <a:rPr lang="fr" sz="1200"/>
              <a:t>Return-Path: &lt;</a:t>
            </a:r>
            <a:r>
              <a:rPr lang="fr" sz="1200" b="1"/>
              <a:t>kévin@viagénie.com</a:t>
            </a:r>
            <a:r>
              <a:rPr lang="fr" sz="1200"/>
              <a:t>&gt;</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5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Gmail Received Raw Message (cont.) </a:t>
            </a:r>
            <a:endParaRPr/>
          </a:p>
        </p:txBody>
      </p:sp>
      <p:sp>
        <p:nvSpPr>
          <p:cNvPr id="298" name="Google Shape;298;p5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fr" sz="1200"/>
              <a:t>Received: from </a:t>
            </a:r>
            <a:r>
              <a:rPr lang="fr" sz="1200" b="1"/>
              <a:t>postfix.xn--viagnie-eya.com</a:t>
            </a:r>
            <a:r>
              <a:rPr lang="fr" sz="1200"/>
              <a:t> (postfix.xn--viagnie-eya.com. [2607:5300:60:1ecd::47])</a:t>
            </a:r>
            <a:br>
              <a:rPr lang="fr" sz="1200"/>
            </a:br>
            <a:r>
              <a:rPr lang="fr" sz="1200"/>
              <a:t>   by mx.google.com with </a:t>
            </a:r>
            <a:r>
              <a:rPr lang="fr" sz="1200" b="1"/>
              <a:t>UTF8SMTP</a:t>
            </a:r>
            <a:r>
              <a:rPr lang="fr" sz="1200"/>
              <a:t> id 2si8923989pld.6.2019.10.31.12.40.03</a:t>
            </a:r>
            <a:br>
              <a:rPr lang="fr" sz="1200"/>
            </a:br>
            <a:r>
              <a:rPr lang="fr" sz="1200"/>
              <a:t>   for &lt;</a:t>
            </a:r>
            <a:r>
              <a:rPr lang="fr" sz="1200" b="1"/>
              <a:t>marc.blanchet@viagénie.ca</a:t>
            </a:r>
            <a:r>
              <a:rPr lang="fr" sz="1200"/>
              <a:t>&gt;;</a:t>
            </a:r>
            <a:br>
              <a:rPr lang="fr" sz="1200"/>
            </a:br>
            <a:r>
              <a:rPr lang="fr" sz="1200"/>
              <a:t>   Thu, 31 Oct 2019 12:40:04 -0700 (PDT)</a:t>
            </a:r>
            <a:br>
              <a:rPr lang="fr" sz="1200"/>
            </a:br>
            <a:r>
              <a:rPr lang="fr" sz="1200"/>
              <a:t>Received-SPF: pass (google.com: domain of kévin@viagénie.com designates 2607:5300:60:1ecd::47 as permitted sender) client-ip=2607:5300:60:1ecd::47;</a:t>
            </a:r>
            <a:br>
              <a:rPr lang="fr" sz="1200"/>
            </a:br>
            <a:r>
              <a:rPr lang="fr" sz="1200"/>
              <a:t>Authentication-Results: mx.google.com;  spf=pass (google.com: domain of kévin@viagénie.com designates 2607:5300:60:1ecd::47 as permitted sender) smtp.mailfrom=kévin@viagénie.com</a:t>
            </a:r>
            <a:br>
              <a:rPr lang="fr" sz="1200"/>
            </a:br>
            <a:r>
              <a:rPr lang="fr" sz="1200"/>
              <a:t>Received: from courier (</a:t>
            </a:r>
            <a:r>
              <a:rPr lang="fr" sz="1200" b="1"/>
              <a:t>courier.xn--viagnie-eya.com</a:t>
            </a:r>
            <a:r>
              <a:rPr lang="fr" sz="1200"/>
              <a:t> [144.217.171.46]) by </a:t>
            </a:r>
            <a:r>
              <a:rPr lang="fr" sz="1200" b="1"/>
              <a:t>postfix.xn--viagnie-eya.com</a:t>
            </a:r>
            <a:r>
              <a:rPr lang="fr" sz="1200"/>
              <a:t> (Postfix) with </a:t>
            </a:r>
            <a:r>
              <a:rPr lang="fr" sz="1200" b="1"/>
              <a:t>UTF8SMTP</a:t>
            </a:r>
            <a:r>
              <a:rPr lang="fr" sz="1200"/>
              <a:t> id 72C72100366 for &lt;marc.blanchet@viagénie.ca&gt;; Thu, 31 Oct 2019 19:40:02 +0000 (UTC)</a:t>
            </a:r>
            <a:br>
              <a:rPr lang="fr" sz="1200"/>
            </a:br>
            <a:r>
              <a:rPr lang="fr" sz="1200"/>
              <a:t>Received: from [192.168.1.59] (modemcable138.218-70-69.static.videotron.ca [::ffff:69.70.218.138])</a:t>
            </a:r>
            <a:br>
              <a:rPr lang="fr" sz="1200"/>
            </a:br>
            <a:r>
              <a:rPr lang="fr" sz="1200"/>
              <a:t>  (AUTH: PLAIN kévin)</a:t>
            </a:r>
            <a:br>
              <a:rPr lang="fr" sz="1200"/>
            </a:br>
            <a:r>
              <a:rPr lang="fr" sz="1200"/>
              <a:t>  by courier with </a:t>
            </a:r>
            <a:r>
              <a:rPr lang="fr" sz="1200" b="1"/>
              <a:t>UTF8ESMTPA</a:t>
            </a:r>
            <a:br>
              <a:rPr lang="fr" sz="1200"/>
            </a:br>
            <a:r>
              <a:rPr lang="fr" sz="1200"/>
              <a:t>  id 0000000000100340.000000005DBB3892.00006017; Thu, 31 Oct 2019 19:40:02 +0000</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5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Gmail Received Raw Message (cont.) </a:t>
            </a:r>
            <a:endParaRPr/>
          </a:p>
        </p:txBody>
      </p:sp>
      <p:sp>
        <p:nvSpPr>
          <p:cNvPr id="304" name="Google Shape;304;p5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sz="1200"/>
              <a:t>From: Marc Blanchet &lt;</a:t>
            </a:r>
            <a:r>
              <a:rPr lang="fr" sz="1200" b="1"/>
              <a:t>kévin@viagénie.com</a:t>
            </a:r>
            <a:r>
              <a:rPr lang="fr" sz="1200"/>
              <a:t>&gt;</a:t>
            </a:r>
            <a:br>
              <a:rPr lang="fr" sz="1200"/>
            </a:br>
            <a:r>
              <a:rPr lang="fr" sz="1200"/>
              <a:t>To: </a:t>
            </a:r>
            <a:r>
              <a:rPr lang="fr" sz="1200" b="1"/>
              <a:t>marc.blanchet@viagénie.ca</a:t>
            </a:r>
            <a:br>
              <a:rPr lang="fr" sz="1200"/>
            </a:br>
            <a:r>
              <a:rPr lang="fr" sz="1200"/>
              <a:t>Subject: test EAI</a:t>
            </a:r>
            <a:br>
              <a:rPr lang="fr" sz="1200"/>
            </a:br>
            <a:r>
              <a:rPr lang="fr" sz="1200"/>
              <a:t>Date: Thu, 31 Oct 2019 15:40:02 -0400</a:t>
            </a:r>
            <a:br>
              <a:rPr lang="fr" sz="1200"/>
            </a:br>
            <a:r>
              <a:rPr lang="fr" sz="1200"/>
              <a:t>X-Mailer: MailMate Trial (1.13r5655)</a:t>
            </a:r>
            <a:br>
              <a:rPr lang="fr" sz="1200"/>
            </a:br>
            <a:r>
              <a:rPr lang="fr" sz="1200"/>
              <a:t>Message-ID: &lt;</a:t>
            </a:r>
            <a:r>
              <a:rPr lang="fr" sz="1200" u="sng">
                <a:solidFill>
                  <a:schemeClr val="hlink"/>
                </a:solidFill>
                <a:hlinkClick r:id="rId3"/>
              </a:rPr>
              <a:t>09A32902-7A61-4EFA-AD90-49D3596A7A70@mailmate-app.com</a:t>
            </a:r>
            <a:r>
              <a:rPr lang="fr" sz="1200"/>
              <a:t>&gt;</a:t>
            </a:r>
            <a:br>
              <a:rPr lang="fr" sz="1200"/>
            </a:br>
            <a:r>
              <a:rPr lang="fr" sz="1200"/>
              <a:t>Mime-Version: 1.0</a:t>
            </a:r>
            <a:br>
              <a:rPr lang="fr" sz="1200"/>
            </a:br>
            <a:r>
              <a:rPr lang="fr" sz="1200"/>
              <a:t>Content-Type: text/plain; markup=markdown; charset=utf-8</a:t>
            </a:r>
            <a:br>
              <a:rPr lang="fr" sz="1200"/>
            </a:br>
            <a:r>
              <a:rPr lang="fr" sz="1200"/>
              <a:t>Content-Transfer-Encoding: 7bit</a:t>
            </a:r>
            <a:endParaRPr sz="1200"/>
          </a:p>
          <a:p>
            <a:pPr marL="0" lvl="0" indent="0" algn="l" rtl="0">
              <a:spcBef>
                <a:spcPts val="1600"/>
              </a:spcBef>
              <a:spcAft>
                <a:spcPts val="0"/>
              </a:spcAft>
              <a:buNone/>
            </a:pPr>
            <a:r>
              <a:rPr lang="fr" sz="1200"/>
              <a:t>Ceci est un test EAI.</a:t>
            </a:r>
            <a:endParaRPr sz="1200"/>
          </a:p>
          <a:p>
            <a:pPr marL="0" lvl="0" indent="0" algn="l" rtl="0">
              <a:spcBef>
                <a:spcPts val="1600"/>
              </a:spcBef>
              <a:spcAft>
                <a:spcPts val="0"/>
              </a:spcAft>
              <a:buNone/>
            </a:pPr>
            <a:r>
              <a:rPr lang="fr" sz="1200"/>
              <a:t>Marc.</a:t>
            </a:r>
            <a:endParaRPr sz="1200"/>
          </a:p>
          <a:p>
            <a:pPr marL="0" lvl="0" indent="0" algn="l" rtl="0">
              <a:spcBef>
                <a:spcPts val="16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Universal Acceptance (UA)</a:t>
            </a:r>
            <a:endParaRPr/>
          </a:p>
        </p:txBody>
      </p:sp>
      <p:sp>
        <p:nvSpPr>
          <p:cNvPr id="74" name="Google Shape;74;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How to appropriately support internationalized identifiers and long TLDs</a:t>
            </a:r>
            <a:endParaRPr/>
          </a:p>
          <a:p>
            <a:pPr marL="914400" lvl="1" indent="-317500" algn="l" rtl="0">
              <a:spcBef>
                <a:spcPts val="0"/>
              </a:spcBef>
              <a:spcAft>
                <a:spcPts val="0"/>
              </a:spcAft>
              <a:buSzPts val="1400"/>
              <a:buChar char="○"/>
            </a:pPr>
            <a:r>
              <a:rPr lang="fr"/>
              <a:t>internationalized identifiers: </a:t>
            </a:r>
            <a:endParaRPr/>
          </a:p>
          <a:p>
            <a:pPr marL="1371600" lvl="2" indent="-317500" algn="l" rtl="0">
              <a:spcBef>
                <a:spcPts val="0"/>
              </a:spcBef>
              <a:spcAft>
                <a:spcPts val="0"/>
              </a:spcAft>
              <a:buSzPts val="1400"/>
              <a:buChar char="■"/>
            </a:pPr>
            <a:r>
              <a:rPr lang="fr"/>
              <a:t>idn</a:t>
            </a:r>
            <a:endParaRPr/>
          </a:p>
          <a:p>
            <a:pPr marL="1371600" lvl="2" indent="-317500" algn="l" rtl="0">
              <a:spcBef>
                <a:spcPts val="0"/>
              </a:spcBef>
              <a:spcAft>
                <a:spcPts val="0"/>
              </a:spcAft>
              <a:buSzPts val="1400"/>
              <a:buChar char="■"/>
            </a:pPr>
            <a:r>
              <a:rPr lang="fr"/>
              <a:t>eai</a:t>
            </a:r>
            <a:endParaRPr/>
          </a:p>
          <a:p>
            <a:pPr marL="914400" lvl="1" indent="-317500" algn="l" rtl="0">
              <a:spcBef>
                <a:spcPts val="0"/>
              </a:spcBef>
              <a:spcAft>
                <a:spcPts val="0"/>
              </a:spcAft>
              <a:buSzPts val="1400"/>
              <a:buChar char="○"/>
            </a:pPr>
            <a:r>
              <a:rPr lang="fr"/>
              <a:t>longer string TLDs:</a:t>
            </a:r>
            <a:endParaRPr/>
          </a:p>
          <a:p>
            <a:pPr marL="1371600" lvl="2" indent="-317500" algn="l" rtl="0">
              <a:spcBef>
                <a:spcPts val="0"/>
              </a:spcBef>
              <a:spcAft>
                <a:spcPts val="0"/>
              </a:spcAft>
              <a:buSzPts val="1400"/>
              <a:buChar char="■"/>
            </a:pPr>
            <a:r>
              <a:rPr lang="fr"/>
              <a:t>some time ago, TLDs were two or three characters long (i.e. .ca, .com). Then TLDs were longer strings (i.e. .info, .google).</a:t>
            </a:r>
            <a:endParaRPr/>
          </a:p>
          <a:p>
            <a:pPr marL="1371600" lvl="2" indent="-317500" algn="l" rtl="0">
              <a:spcBef>
                <a:spcPts val="0"/>
              </a:spcBef>
              <a:spcAft>
                <a:spcPts val="0"/>
              </a:spcAft>
              <a:buSzPts val="1400"/>
              <a:buChar char="■"/>
            </a:pPr>
            <a:r>
              <a:rPr lang="fr"/>
              <a:t>some applications are still verifying that the TLD entered by a user has a maximum of 3 characters…</a:t>
            </a:r>
            <a:endParaRPr/>
          </a:p>
          <a:p>
            <a:pPr marL="914400" lvl="1" indent="-317500" algn="l" rtl="0">
              <a:spcBef>
                <a:spcPts val="0"/>
              </a:spcBef>
              <a:spcAft>
                <a:spcPts val="0"/>
              </a:spcAft>
              <a:buSzPts val="1400"/>
              <a:buChar char="○"/>
            </a:pPr>
            <a:r>
              <a:rPr lang="fr"/>
              <a:t>added/removed TLDs:</a:t>
            </a:r>
            <a:endParaRPr/>
          </a:p>
          <a:p>
            <a:pPr marL="1371600" lvl="2" indent="-317500" algn="l" rtl="0">
              <a:spcBef>
                <a:spcPts val="0"/>
              </a:spcBef>
              <a:spcAft>
                <a:spcPts val="0"/>
              </a:spcAft>
              <a:buSzPts val="1400"/>
              <a:buChar char="■"/>
            </a:pPr>
            <a:r>
              <a:rPr lang="fr"/>
              <a:t>TLDs come and go on a daily basis. Some applications are verifying the correctness of a TLD based on a static list which is not the latest one.</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52"/>
          <p:cNvSpPr txBox="1">
            <a:spLocks noGrp="1"/>
          </p:cNvSpPr>
          <p:nvPr>
            <p:ph type="title"/>
          </p:nvPr>
        </p:nvSpPr>
        <p:spPr>
          <a:xfrm>
            <a:off x="311700" y="21441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r"/>
              <a:t>Considerations Deploying EAI</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Trying Uppercase</a:t>
            </a:r>
            <a:endParaRPr/>
          </a:p>
        </p:txBody>
      </p:sp>
      <p:sp>
        <p:nvSpPr>
          <p:cNvPr id="315" name="Google Shape;315;p53"/>
          <p:cNvSpPr txBox="1">
            <a:spLocks noGrp="1"/>
          </p:cNvSpPr>
          <p:nvPr>
            <p:ph type="body" idx="1"/>
          </p:nvPr>
        </p:nvSpPr>
        <p:spPr>
          <a:xfrm>
            <a:off x="311700" y="1152475"/>
            <a:ext cx="6735900" cy="8613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from </a:t>
            </a:r>
            <a:r>
              <a:rPr lang="fr" u="sng">
                <a:solidFill>
                  <a:schemeClr val="hlink"/>
                </a:solidFill>
                <a:hlinkClick r:id="rId3"/>
              </a:rPr>
              <a:t>marc.blanchet@viagenie.ca</a:t>
            </a:r>
            <a:r>
              <a:rPr lang="fr"/>
              <a:t> -&gt; K</a:t>
            </a:r>
            <a:r>
              <a:rPr lang="fr" u="sng"/>
              <a:t>É</a:t>
            </a:r>
            <a:r>
              <a:rPr lang="fr"/>
              <a:t>VIN@viagénie.com</a:t>
            </a:r>
            <a:endParaRPr/>
          </a:p>
          <a:p>
            <a:pPr marL="457200" lvl="0" indent="-342900" algn="l" rtl="0">
              <a:spcBef>
                <a:spcPts val="0"/>
              </a:spcBef>
              <a:spcAft>
                <a:spcPts val="0"/>
              </a:spcAft>
              <a:buSzPts val="1800"/>
              <a:buChar char="●"/>
            </a:pPr>
            <a:r>
              <a:rPr lang="fr"/>
              <a:t>Email was NOT delivered</a:t>
            </a:r>
            <a:endParaRPr/>
          </a:p>
          <a:p>
            <a:pPr marL="457200" lvl="0" indent="-342900" algn="l" rtl="0">
              <a:spcBef>
                <a:spcPts val="0"/>
              </a:spcBef>
              <a:spcAft>
                <a:spcPts val="0"/>
              </a:spcAft>
              <a:buSzPts val="1800"/>
              <a:buChar char="●"/>
            </a:pPr>
            <a:r>
              <a:rPr lang="fr"/>
              <a:t>Why?</a:t>
            </a:r>
            <a:endParaRPr/>
          </a:p>
          <a:p>
            <a:pPr marL="914400" lvl="1" indent="-317500" algn="l" rtl="0">
              <a:spcBef>
                <a:spcPts val="0"/>
              </a:spcBef>
              <a:spcAft>
                <a:spcPts val="0"/>
              </a:spcAft>
              <a:buSzPts val="1400"/>
              <a:buChar char="○"/>
            </a:pPr>
            <a:r>
              <a:rPr lang="fr"/>
              <a:t>kevin and KEVIN as local parts are typically handled as same user. ie. case folding is automatic for ASCII local parts</a:t>
            </a:r>
            <a:endParaRPr/>
          </a:p>
          <a:p>
            <a:pPr marL="914400" lvl="1" indent="-317500" algn="l" rtl="0">
              <a:spcBef>
                <a:spcPts val="0"/>
              </a:spcBef>
              <a:spcAft>
                <a:spcPts val="0"/>
              </a:spcAft>
              <a:buSzPts val="1400"/>
              <a:buChar char="○"/>
            </a:pPr>
            <a:r>
              <a:rPr lang="fr"/>
              <a:t>but kévin and KÉVIN are by default not the same user. Unicode Case folding is typically not done by servers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5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Trying Uppercase</a:t>
            </a:r>
            <a:endParaRPr/>
          </a:p>
        </p:txBody>
      </p:sp>
      <p:sp>
        <p:nvSpPr>
          <p:cNvPr id="321" name="Google Shape;321;p5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Postfix log (postfix.xn--viagnie-eya.com is the email server receiving emails for viagénie.com)</a:t>
            </a:r>
            <a:endParaRPr/>
          </a:p>
          <a:p>
            <a:pPr marL="0" lvl="0" indent="0" algn="l" rtl="0">
              <a:spcBef>
                <a:spcPts val="1600"/>
              </a:spcBef>
              <a:spcAft>
                <a:spcPts val="1600"/>
              </a:spcAft>
              <a:buNone/>
            </a:pPr>
            <a:r>
              <a:rPr lang="fr" sz="1200"/>
              <a:t>Oct 31 20:30:32 postfix postfix/smtp[11643]: C6531100366: to=&lt;KÉVIN@viagénie.com&gt;, relay=144.217.171.46[144.217.171.46]:25, delay=8.5, delays=0.01/0.01/0.18/8.3, dsn=5.0.0, status=bounced (host 144.217.171.46[144.217.171.46] said: 550 </a:t>
            </a:r>
            <a:r>
              <a:rPr lang="fr" sz="1200" b="1"/>
              <a:t>User &lt;KÉVIN&gt; unknown</a:t>
            </a:r>
            <a:r>
              <a:rPr lang="fr" sz="1200"/>
              <a:t> (in reply to RCPT TO command))</a:t>
            </a:r>
            <a:br>
              <a:rPr lang="fr" sz="1200"/>
            </a:br>
            <a:r>
              <a:rPr lang="fr" sz="1200"/>
              <a:t>Oct 31 20:30:48 postfix postfix/cleanup[11642]: 503A21003EF: message-id=&lt;</a:t>
            </a:r>
            <a:r>
              <a:rPr lang="fr" sz="1200" u="sng">
                <a:solidFill>
                  <a:schemeClr val="hlink"/>
                </a:solidFill>
                <a:hlinkClick r:id="rId3"/>
              </a:rPr>
              <a:t>20191031203048.503A21003EF@postfix.xn--viagnie-eya.com</a:t>
            </a:r>
            <a:r>
              <a:rPr lang="fr" sz="1200"/>
              <a:t>&gt;</a:t>
            </a:r>
            <a:br>
              <a:rPr lang="fr" sz="1200"/>
            </a:br>
            <a:r>
              <a:rPr lang="fr" sz="1200"/>
              <a:t>Oct 31 20:30:48 postfix postfix/qmgr[8907]: 503A21003EF: from=&lt;&gt;, size=4724, nrcpt=1 (queue active)</a:t>
            </a:r>
            <a:br>
              <a:rPr lang="fr" sz="1200"/>
            </a:br>
            <a:r>
              <a:rPr lang="fr" sz="1200"/>
              <a:t>Oct 31 20:30:48 postfix postfix/bounce[11644]: C6531100366:</a:t>
            </a:r>
            <a:r>
              <a:rPr lang="fr" sz="1200" b="1"/>
              <a:t> sender non-delivery notification</a:t>
            </a:r>
            <a:r>
              <a:rPr lang="fr" sz="1200"/>
              <a:t>: 503A21003EF</a:t>
            </a:r>
            <a:br>
              <a:rPr lang="fr" sz="1200"/>
            </a:br>
            <a:r>
              <a:rPr lang="fr" sz="1200"/>
              <a:t>Oct 31 20:30:48 postfix postfix/qmgr[8907]: C6531100366: removed</a:t>
            </a:r>
            <a:br>
              <a:rPr lang="fr" sz="1200"/>
            </a:br>
            <a:r>
              <a:rPr lang="fr" sz="1200"/>
              <a:t>Oct 31 20:30:49 postfix postfix/smtp[11643]: 503A21003EF: to=&lt;marc.blanchet@viagenie.ca&gt;, relay=ASPMX.L.GOOGLE.COM[209.85.201.26]:25, delay=0.77, delays=0/0/0.35/0.42, dsn=2.0.0, status=sent (250 2.0.0 OK  1572553849 g54si5822082qtk.32 - gsmtp</a:t>
            </a:r>
            <a:endParaRPr sz="12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5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Delivery Path Considerations: MX Consistency</a:t>
            </a:r>
            <a:endParaRPr/>
          </a:p>
        </p:txBody>
      </p:sp>
      <p:sp>
        <p:nvSpPr>
          <p:cNvPr id="327" name="Google Shape;327;p5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if a domain has multiple email servers, all identified by an MX record</a:t>
            </a:r>
            <a:endParaRPr/>
          </a:p>
          <a:p>
            <a:pPr marL="457200" lvl="0" indent="-342900" algn="l" rtl="0">
              <a:spcBef>
                <a:spcPts val="0"/>
              </a:spcBef>
              <a:spcAft>
                <a:spcPts val="0"/>
              </a:spcAft>
              <a:buSzPts val="1800"/>
              <a:buChar char="●"/>
            </a:pPr>
            <a:r>
              <a:rPr lang="fr"/>
              <a:t>then all email servers MUST support EAI </a:t>
            </a:r>
            <a:endParaRPr/>
          </a:p>
          <a:p>
            <a:pPr marL="457200" lvl="0" indent="-342900" algn="l" rtl="0">
              <a:spcBef>
                <a:spcPts val="0"/>
              </a:spcBef>
              <a:spcAft>
                <a:spcPts val="0"/>
              </a:spcAft>
              <a:buSzPts val="1800"/>
              <a:buChar char="●"/>
            </a:pPr>
            <a:r>
              <a:rPr lang="fr"/>
              <a:t>because anyone can be used to receive emails. </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Matching EAI</a:t>
            </a:r>
            <a:endParaRPr/>
          </a:p>
        </p:txBody>
      </p:sp>
      <p:sp>
        <p:nvSpPr>
          <p:cNvPr id="333" name="Google Shape;333;p5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As discussed before, ké</a:t>
            </a:r>
            <a:r>
              <a:rPr lang="fr" u="sng">
                <a:solidFill>
                  <a:schemeClr val="hlink"/>
                </a:solidFill>
                <a:hlinkClick r:id="rId3"/>
              </a:rPr>
              <a:t>vin@example.com</a:t>
            </a:r>
            <a:r>
              <a:rPr lang="fr"/>
              <a:t> may be represented in Unicode in various ways. </a:t>
            </a:r>
            <a:endParaRPr/>
          </a:p>
          <a:p>
            <a:pPr marL="457200" lvl="0" indent="-342900" algn="l" rtl="0">
              <a:spcBef>
                <a:spcPts val="0"/>
              </a:spcBef>
              <a:spcAft>
                <a:spcPts val="0"/>
              </a:spcAft>
              <a:buSzPts val="1800"/>
              <a:buChar char="●"/>
            </a:pPr>
            <a:r>
              <a:rPr lang="fr"/>
              <a:t>Since one does not know if the other party (user, other server, other process) is sending normalized strings, then everyone should normalize before any matching.</a:t>
            </a:r>
            <a:endParaRPr/>
          </a:p>
          <a:p>
            <a:pPr marL="914400" lvl="1" indent="-317500" algn="l" rtl="0">
              <a:spcBef>
                <a:spcPts val="0"/>
              </a:spcBef>
              <a:spcAft>
                <a:spcPts val="0"/>
              </a:spcAft>
              <a:buSzPts val="1400"/>
              <a:buChar char="○"/>
            </a:pPr>
            <a:r>
              <a:rPr lang="fr"/>
              <a:t>usually not an issue as input methods generally normalize but...</a:t>
            </a:r>
            <a:endParaRPr/>
          </a:p>
          <a:p>
            <a:pPr marL="457200" lvl="0" indent="-342900" algn="l" rtl="0">
              <a:spcBef>
                <a:spcPts val="0"/>
              </a:spcBef>
              <a:spcAft>
                <a:spcPts val="0"/>
              </a:spcAft>
              <a:buSzPts val="1800"/>
              <a:buChar char="●"/>
            </a:pPr>
            <a:r>
              <a:rPr lang="fr"/>
              <a:t>Typically, in ascii email addresses, the localpart can be uppercase or lowercase. In UTF-8, case folding is not simple...</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5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Avoiding Being Interpreted as SPAM</a:t>
            </a:r>
            <a:endParaRPr/>
          </a:p>
        </p:txBody>
      </p:sp>
      <p:sp>
        <p:nvSpPr>
          <p:cNvPr id="339" name="Google Shape;339;p5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Not specifically related to EAI, email domains should now have various DNS entries to tell the other servers about the legitimacy of the servers sending email.</a:t>
            </a:r>
            <a:endParaRPr/>
          </a:p>
          <a:p>
            <a:pPr marL="457200" lvl="0" indent="-342900" algn="l" rtl="0">
              <a:spcBef>
                <a:spcPts val="0"/>
              </a:spcBef>
              <a:spcAft>
                <a:spcPts val="0"/>
              </a:spcAft>
              <a:buSzPts val="1800"/>
              <a:buChar char="●"/>
            </a:pPr>
            <a:r>
              <a:rPr lang="fr"/>
              <a:t>SPF record is a TXT DNS records at the anchor of a domain that specifies which email servers are authorized to send email from that domain. Therefore, as with any other email domain, the SPF record should be properly configured in the DNS under the email domain. </a:t>
            </a:r>
            <a:endParaRPr/>
          </a:p>
          <a:p>
            <a:pPr marL="457200" lvl="0" indent="-342900" algn="l" rtl="0">
              <a:spcBef>
                <a:spcPts val="0"/>
              </a:spcBef>
              <a:spcAft>
                <a:spcPts val="0"/>
              </a:spcAft>
              <a:buSzPts val="1800"/>
              <a:buChar char="●"/>
            </a:pPr>
            <a:r>
              <a:rPr lang="fr"/>
              <a:t>Similarly, DKIM record is a TXT DNS records at the anchor of a domain that contains the public key used to sign email headers. Therefore, as with any other email domain, if your email service uses DKIM, the DKIM record should be properly configured in the DNS under the email domain.</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5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Avoiding Being Interpreted as SPAM (cont.)</a:t>
            </a:r>
            <a:endParaRPr/>
          </a:p>
        </p:txBody>
      </p:sp>
      <p:sp>
        <p:nvSpPr>
          <p:cNvPr id="345" name="Google Shape;345;p5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Some spam filtering software try to do DNS reverse lookups on the IP address of the server sending the email. They often also verify the Received-by headers. If the reverse lookup is not properly mapped, it may result in putting these emails as potential spams. Note this has nothing to do with EAI or IDNs.</a:t>
            </a:r>
            <a:endParaRPr/>
          </a:p>
          <a:p>
            <a:pPr marL="914400" lvl="1" indent="-317500" algn="l" rtl="0">
              <a:spcBef>
                <a:spcPts val="0"/>
              </a:spcBef>
              <a:spcAft>
                <a:spcPts val="0"/>
              </a:spcAft>
              <a:buSzPts val="1400"/>
              <a:buChar char="○"/>
            </a:pPr>
            <a:r>
              <a:rPr lang="fr"/>
              <a:t>To mitigate, make sure that your servers IP addresses are properly mapped in the DNS to their primary name, using the DNS PTR records. </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p5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Other Considerations</a:t>
            </a:r>
            <a:endParaRPr/>
          </a:p>
        </p:txBody>
      </p:sp>
      <p:sp>
        <p:nvSpPr>
          <p:cNvPr id="351" name="Google Shape;351;p5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Spam filtering may think EAI is more likely spam </a:t>
            </a:r>
            <a:endParaRPr/>
          </a:p>
          <a:p>
            <a:pPr marL="914400" lvl="1" indent="-317500" algn="l" rtl="0">
              <a:spcBef>
                <a:spcPts val="0"/>
              </a:spcBef>
              <a:spcAft>
                <a:spcPts val="0"/>
              </a:spcAft>
              <a:buSzPts val="1400"/>
              <a:buChar char="○"/>
            </a:pPr>
            <a:r>
              <a:rPr lang="fr"/>
              <a:t>even with SPF, DKIM or else, ie. just because the spam filtering does not know about EAI</a:t>
            </a:r>
            <a:endParaRPr/>
          </a:p>
          <a:p>
            <a:pPr marL="457200" lvl="0" indent="-342900" algn="l" rtl="0">
              <a:spcBef>
                <a:spcPts val="0"/>
              </a:spcBef>
              <a:spcAft>
                <a:spcPts val="0"/>
              </a:spcAft>
              <a:buSzPts val="1800"/>
              <a:buChar char="●"/>
            </a:pPr>
            <a:r>
              <a:rPr lang="fr"/>
              <a:t>EAI end-users may be sending emails to others (non-EAI) which claimed that they never received the emails, even if their email infrastructure supports EAI, because:</a:t>
            </a:r>
            <a:endParaRPr/>
          </a:p>
          <a:p>
            <a:pPr marL="914400" lvl="1" indent="-317500" algn="l" rtl="0">
              <a:spcBef>
                <a:spcPts val="0"/>
              </a:spcBef>
              <a:spcAft>
                <a:spcPts val="0"/>
              </a:spcAft>
              <a:buSzPts val="1400"/>
              <a:buChar char="○"/>
            </a:pPr>
            <a:r>
              <a:rPr lang="fr"/>
              <a:t>somewhere in the path, wrong configuration, dropping email, unable to send delivery notification messages</a:t>
            </a:r>
            <a:endParaRPr/>
          </a:p>
          <a:p>
            <a:pPr marL="914400" lvl="1" indent="-317500" algn="l" rtl="0">
              <a:spcBef>
                <a:spcPts val="0"/>
              </a:spcBef>
              <a:spcAft>
                <a:spcPts val="0"/>
              </a:spcAft>
              <a:buSzPts val="1400"/>
              <a:buChar char="○"/>
            </a:pPr>
            <a:r>
              <a:rPr lang="fr"/>
              <a:t>spam filtering</a:t>
            </a:r>
            <a:endParaRPr/>
          </a:p>
          <a:p>
            <a:pPr marL="457200" lvl="0" indent="-342900" algn="l" rtl="0">
              <a:spcBef>
                <a:spcPts val="0"/>
              </a:spcBef>
              <a:spcAft>
                <a:spcPts val="0"/>
              </a:spcAft>
              <a:buSzPts val="1800"/>
              <a:buChar char="●"/>
            </a:pPr>
            <a:r>
              <a:rPr lang="fr"/>
              <a:t>In server and OS configurations, might prefer to use A-Labels instead of U-Labels</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6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Other Considerations (cont.)</a:t>
            </a:r>
            <a:endParaRPr/>
          </a:p>
        </p:txBody>
      </p:sp>
      <p:sp>
        <p:nvSpPr>
          <p:cNvPr id="357" name="Google Shape;357;p6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mailing list</a:t>
            </a:r>
            <a:endParaRPr/>
          </a:p>
          <a:p>
            <a:pPr marL="914400" lvl="1" indent="-317500" algn="l" rtl="0">
              <a:spcBef>
                <a:spcPts val="0"/>
              </a:spcBef>
              <a:spcAft>
                <a:spcPts val="0"/>
              </a:spcAft>
              <a:buSzPts val="1400"/>
              <a:buChar char="○"/>
            </a:pPr>
            <a:r>
              <a:rPr lang="fr"/>
              <a:t>would have a set of both EAI and non-EAI addresses and users</a:t>
            </a:r>
            <a:endParaRPr/>
          </a:p>
          <a:p>
            <a:pPr marL="914400" lvl="1" indent="-317500" algn="l" rtl="0">
              <a:spcBef>
                <a:spcPts val="0"/>
              </a:spcBef>
              <a:spcAft>
                <a:spcPts val="0"/>
              </a:spcAft>
              <a:buSzPts val="1400"/>
              <a:buChar char="○"/>
            </a:pPr>
            <a:r>
              <a:rPr lang="fr"/>
              <a:t>mailing list reflector must deal with both</a:t>
            </a:r>
            <a:endParaRPr/>
          </a:p>
          <a:p>
            <a:pPr marL="457200" lvl="0" indent="-342900" algn="l" rtl="0">
              <a:spcBef>
                <a:spcPts val="0"/>
              </a:spcBef>
              <a:spcAft>
                <a:spcPts val="0"/>
              </a:spcAft>
              <a:buSzPts val="1800"/>
              <a:buChar char="●"/>
            </a:pPr>
            <a:r>
              <a:rPr lang="fr"/>
              <a:t>delivery notifications</a:t>
            </a:r>
            <a:endParaRPr/>
          </a:p>
          <a:p>
            <a:pPr marL="914400" lvl="1" indent="-317500" algn="l" rtl="0">
              <a:spcBef>
                <a:spcPts val="0"/>
              </a:spcBef>
              <a:spcAft>
                <a:spcPts val="0"/>
              </a:spcAft>
              <a:buSzPts val="1400"/>
              <a:buChar char="○"/>
            </a:pPr>
            <a:r>
              <a:rPr lang="fr"/>
              <a:t>used by end-users to request a notification when the email is delivered. May not be supported by the destination, because of configuration or policy</a:t>
            </a:r>
            <a:endParaRPr/>
          </a:p>
          <a:p>
            <a:pPr marL="914400" lvl="1" indent="-317500" algn="l" rtl="0">
              <a:spcBef>
                <a:spcPts val="0"/>
              </a:spcBef>
              <a:spcAft>
                <a:spcPts val="0"/>
              </a:spcAft>
              <a:buSzPts val="1400"/>
              <a:buChar char="○"/>
            </a:pPr>
            <a:r>
              <a:rPr lang="fr"/>
              <a:t>given that the notification is taking the reverse path, it may not take the same path as the forward one.</a:t>
            </a:r>
            <a:endParaRPr/>
          </a:p>
          <a:p>
            <a:pPr marL="914400" lvl="1" indent="-317500" algn="l" rtl="0">
              <a:spcBef>
                <a:spcPts val="0"/>
              </a:spcBef>
              <a:spcAft>
                <a:spcPts val="0"/>
              </a:spcAft>
              <a:buSzPts val="1400"/>
              <a:buChar char="○"/>
            </a:pPr>
            <a:r>
              <a:rPr lang="fr"/>
              <a:t>therefore the delivery notification itself may encounter non-EAI supporting SMTP servers, while the forward path was working fine.</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6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Mail software and services</a:t>
            </a:r>
            <a:endParaRPr/>
          </a:p>
        </p:txBody>
      </p:sp>
      <p:sp>
        <p:nvSpPr>
          <p:cNvPr id="363" name="Google Shape;363;p6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EAI Support:</a:t>
            </a:r>
            <a:endParaRPr/>
          </a:p>
          <a:p>
            <a:pPr marL="914400" lvl="1" indent="-317500" algn="l" rtl="0">
              <a:spcBef>
                <a:spcPts val="0"/>
              </a:spcBef>
              <a:spcAft>
                <a:spcPts val="0"/>
              </a:spcAft>
              <a:buSzPts val="1400"/>
              <a:buChar char="○"/>
            </a:pPr>
            <a:r>
              <a:rPr lang="fr"/>
              <a:t>MailMate (MUA) on MacOSX: v.1.9.4 minimum</a:t>
            </a:r>
            <a:endParaRPr/>
          </a:p>
          <a:p>
            <a:pPr marL="914400" lvl="1" indent="-317500" algn="l" rtl="0">
              <a:spcBef>
                <a:spcPts val="0"/>
              </a:spcBef>
              <a:spcAft>
                <a:spcPts val="0"/>
              </a:spcAft>
              <a:buSzPts val="1400"/>
              <a:buChar char="○"/>
            </a:pPr>
            <a:r>
              <a:rPr lang="fr" u="sng">
                <a:solidFill>
                  <a:schemeClr val="hlink"/>
                </a:solidFill>
                <a:hlinkClick r:id="rId3"/>
              </a:rPr>
              <a:t>Postfix</a:t>
            </a:r>
            <a:r>
              <a:rPr lang="fr"/>
              <a:t> (SMTP)  v3.0 minimum</a:t>
            </a:r>
            <a:endParaRPr/>
          </a:p>
          <a:p>
            <a:pPr marL="1371600" lvl="2" indent="-317500" algn="l" rtl="0">
              <a:spcBef>
                <a:spcPts val="0"/>
              </a:spcBef>
              <a:spcAft>
                <a:spcPts val="0"/>
              </a:spcAft>
              <a:buSzPts val="1400"/>
              <a:buChar char="■"/>
            </a:pPr>
            <a:r>
              <a:rPr lang="fr"/>
              <a:t>http://www.postfix.org/SMTPUTF8_README.html</a:t>
            </a:r>
            <a:endParaRPr/>
          </a:p>
          <a:p>
            <a:pPr marL="914400" lvl="1" indent="-317500" algn="l" rtl="0">
              <a:spcBef>
                <a:spcPts val="0"/>
              </a:spcBef>
              <a:spcAft>
                <a:spcPts val="0"/>
              </a:spcAft>
              <a:buSzPts val="1400"/>
              <a:buChar char="○"/>
            </a:pPr>
            <a:r>
              <a:rPr lang="fr" u="sng">
                <a:solidFill>
                  <a:schemeClr val="hlink"/>
                </a:solidFill>
                <a:hlinkClick r:id="rId4"/>
              </a:rPr>
              <a:t>Courier</a:t>
            </a:r>
            <a:r>
              <a:rPr lang="fr"/>
              <a:t> (IMAP, POP, SMTP) v1.0 minimum</a:t>
            </a:r>
            <a:endParaRPr/>
          </a:p>
          <a:p>
            <a:pPr marL="457200" lvl="0" indent="-342900" algn="l" rtl="0">
              <a:spcBef>
                <a:spcPts val="0"/>
              </a:spcBef>
              <a:spcAft>
                <a:spcPts val="0"/>
              </a:spcAft>
              <a:buSzPts val="1800"/>
              <a:buChar char="●"/>
            </a:pPr>
            <a:r>
              <a:rPr lang="fr"/>
              <a:t>EAI NOT Supported (as of Oct 2019):</a:t>
            </a:r>
            <a:endParaRPr/>
          </a:p>
          <a:p>
            <a:pPr marL="914400" lvl="1" indent="-317500" algn="l" rtl="0">
              <a:spcBef>
                <a:spcPts val="0"/>
              </a:spcBef>
              <a:spcAft>
                <a:spcPts val="0"/>
              </a:spcAft>
              <a:buSzPts val="1400"/>
              <a:buChar char="○"/>
            </a:pPr>
            <a:r>
              <a:rPr lang="fr"/>
              <a:t>Dovecot (IMAP, POP)</a:t>
            </a:r>
            <a:endParaRPr/>
          </a:p>
          <a:p>
            <a:pPr marL="914400" lvl="1" indent="-317500" algn="l" rtl="0">
              <a:spcBef>
                <a:spcPts val="0"/>
              </a:spcBef>
              <a:spcAft>
                <a:spcPts val="0"/>
              </a:spcAft>
              <a:buSzPts val="1400"/>
              <a:buChar char="○"/>
            </a:pPr>
            <a:r>
              <a:rPr lang="fr"/>
              <a:t>Zimbra</a:t>
            </a:r>
            <a:endParaRPr/>
          </a:p>
          <a:p>
            <a:pPr marL="914400" lvl="1" indent="-317500" algn="l" rtl="0">
              <a:spcBef>
                <a:spcPts val="0"/>
              </a:spcBef>
              <a:spcAft>
                <a:spcPts val="0"/>
              </a:spcAft>
              <a:buSzPts val="1400"/>
              <a:buChar char="○"/>
            </a:pPr>
            <a:r>
              <a:rPr lang="fr" u="sng">
                <a:solidFill>
                  <a:schemeClr val="hlink"/>
                </a:solidFill>
                <a:hlinkClick r:id="rId5"/>
              </a:rPr>
              <a:t>Mozilla Thunderbird</a:t>
            </a:r>
            <a:endParaRPr/>
          </a:p>
          <a:p>
            <a:pPr marL="457200" lvl="0" indent="-342900" algn="l" rtl="0">
              <a:spcBef>
                <a:spcPts val="0"/>
              </a:spcBef>
              <a:spcAft>
                <a:spcPts val="0"/>
              </a:spcAft>
              <a:buSzPts val="1800"/>
              <a:buChar char="●"/>
            </a:pPr>
            <a:r>
              <a:rPr lang="fr"/>
              <a:t>Services supporting EAI:</a:t>
            </a:r>
            <a:endParaRPr/>
          </a:p>
          <a:p>
            <a:pPr marL="914400" lvl="1" indent="-317500" algn="l" rtl="0">
              <a:spcBef>
                <a:spcPts val="0"/>
              </a:spcBef>
              <a:spcAft>
                <a:spcPts val="0"/>
              </a:spcAft>
              <a:buSzPts val="1400"/>
              <a:buChar char="○"/>
            </a:pPr>
            <a:r>
              <a:rPr lang="fr"/>
              <a:t>Gmail</a:t>
            </a:r>
            <a:endParaRPr/>
          </a:p>
          <a:p>
            <a:pPr marL="914400" lvl="1" indent="-317500" algn="l" rtl="0">
              <a:spcBef>
                <a:spcPts val="0"/>
              </a:spcBef>
              <a:spcAft>
                <a:spcPts val="0"/>
              </a:spcAft>
              <a:buSzPts val="1400"/>
              <a:buChar char="○"/>
            </a:pPr>
            <a:r>
              <a:rPr lang="fr"/>
              <a:t>Outlook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Domain Names</a:t>
            </a:r>
            <a:endParaRPr/>
          </a:p>
        </p:txBody>
      </p:sp>
      <p:sp>
        <p:nvSpPr>
          <p:cNvPr id="80" name="Google Shape;80;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domain name is an ordered set of labels:  a.b.c.d</a:t>
            </a:r>
            <a:endParaRPr/>
          </a:p>
          <a:p>
            <a:pPr marL="457200" lvl="0" indent="-342900" algn="l" rtl="0">
              <a:spcBef>
                <a:spcPts val="0"/>
              </a:spcBef>
              <a:spcAft>
                <a:spcPts val="0"/>
              </a:spcAft>
              <a:buSzPts val="1800"/>
              <a:buChar char="●"/>
            </a:pPr>
            <a:r>
              <a:rPr lang="fr"/>
              <a:t>a top-level domain is the rightmost label</a:t>
            </a:r>
            <a:endParaRPr/>
          </a:p>
          <a:p>
            <a:pPr marL="457200" lvl="0" indent="-342900" algn="l" rtl="0">
              <a:spcBef>
                <a:spcPts val="0"/>
              </a:spcBef>
              <a:spcAft>
                <a:spcPts val="0"/>
              </a:spcAft>
              <a:buSzPts val="1800"/>
              <a:buChar char="●"/>
            </a:pPr>
            <a:r>
              <a:rPr lang="fr"/>
              <a:t>Domain Name System(DNS) is the distributed database and service for querying domain name records</a:t>
            </a:r>
            <a:endParaRPr/>
          </a:p>
          <a:p>
            <a:pPr marL="457200" lvl="0" indent="-342900" algn="l" rtl="0">
              <a:spcBef>
                <a:spcPts val="0"/>
              </a:spcBef>
              <a:spcAft>
                <a:spcPts val="0"/>
              </a:spcAft>
              <a:buSzPts val="1800"/>
              <a:buChar char="●"/>
            </a:pPr>
            <a:r>
              <a:rPr lang="fr"/>
              <a:t>a domain name may have multiple DNS records such as:</a:t>
            </a:r>
            <a:endParaRPr/>
          </a:p>
          <a:p>
            <a:pPr marL="914400" lvl="1" indent="-317500" algn="l" rtl="0">
              <a:spcBef>
                <a:spcPts val="0"/>
              </a:spcBef>
              <a:spcAft>
                <a:spcPts val="0"/>
              </a:spcAft>
              <a:buSzPts val="1400"/>
              <a:buChar char="○"/>
            </a:pPr>
            <a:r>
              <a:rPr lang="fr"/>
              <a:t>IPv4 address for that domain name</a:t>
            </a:r>
            <a:endParaRPr/>
          </a:p>
          <a:p>
            <a:pPr marL="914400" lvl="1" indent="-317500" algn="l" rtl="0">
              <a:spcBef>
                <a:spcPts val="0"/>
              </a:spcBef>
              <a:spcAft>
                <a:spcPts val="0"/>
              </a:spcAft>
              <a:buSzPts val="1400"/>
              <a:buChar char="○"/>
            </a:pPr>
            <a:r>
              <a:rPr lang="fr"/>
              <a:t>IPv6 address for that domain name</a:t>
            </a:r>
            <a:endParaRPr/>
          </a:p>
          <a:p>
            <a:pPr marL="914400" lvl="1" indent="-317500" algn="l" rtl="0">
              <a:spcBef>
                <a:spcPts val="0"/>
              </a:spcBef>
              <a:spcAft>
                <a:spcPts val="0"/>
              </a:spcAft>
              <a:buSzPts val="1400"/>
              <a:buChar char="○"/>
            </a:pPr>
            <a:r>
              <a:rPr lang="fr"/>
              <a:t>hostname of the email server responsible for that domain name</a:t>
            </a:r>
            <a:endParaRPr/>
          </a:p>
          <a:p>
            <a:pPr marL="914400" lvl="1" indent="-317500" algn="l" rtl="0">
              <a:spcBef>
                <a:spcPts val="0"/>
              </a:spcBef>
              <a:spcAft>
                <a:spcPts val="0"/>
              </a:spcAft>
              <a:buSzPts val="1400"/>
              <a:buChar char="○"/>
            </a:pPr>
            <a:r>
              <a:rPr lang="fr"/>
              <a:t>...</a:t>
            </a:r>
            <a:endParaRPr/>
          </a:p>
          <a:p>
            <a:pPr marL="457200" lvl="0" indent="-342900" algn="l" rtl="0">
              <a:spcBef>
                <a:spcPts val="0"/>
              </a:spcBef>
              <a:spcAft>
                <a:spcPts val="0"/>
              </a:spcAft>
              <a:buSzPts val="1800"/>
              <a:buChar char="●"/>
            </a:pPr>
            <a:r>
              <a:rPr lang="fr"/>
              <a:t>a zone is the list of domain name records (called Resource Records(RR)) for the labels under another label (a bit simplified…)</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6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Conclusion</a:t>
            </a:r>
            <a:endParaRPr/>
          </a:p>
        </p:txBody>
      </p:sp>
      <p:sp>
        <p:nvSpPr>
          <p:cNvPr id="369" name="Google Shape;369;p6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EAI is essentially supporting UTF-8 local parts of an email address</a:t>
            </a:r>
            <a:endParaRPr/>
          </a:p>
          <a:p>
            <a:pPr marL="914400" lvl="1" indent="-317500" algn="l" rtl="0">
              <a:spcBef>
                <a:spcPts val="0"/>
              </a:spcBef>
              <a:spcAft>
                <a:spcPts val="0"/>
              </a:spcAft>
              <a:buSzPts val="1400"/>
              <a:buChar char="○"/>
            </a:pPr>
            <a:r>
              <a:rPr lang="fr"/>
              <a:t>which also means supporting in the headers</a:t>
            </a:r>
            <a:endParaRPr/>
          </a:p>
          <a:p>
            <a:pPr marL="914400" lvl="1" indent="-317500" algn="l" rtl="0">
              <a:spcBef>
                <a:spcPts val="0"/>
              </a:spcBef>
              <a:spcAft>
                <a:spcPts val="0"/>
              </a:spcAft>
              <a:buSzPts val="1400"/>
              <a:buChar char="○"/>
            </a:pPr>
            <a:r>
              <a:rPr lang="fr"/>
              <a:t>requires changes to mail servers and mail clients</a:t>
            </a:r>
            <a:endParaRPr/>
          </a:p>
          <a:p>
            <a:pPr marL="457200" lvl="0" indent="-342900" algn="l" rtl="0">
              <a:spcBef>
                <a:spcPts val="0"/>
              </a:spcBef>
              <a:spcAft>
                <a:spcPts val="0"/>
              </a:spcAft>
              <a:buSzPts val="1800"/>
              <a:buChar char="●"/>
            </a:pPr>
            <a:r>
              <a:rPr lang="fr"/>
              <a:t>All SMTP servers in the pathmust be EAI-enabled to deliver the mail to the destination</a:t>
            </a:r>
            <a:endParaRPr/>
          </a:p>
          <a:p>
            <a:pPr marL="457200" lvl="0" indent="-342900" algn="l" rtl="0">
              <a:spcBef>
                <a:spcPts val="0"/>
              </a:spcBef>
              <a:spcAft>
                <a:spcPts val="0"/>
              </a:spcAft>
              <a:buSzPts val="1800"/>
              <a:buChar char="●"/>
            </a:pPr>
            <a:r>
              <a:rPr lang="fr"/>
              <a:t>Courier and Postfix are two open-source software supporting EAI with very limited changes in configuration</a:t>
            </a:r>
            <a:endParaRPr/>
          </a:p>
          <a:p>
            <a:pPr marL="457200" lvl="0" indent="-342900" algn="l" rtl="0">
              <a:spcBef>
                <a:spcPts val="0"/>
              </a:spcBef>
              <a:spcAft>
                <a:spcPts val="0"/>
              </a:spcAft>
              <a:buSzPts val="1800"/>
              <a:buChar char="●"/>
            </a:pPr>
            <a:r>
              <a:rPr lang="fr"/>
              <a:t>Sometimes, in configuration files, better to use A-Labels instead of U-Labels</a:t>
            </a:r>
            <a:endParaRPr/>
          </a:p>
          <a:p>
            <a:pPr marL="457200" lvl="0" indent="-342900" algn="l" rtl="0">
              <a:spcBef>
                <a:spcPts val="0"/>
              </a:spcBef>
              <a:spcAft>
                <a:spcPts val="0"/>
              </a:spcAft>
              <a:buSzPts val="1800"/>
              <a:buChar char="●"/>
            </a:pPr>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6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EAI References</a:t>
            </a:r>
            <a:endParaRPr/>
          </a:p>
        </p:txBody>
      </p:sp>
      <p:sp>
        <p:nvSpPr>
          <p:cNvPr id="375" name="Google Shape;375;p63"/>
          <p:cNvSpPr txBox="1">
            <a:spLocks noGrp="1"/>
          </p:cNvSpPr>
          <p:nvPr>
            <p:ph type="body" idx="1"/>
          </p:nvPr>
        </p:nvSpPr>
        <p:spPr>
          <a:xfrm>
            <a:off x="311700" y="101772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Char char="●"/>
            </a:pPr>
            <a:r>
              <a:rPr lang="fr" sz="1200"/>
              <a:t>Klensin, J. and Y. Ko, "Overview and Framework for Internationalized Email", RFC 6530, DOI 10.17487/RFC6530, February 2012, &lt;</a:t>
            </a:r>
            <a:r>
              <a:rPr lang="fr" sz="1200" u="sng">
                <a:solidFill>
                  <a:schemeClr val="hlink"/>
                </a:solidFill>
                <a:hlinkClick r:id="rId3"/>
              </a:rPr>
              <a:t>https://www.rfc-editor.org/info/rfc6530</a:t>
            </a:r>
            <a:r>
              <a:rPr lang="fr" sz="1200"/>
              <a:t>&gt;.</a:t>
            </a:r>
            <a:endParaRPr sz="1200"/>
          </a:p>
          <a:p>
            <a:pPr marL="457200" lvl="0" indent="-304800" algn="l" rtl="0">
              <a:spcBef>
                <a:spcPts val="0"/>
              </a:spcBef>
              <a:spcAft>
                <a:spcPts val="0"/>
              </a:spcAft>
              <a:buSzPts val="1200"/>
              <a:buChar char="●"/>
            </a:pPr>
            <a:r>
              <a:rPr lang="fr" sz="1200"/>
              <a:t>Yao, J. and W. Mao, "SMTP Extension for Internationalized Email", RFC 6531, DOI 10.17487/RFC6531, February 2012, &lt;</a:t>
            </a:r>
            <a:r>
              <a:rPr lang="fr" sz="1200" u="sng">
                <a:solidFill>
                  <a:schemeClr val="hlink"/>
                </a:solidFill>
                <a:hlinkClick r:id="rId4"/>
              </a:rPr>
              <a:t>https://www.rfc-editor.org/info/rfc6531</a:t>
            </a:r>
            <a:r>
              <a:rPr lang="fr" sz="1200"/>
              <a:t>&gt;.</a:t>
            </a:r>
            <a:endParaRPr sz="1200"/>
          </a:p>
          <a:p>
            <a:pPr marL="457200" lvl="0" indent="-304800" algn="l" rtl="0">
              <a:spcBef>
                <a:spcPts val="0"/>
              </a:spcBef>
              <a:spcAft>
                <a:spcPts val="0"/>
              </a:spcAft>
              <a:buSzPts val="1200"/>
              <a:buChar char="●"/>
            </a:pPr>
            <a:r>
              <a:rPr lang="fr" sz="1200"/>
              <a:t>Yang, A., Steele, S., and N. Freed, "Internationalized Email Headers", RFC 6532, DOI 10.17487/RFC6532, February 2012, &lt;</a:t>
            </a:r>
            <a:r>
              <a:rPr lang="fr" sz="1200" u="sng">
                <a:solidFill>
                  <a:schemeClr val="hlink"/>
                </a:solidFill>
                <a:hlinkClick r:id="rId5"/>
              </a:rPr>
              <a:t>https://www.rfc-editor.org/info/rfc6532</a:t>
            </a:r>
            <a:r>
              <a:rPr lang="fr" sz="1200"/>
              <a:t>&gt;.</a:t>
            </a:r>
            <a:endParaRPr sz="1200"/>
          </a:p>
          <a:p>
            <a:pPr marL="457200" lvl="0" indent="-304800" algn="l" rtl="0">
              <a:spcBef>
                <a:spcPts val="0"/>
              </a:spcBef>
              <a:spcAft>
                <a:spcPts val="0"/>
              </a:spcAft>
              <a:buSzPts val="1200"/>
              <a:buChar char="●"/>
            </a:pPr>
            <a:r>
              <a:rPr lang="fr" sz="1200"/>
              <a:t>Hansen, T., Ed., Newman, C., and A. Melnikov, "Internationalized Delivery Status and Disposition Notifications", RFC 6533, DOI 10.17487/RFC6533, February 2012, &lt;</a:t>
            </a:r>
            <a:r>
              <a:rPr lang="fr" sz="1200" u="sng">
                <a:solidFill>
                  <a:schemeClr val="hlink"/>
                </a:solidFill>
                <a:hlinkClick r:id="rId6"/>
              </a:rPr>
              <a:t>https://www.rfc-editor.org/info/rfc6533</a:t>
            </a:r>
            <a:r>
              <a:rPr lang="fr" sz="1200"/>
              <a:t>&gt;.</a:t>
            </a:r>
            <a:endParaRPr sz="1200"/>
          </a:p>
          <a:p>
            <a:pPr marL="457200" lvl="0" indent="-304800" algn="l" rtl="0">
              <a:spcBef>
                <a:spcPts val="0"/>
              </a:spcBef>
              <a:spcAft>
                <a:spcPts val="0"/>
              </a:spcAft>
              <a:buSzPts val="1200"/>
              <a:buChar char="●"/>
            </a:pPr>
            <a:r>
              <a:rPr lang="fr" sz="1200"/>
              <a:t>Levine, J. and R. Gellens, "Mailing Lists and Non-ASCII Addresses", RFC 6783, DOI 10.17487/RFC6783, November 2012, &lt;</a:t>
            </a:r>
            <a:r>
              <a:rPr lang="fr" sz="1200" u="sng">
                <a:solidFill>
                  <a:schemeClr val="accent5"/>
                </a:solidFill>
                <a:hlinkClick r:id="rId7"/>
              </a:rPr>
              <a:t>https://www.rfc-editor.org/info/rfc6783</a:t>
            </a:r>
            <a:r>
              <a:rPr lang="fr" sz="1200"/>
              <a:t>&gt;.</a:t>
            </a:r>
            <a:endParaRPr sz="1200"/>
          </a:p>
          <a:p>
            <a:pPr marL="457200" lvl="0" indent="-304800" algn="l" rtl="0">
              <a:spcBef>
                <a:spcPts val="0"/>
              </a:spcBef>
              <a:spcAft>
                <a:spcPts val="0"/>
              </a:spcAft>
              <a:buSzPts val="1200"/>
              <a:buChar char="●"/>
            </a:pPr>
            <a:r>
              <a:rPr lang="fr" sz="1200"/>
              <a:t>Resnick, P., Ed., Newman, C., Ed., and S. Shen, Ed., "IMAP Support for UTF-8", RFC 6855, DOI 10.17487/RFC6855, March 2013, &lt;</a:t>
            </a:r>
            <a:r>
              <a:rPr lang="fr" sz="1200" u="sng">
                <a:solidFill>
                  <a:schemeClr val="hlink"/>
                </a:solidFill>
                <a:hlinkClick r:id="rId8"/>
              </a:rPr>
              <a:t>https://www.rfc-editor.org/info/rfc6855</a:t>
            </a:r>
            <a:r>
              <a:rPr lang="fr" sz="1200"/>
              <a:t>&gt;.</a:t>
            </a:r>
            <a:endParaRPr sz="1200"/>
          </a:p>
          <a:p>
            <a:pPr marL="457200" lvl="0" indent="-304800" algn="l" rtl="0">
              <a:spcBef>
                <a:spcPts val="0"/>
              </a:spcBef>
              <a:spcAft>
                <a:spcPts val="0"/>
              </a:spcAft>
              <a:buSzPts val="1200"/>
              <a:buChar char="●"/>
            </a:pPr>
            <a:r>
              <a:rPr lang="fr" sz="1200"/>
              <a:t>Gellens, R., Newman, C., Yao, J., and K. Fujiwara, "Post Office Protocol Version 3 (POP3) Support for UTF-8", RFC 6856, DOI 10.17487/RFC6856, March 2013, &lt;</a:t>
            </a:r>
            <a:r>
              <a:rPr lang="fr" sz="1200" u="sng">
                <a:solidFill>
                  <a:schemeClr val="accent5"/>
                </a:solidFill>
                <a:hlinkClick r:id="rId9"/>
              </a:rPr>
              <a:t>https://www.rfc-editor.org/info/rfc6856</a:t>
            </a:r>
            <a:r>
              <a:rPr lang="fr" sz="1200"/>
              <a:t>&gt;.</a:t>
            </a:r>
            <a:endParaRPr sz="1200"/>
          </a:p>
          <a:p>
            <a:pPr marL="457200" lvl="0" indent="-304800" algn="l" rtl="0">
              <a:spcBef>
                <a:spcPts val="0"/>
              </a:spcBef>
              <a:spcAft>
                <a:spcPts val="0"/>
              </a:spcAft>
              <a:buSzPts val="1200"/>
              <a:buChar char="●"/>
            </a:pPr>
            <a:r>
              <a:rPr lang="fr" sz="1200"/>
              <a:t>Fujiwara, K., "Post-Delivery Message Downgrading for Internationalized Email Messages", RFC 6857, DOI 10.17487/RFC6857, March 2013, &lt;</a:t>
            </a:r>
            <a:r>
              <a:rPr lang="fr" sz="1200" u="sng">
                <a:solidFill>
                  <a:schemeClr val="hlink"/>
                </a:solidFill>
                <a:hlinkClick r:id="rId10"/>
              </a:rPr>
              <a:t>https://www.rfc-editor.org/info/rfc6857</a:t>
            </a:r>
            <a:r>
              <a:rPr lang="fr" sz="1200"/>
              <a:t>&gt;.</a:t>
            </a:r>
            <a:endParaRPr sz="1200"/>
          </a:p>
          <a:p>
            <a:pPr marL="457200" lvl="0" indent="-304800" algn="l" rtl="0">
              <a:spcBef>
                <a:spcPts val="0"/>
              </a:spcBef>
              <a:spcAft>
                <a:spcPts val="0"/>
              </a:spcAft>
              <a:buSzPts val="1200"/>
              <a:buChar char="●"/>
            </a:pPr>
            <a:r>
              <a:rPr lang="fr" sz="1200"/>
              <a:t>Gulbrandsen, A., "Simplified POP and IMAP Downgrading for Internationalized Email", RFC 6858, DOI 10.17487/RFC6858, March 2013, &lt;</a:t>
            </a:r>
            <a:r>
              <a:rPr lang="fr" sz="1200" u="sng">
                <a:solidFill>
                  <a:schemeClr val="hlink"/>
                </a:solidFill>
                <a:hlinkClick r:id="rId11"/>
              </a:rPr>
              <a:t>https://www.rfc-editor.org/info/rfc6858</a:t>
            </a:r>
            <a:r>
              <a:rPr lang="fr" sz="1200"/>
              <a:t>&gt;.</a:t>
            </a: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11700" y="2661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Internationalized Domain Names (IDN)</a:t>
            </a:r>
            <a:endParaRPr/>
          </a:p>
        </p:txBody>
      </p:sp>
      <p:sp>
        <p:nvSpPr>
          <p:cNvPr id="86" name="Google Shape;86;p18"/>
          <p:cNvSpPr txBox="1">
            <a:spLocks noGrp="1"/>
          </p:cNvSpPr>
          <p:nvPr>
            <p:ph type="body" idx="1"/>
          </p:nvPr>
        </p:nvSpPr>
        <p:spPr>
          <a:xfrm>
            <a:off x="311700" y="951200"/>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enables using non-ASCII characters for any label of a domain name</a:t>
            </a:r>
            <a:endParaRPr/>
          </a:p>
          <a:p>
            <a:pPr marL="914400" lvl="1" indent="-317500" algn="l" rtl="0">
              <a:spcBef>
                <a:spcPts val="0"/>
              </a:spcBef>
              <a:spcAft>
                <a:spcPts val="0"/>
              </a:spcAft>
              <a:buSzPts val="1400"/>
              <a:buChar char="○"/>
            </a:pPr>
            <a:r>
              <a:rPr lang="fr"/>
              <a:t>not all labels of a domain name may be internationalized</a:t>
            </a:r>
            <a:endParaRPr/>
          </a:p>
          <a:p>
            <a:pPr marL="457200" lvl="0" indent="-342900" algn="l" rtl="0">
              <a:spcBef>
                <a:spcPts val="0"/>
              </a:spcBef>
              <a:spcAft>
                <a:spcPts val="0"/>
              </a:spcAft>
              <a:buSzPts val="1800"/>
              <a:buChar char="●"/>
            </a:pPr>
            <a:r>
              <a:rPr lang="fr"/>
              <a:t>ex: viag</a:t>
            </a:r>
            <a:r>
              <a:rPr lang="fr" u="sng"/>
              <a:t>é</a:t>
            </a:r>
            <a:r>
              <a:rPr lang="fr"/>
              <a:t>nie.ca</a:t>
            </a:r>
            <a:endParaRPr/>
          </a:p>
          <a:p>
            <a:pPr marL="457200" lvl="0" indent="-342900" algn="l" rtl="0">
              <a:spcBef>
                <a:spcPts val="0"/>
              </a:spcBef>
              <a:spcAft>
                <a:spcPts val="0"/>
              </a:spcAft>
              <a:buSzPts val="1800"/>
              <a:buChar char="●"/>
            </a:pPr>
            <a:r>
              <a:rPr lang="fr"/>
              <a:t>user uses the idn version, but the idn is converted into ascii</a:t>
            </a:r>
            <a:endParaRPr/>
          </a:p>
          <a:p>
            <a:pPr marL="914400" lvl="1" indent="-317500" algn="l" rtl="0">
              <a:spcBef>
                <a:spcPts val="0"/>
              </a:spcBef>
              <a:spcAft>
                <a:spcPts val="0"/>
              </a:spcAft>
              <a:buSzPts val="1400"/>
              <a:buChar char="○"/>
            </a:pPr>
            <a:r>
              <a:rPr lang="fr"/>
              <a:t>viagénie =&gt; viagnie-eya =&gt; xn--viagnie-eya</a:t>
            </a:r>
            <a:endParaRPr/>
          </a:p>
          <a:p>
            <a:pPr marL="457200" lvl="0" indent="-342900" algn="l" rtl="0">
              <a:spcBef>
                <a:spcPts val="0"/>
              </a:spcBef>
              <a:spcAft>
                <a:spcPts val="0"/>
              </a:spcAft>
              <a:buSzPts val="1800"/>
              <a:buChar char="●"/>
            </a:pPr>
            <a:r>
              <a:rPr lang="fr"/>
              <a:t>example process of using idn:</a:t>
            </a:r>
            <a:endParaRPr/>
          </a:p>
          <a:p>
            <a:pPr marL="914400" lvl="1" indent="-317500" algn="l" rtl="0">
              <a:spcBef>
                <a:spcPts val="0"/>
              </a:spcBef>
              <a:spcAft>
                <a:spcPts val="0"/>
              </a:spcAft>
              <a:buSzPts val="1400"/>
              <a:buChar char="○"/>
            </a:pPr>
            <a:r>
              <a:rPr lang="fr"/>
              <a:t>user enters in a browser: </a:t>
            </a:r>
            <a:r>
              <a:rPr lang="fr" u="sng">
                <a:solidFill>
                  <a:schemeClr val="hlink"/>
                </a:solidFill>
                <a:hlinkClick r:id="rId3"/>
              </a:rPr>
              <a:t>http://viagénie.ca</a:t>
            </a:r>
            <a:endParaRPr/>
          </a:p>
          <a:p>
            <a:pPr marL="914400" lvl="1" indent="-317500" algn="l" rtl="0">
              <a:spcBef>
                <a:spcPts val="0"/>
              </a:spcBef>
              <a:spcAft>
                <a:spcPts val="0"/>
              </a:spcAft>
              <a:buSzPts val="1400"/>
              <a:buChar char="○"/>
            </a:pPr>
            <a:r>
              <a:rPr lang="fr"/>
              <a:t>browser do normalization on the user entry</a:t>
            </a:r>
            <a:endParaRPr/>
          </a:p>
          <a:p>
            <a:pPr marL="914400" lvl="1" indent="-317500" algn="l" rtl="0">
              <a:spcBef>
                <a:spcPts val="0"/>
              </a:spcBef>
              <a:spcAft>
                <a:spcPts val="0"/>
              </a:spcAft>
              <a:buSzPts val="1400"/>
              <a:buChar char="○"/>
            </a:pPr>
            <a:r>
              <a:rPr lang="fr"/>
              <a:t>browser convert viagénie.ca in an ASCII compatible representation, called Punycode[RFC3492] and adds ‘xn--’ in front of it.</a:t>
            </a:r>
            <a:endParaRPr/>
          </a:p>
          <a:p>
            <a:pPr marL="1371600" lvl="2" indent="-317500" algn="l" rtl="0">
              <a:spcBef>
                <a:spcPts val="0"/>
              </a:spcBef>
              <a:spcAft>
                <a:spcPts val="0"/>
              </a:spcAft>
              <a:buSzPts val="1400"/>
              <a:buChar char="■"/>
            </a:pPr>
            <a:r>
              <a:rPr lang="fr"/>
              <a:t>xn--viagnie-eya.ca</a:t>
            </a:r>
            <a:endParaRPr/>
          </a:p>
          <a:p>
            <a:pPr marL="914400" lvl="1" indent="-317500" algn="l" rtl="0">
              <a:spcBef>
                <a:spcPts val="0"/>
              </a:spcBef>
              <a:spcAft>
                <a:spcPts val="0"/>
              </a:spcAft>
              <a:buSzPts val="1400"/>
              <a:buChar char="○"/>
            </a:pPr>
            <a:r>
              <a:rPr lang="fr"/>
              <a:t>browser calls the DNS for getting the IP address of xn--viagnie-eya.ca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311700" y="2661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Internationalized Domain Names (IDN) (cont.)</a:t>
            </a:r>
            <a:endParaRPr/>
          </a:p>
        </p:txBody>
      </p:sp>
      <p:sp>
        <p:nvSpPr>
          <p:cNvPr id="92" name="Google Shape;92;p19"/>
          <p:cNvSpPr txBox="1">
            <a:spLocks noGrp="1"/>
          </p:cNvSpPr>
          <p:nvPr>
            <p:ph type="body" idx="1"/>
          </p:nvPr>
        </p:nvSpPr>
        <p:spPr>
          <a:xfrm>
            <a:off x="311700" y="951200"/>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The protocol is named IDN for Applications (IDNA)</a:t>
            </a:r>
            <a:endParaRPr/>
          </a:p>
          <a:p>
            <a:pPr marL="914400" lvl="1" indent="-317500" algn="l" rtl="0">
              <a:spcBef>
                <a:spcPts val="0"/>
              </a:spcBef>
              <a:spcAft>
                <a:spcPts val="0"/>
              </a:spcAft>
              <a:buSzPts val="1400"/>
              <a:buChar char="○"/>
            </a:pPr>
            <a:r>
              <a:rPr lang="fr"/>
              <a:t>two versions: IDNA2003 and IDNA2008. Latter is the currently used one.</a:t>
            </a:r>
            <a:endParaRPr/>
          </a:p>
          <a:p>
            <a:pPr marL="457200" lvl="0" indent="-342900" algn="l" rtl="0">
              <a:spcBef>
                <a:spcPts val="0"/>
              </a:spcBef>
              <a:spcAft>
                <a:spcPts val="0"/>
              </a:spcAft>
              <a:buSzPts val="1800"/>
              <a:buChar char="●"/>
            </a:pPr>
            <a:r>
              <a:rPr lang="fr"/>
              <a:t>U-Label is the Unicode native representation of an IDN label: viagénie</a:t>
            </a:r>
            <a:endParaRPr/>
          </a:p>
          <a:p>
            <a:pPr marL="457200" lvl="0" indent="-342900" algn="l" rtl="0">
              <a:spcBef>
                <a:spcPts val="0"/>
              </a:spcBef>
              <a:spcAft>
                <a:spcPts val="0"/>
              </a:spcAft>
              <a:buSzPts val="1800"/>
              <a:buChar char="●"/>
            </a:pPr>
            <a:r>
              <a:rPr lang="fr"/>
              <a:t>A-Label is the Punycode representation of an IDN label: xn--viagnie-eya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Terminology</a:t>
            </a:r>
            <a:endParaRPr/>
          </a:p>
        </p:txBody>
      </p:sp>
      <p:sp>
        <p:nvSpPr>
          <p:cNvPr id="98" name="Google Shape;98;p20"/>
          <p:cNvSpPr txBox="1">
            <a:spLocks noGrp="1"/>
          </p:cNvSpPr>
          <p:nvPr>
            <p:ph type="body" idx="1"/>
          </p:nvPr>
        </p:nvSpPr>
        <p:spPr>
          <a:xfrm>
            <a:off x="311700" y="1017725"/>
            <a:ext cx="8520600" cy="1785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Terminology:</a:t>
            </a:r>
            <a:endParaRPr/>
          </a:p>
          <a:p>
            <a:pPr marL="914400" lvl="1" indent="-317500" algn="l" rtl="0">
              <a:spcBef>
                <a:spcPts val="0"/>
              </a:spcBef>
              <a:spcAft>
                <a:spcPts val="0"/>
              </a:spcAft>
              <a:buSzPts val="1400"/>
              <a:buChar char="○"/>
            </a:pPr>
            <a:r>
              <a:rPr lang="fr"/>
              <a:t>Mail User Agent (MUA): </a:t>
            </a:r>
            <a:endParaRPr/>
          </a:p>
          <a:p>
            <a:pPr marL="1371600" lvl="2" indent="-317500" algn="l" rtl="0">
              <a:spcBef>
                <a:spcPts val="0"/>
              </a:spcBef>
              <a:spcAft>
                <a:spcPts val="0"/>
              </a:spcAft>
              <a:buSzPts val="1400"/>
              <a:buChar char="■"/>
            </a:pPr>
            <a:r>
              <a:rPr lang="fr"/>
              <a:t>the software used by the user who sends and receives email.</a:t>
            </a:r>
            <a:endParaRPr/>
          </a:p>
          <a:p>
            <a:pPr marL="1371600" lvl="2" indent="-317500" algn="l" rtl="0">
              <a:spcBef>
                <a:spcPts val="0"/>
              </a:spcBef>
              <a:spcAft>
                <a:spcPts val="0"/>
              </a:spcAft>
              <a:buSzPts val="1400"/>
              <a:buChar char="■"/>
            </a:pPr>
            <a:r>
              <a:rPr lang="fr"/>
              <a:t>nowadays, with web mail, the MUA is an application run in a browser environment</a:t>
            </a:r>
            <a:endParaRPr/>
          </a:p>
          <a:p>
            <a:pPr marL="914400" lvl="1" indent="-317500" algn="l" rtl="0">
              <a:spcBef>
                <a:spcPts val="0"/>
              </a:spcBef>
              <a:spcAft>
                <a:spcPts val="0"/>
              </a:spcAft>
              <a:buSzPts val="1400"/>
              <a:buChar char="○"/>
            </a:pPr>
            <a:r>
              <a:rPr lang="fr"/>
              <a:t>Mail Transfer Agent (MTA)</a:t>
            </a:r>
            <a:endParaRPr/>
          </a:p>
          <a:p>
            <a:pPr marL="1371600" lvl="2" indent="-317500" algn="l" rtl="0">
              <a:spcBef>
                <a:spcPts val="0"/>
              </a:spcBef>
              <a:spcAft>
                <a:spcPts val="0"/>
              </a:spcAft>
              <a:buSzPts val="1400"/>
              <a:buChar char="■"/>
            </a:pPr>
            <a:r>
              <a:rPr lang="fr"/>
              <a:t>a software, usually on servers, who transfers mail on behalf of the user to another MTA.</a:t>
            </a:r>
            <a:endParaRPr/>
          </a:p>
          <a:p>
            <a:pPr marL="914400" lvl="1" indent="-317500" algn="l" rtl="0">
              <a:spcBef>
                <a:spcPts val="0"/>
              </a:spcBef>
              <a:spcAft>
                <a:spcPts val="0"/>
              </a:spcAft>
              <a:buSzPts val="1400"/>
              <a:buChar char="○"/>
            </a:pPr>
            <a:r>
              <a:rPr lang="fr"/>
              <a:t>Mail Submission Agent (MSA)</a:t>
            </a:r>
            <a:endParaRPr/>
          </a:p>
          <a:p>
            <a:pPr marL="1371600" lvl="2" indent="-317500" algn="l" rtl="0">
              <a:spcBef>
                <a:spcPts val="0"/>
              </a:spcBef>
              <a:spcAft>
                <a:spcPts val="0"/>
              </a:spcAft>
              <a:buSzPts val="1400"/>
              <a:buChar char="■"/>
            </a:pPr>
            <a:r>
              <a:rPr lang="fr"/>
              <a:t>a software, usually on servers, which receives the email from the MUA. Typically, this function is bundled with an MTA.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
              <a:t>Email Terminology (cont.)</a:t>
            </a:r>
            <a:endParaRPr/>
          </a:p>
        </p:txBody>
      </p:sp>
      <p:sp>
        <p:nvSpPr>
          <p:cNvPr id="104" name="Google Shape;104;p21"/>
          <p:cNvSpPr txBox="1">
            <a:spLocks noGrp="1"/>
          </p:cNvSpPr>
          <p:nvPr>
            <p:ph type="body" idx="1"/>
          </p:nvPr>
        </p:nvSpPr>
        <p:spPr>
          <a:xfrm>
            <a:off x="311700" y="1017725"/>
            <a:ext cx="8520600" cy="1785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fr"/>
              <a:t>Terminology:</a:t>
            </a:r>
            <a:endParaRPr/>
          </a:p>
          <a:p>
            <a:pPr marL="914400" lvl="1" indent="-317500" algn="l" rtl="0">
              <a:spcBef>
                <a:spcPts val="0"/>
              </a:spcBef>
              <a:spcAft>
                <a:spcPts val="0"/>
              </a:spcAft>
              <a:buSzPts val="1400"/>
              <a:buChar char="○"/>
            </a:pPr>
            <a:r>
              <a:rPr lang="fr"/>
              <a:t>Mail Delivery Agent (MDA): </a:t>
            </a:r>
            <a:endParaRPr/>
          </a:p>
          <a:p>
            <a:pPr marL="1371600" lvl="2" indent="-317500" algn="l" rtl="0">
              <a:spcBef>
                <a:spcPts val="0"/>
              </a:spcBef>
              <a:spcAft>
                <a:spcPts val="0"/>
              </a:spcAft>
              <a:buSzPts val="1400"/>
              <a:buChar char="■"/>
            </a:pPr>
            <a:r>
              <a:rPr lang="fr"/>
              <a:t>a software, usually on servers, which receives the email from an MTA and is the final destination for the email. It typically stores the email in a file (or a database) and waits for the MUA of the destination user to fetch the email. Typically, this function is bundled with an MTA.</a:t>
            </a:r>
            <a:endParaRPr/>
          </a:p>
          <a:p>
            <a:pPr marL="914400" lvl="1" indent="-317500" algn="l" rtl="0">
              <a:spcBef>
                <a:spcPts val="0"/>
              </a:spcBef>
              <a:spcAft>
                <a:spcPts val="0"/>
              </a:spcAft>
              <a:buSzPts val="1400"/>
              <a:buChar char="○"/>
            </a:pPr>
            <a:r>
              <a:rPr lang="fr"/>
              <a:t>For example, Postfix is typically used as an MTA, MDA and MSA.</a:t>
            </a:r>
            <a:endParaRPr/>
          </a:p>
          <a:p>
            <a:pPr marL="914400" lvl="1" indent="-317500" algn="l" rtl="0">
              <a:spcBef>
                <a:spcPts val="0"/>
              </a:spcBef>
              <a:spcAft>
                <a:spcPts val="0"/>
              </a:spcAft>
              <a:buSzPts val="1400"/>
              <a:buChar char="○"/>
            </a:pPr>
            <a:r>
              <a:rPr lang="fr"/>
              <a:t>For more details, see </a:t>
            </a:r>
            <a:r>
              <a:rPr lang="fr" u="sng">
                <a:solidFill>
                  <a:schemeClr val="accent5"/>
                </a:solidFill>
                <a:hlinkClick r:id="rId3"/>
              </a:rPr>
              <a:t>UASG-012</a:t>
            </a:r>
            <a:r>
              <a:rPr lang="fr"/>
              <a:t> report.</a:t>
            </a:r>
            <a:endParaRPr/>
          </a:p>
          <a:p>
            <a:pPr marL="914400" lvl="1" indent="-317500" algn="l" rtl="0">
              <a:spcBef>
                <a:spcPts val="0"/>
              </a:spcBef>
              <a:spcAft>
                <a:spcPts val="0"/>
              </a:spcAft>
              <a:buSzPts val="1400"/>
              <a:buChar char="○"/>
            </a:pPr>
            <a:r>
              <a:rPr lang="fr"/>
              <a:t>For simplicity, MSA and MDA are not shown in the next slides.</a:t>
            </a:r>
            <a:endParaRPr/>
          </a:p>
        </p:txBody>
      </p:sp>
      <p:pic>
        <p:nvPicPr>
          <p:cNvPr id="105" name="Google Shape;105;p21"/>
          <p:cNvPicPr preferRelativeResize="0"/>
          <p:nvPr/>
        </p:nvPicPr>
        <p:blipFill>
          <a:blip r:embed="rId4">
            <a:alphaModFix/>
          </a:blip>
          <a:stretch>
            <a:fillRect/>
          </a:stretch>
        </p:blipFill>
        <p:spPr>
          <a:xfrm>
            <a:off x="1279725" y="3719925"/>
            <a:ext cx="6324600" cy="78105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4639</Words>
  <Application>Microsoft Macintosh PowerPoint</Application>
  <PresentationFormat>On-screen Show (16:9)</PresentationFormat>
  <Paragraphs>302</Paragraphs>
  <Slides>51</Slides>
  <Notes>51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51</vt:i4>
      </vt:variant>
    </vt:vector>
  </HeadingPairs>
  <TitlesOfParts>
    <vt:vector size="53" baseType="lpstr">
      <vt:lpstr>Arial</vt:lpstr>
      <vt:lpstr>Simple Light</vt:lpstr>
      <vt:lpstr>Internationalized Email (EAI) Deployment Tutorial</vt:lpstr>
      <vt:lpstr>Plan</vt:lpstr>
      <vt:lpstr>Unicode</vt:lpstr>
      <vt:lpstr>Universal Acceptance (UA)</vt:lpstr>
      <vt:lpstr>Domain Names</vt:lpstr>
      <vt:lpstr>Internationalized Domain Names (IDN)</vt:lpstr>
      <vt:lpstr>Internationalized Domain Names (IDN) (cont.)</vt:lpstr>
      <vt:lpstr>Email Terminology</vt:lpstr>
      <vt:lpstr>Email Terminology (cont.)</vt:lpstr>
      <vt:lpstr>Email: how to find the destination server</vt:lpstr>
      <vt:lpstr>Email Delivery Path</vt:lpstr>
      <vt:lpstr>Email Delivery Path Considerations</vt:lpstr>
      <vt:lpstr>Email Address Internationalization</vt:lpstr>
      <vt:lpstr>EAI Protocol Changes</vt:lpstr>
      <vt:lpstr>EAI Protocol Changes: SMTP</vt:lpstr>
      <vt:lpstr>SMTPUTF8 Example</vt:lpstr>
      <vt:lpstr>SMTPUTF8 Example (cont.)</vt:lpstr>
      <vt:lpstr>EAI IMAP/POP Protocol Changes</vt:lpstr>
      <vt:lpstr>IMAP Example</vt:lpstr>
      <vt:lpstr>IMAP Example (cont.)</vt:lpstr>
      <vt:lpstr>IMAP Example (cont.)</vt:lpstr>
      <vt:lpstr>IMAP Example (cont.)</vt:lpstr>
      <vt:lpstr>Protocol Changes and Delivery Path Considerations</vt:lpstr>
      <vt:lpstr>Protocol Changes and Delivery Path Considerations</vt:lpstr>
      <vt:lpstr>Protocol Changes and Delivery Path Considerations</vt:lpstr>
      <vt:lpstr>Protocol Changes and Delivery Path Considerations</vt:lpstr>
      <vt:lpstr>Demonstration Setup</vt:lpstr>
      <vt:lpstr>Demonstration Setup (cont.)</vt:lpstr>
      <vt:lpstr>Demonstration Setup (cont.)</vt:lpstr>
      <vt:lpstr>Demonstration Setup (cont.)</vt:lpstr>
      <vt:lpstr>Demonstration Setup (cont.)</vt:lpstr>
      <vt:lpstr>Postfix: Configuration</vt:lpstr>
      <vt:lpstr>Courier: Configuration</vt:lpstr>
      <vt:lpstr>Configuration MailMate</vt:lpstr>
      <vt:lpstr>From MailMate to Gmail</vt:lpstr>
      <vt:lpstr>Gmail Received Raw Message  </vt:lpstr>
      <vt:lpstr>Gmail Received Raw Message </vt:lpstr>
      <vt:lpstr>Gmail Received Raw Message (cont.) </vt:lpstr>
      <vt:lpstr>Gmail Received Raw Message (cont.) </vt:lpstr>
      <vt:lpstr>Considerations Deploying EAI</vt:lpstr>
      <vt:lpstr>Trying Uppercase</vt:lpstr>
      <vt:lpstr>Trying Uppercase</vt:lpstr>
      <vt:lpstr>Delivery Path Considerations: MX Consistency</vt:lpstr>
      <vt:lpstr>Matching EAI</vt:lpstr>
      <vt:lpstr>Avoiding Being Interpreted as SPAM</vt:lpstr>
      <vt:lpstr>Avoiding Being Interpreted as SPAM (cont.)</vt:lpstr>
      <vt:lpstr>Other Considerations</vt:lpstr>
      <vt:lpstr>Other Considerations (cont.)</vt:lpstr>
      <vt:lpstr>Mail software and services</vt:lpstr>
      <vt:lpstr>Conclusion</vt:lpstr>
      <vt:lpstr>EAI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Internationalized Email (EAI) Deployment Tutorial</dc:title>
  <cp:lastModifiedBy>Sarmad Hussain</cp:lastModifiedBy>
  <cp:revision>1</cp:revision>
  <dcterms:modified xsi:type="dcterms:W3CDTF">2019-12-13T16:10:45Z</dcterms:modified>
</cp:coreProperties>
</file>