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8"/>
  </p:notesMasterIdLst>
  <p:handoutMasterIdLst>
    <p:handoutMasterId r:id="rId19"/>
  </p:handoutMasterIdLst>
  <p:sldIdLst>
    <p:sldId id="1087" r:id="rId5"/>
    <p:sldId id="1063" r:id="rId6"/>
    <p:sldId id="1062" r:id="rId7"/>
    <p:sldId id="304" r:id="rId8"/>
    <p:sldId id="306" r:id="rId9"/>
    <p:sldId id="1080" r:id="rId10"/>
    <p:sldId id="1081" r:id="rId11"/>
    <p:sldId id="1042" r:id="rId12"/>
    <p:sldId id="261" r:id="rId13"/>
    <p:sldId id="1088" r:id="rId14"/>
    <p:sldId id="271" r:id="rId15"/>
    <p:sldId id="1057" r:id="rId16"/>
    <p:sldId id="100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1D7BC4-DE82-62E4-E19C-E84ED7D5D56C}" name="Jane Sexton" initials="JS" userId="S::jane.sexton@icann.org::74f5318d-4b03-4508-9132-a81a58a7f581" providerId="AD"/>
  <p188:author id="{3AA359F9-CFF4-BBBC-9218-06D38FD48132}" name="Seda Akbulut" initials="SA" userId="S::seda.akbulut@icann.org::43c39cc7-e8f8-4664-8930-ba6950c0425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nftl, Jessica" initials="RJ" lastIdx="6" clrIdx="0">
    <p:extLst>
      <p:ext uri="{19B8F6BF-5375-455C-9EA6-DF929625EA0E}">
        <p15:presenceInfo xmlns:p15="http://schemas.microsoft.com/office/powerpoint/2012/main" userId="S::Jessica.Ranftl@edelman.com::f2f86844-9661-4af8-b239-02d118dae0a5" providerId="AD"/>
      </p:ext>
    </p:extLst>
  </p:cmAuthor>
  <p:cmAuthor id="2" name="Ludwig, Anna" initials="LA" lastIdx="1" clrIdx="1">
    <p:extLst>
      <p:ext uri="{19B8F6BF-5375-455C-9EA6-DF929625EA0E}">
        <p15:presenceInfo xmlns:p15="http://schemas.microsoft.com/office/powerpoint/2012/main" userId="S::Anna.Ludwig@edelman.com::37c0a5f0-58e0-49c4-8a77-eb3f817d5c7c" providerId="AD"/>
      </p:ext>
    </p:extLst>
  </p:cmAuthor>
  <p:cmAuthor id="3" name="Jane Sexton" initials="JS" lastIdx="4" clrIdx="2">
    <p:extLst>
      <p:ext uri="{19B8F6BF-5375-455C-9EA6-DF929625EA0E}">
        <p15:presenceInfo xmlns:p15="http://schemas.microsoft.com/office/powerpoint/2012/main" userId="S::jane.sexton@icann.org::74f5318d-4b03-4508-9132-a81a58a7f58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9122"/>
    <a:srgbClr val="1BBD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333"/>
    <p:restoredTop sz="96154" autoAdjust="0"/>
  </p:normalViewPr>
  <p:slideViewPr>
    <p:cSldViewPr snapToGrid="0" snapToObjects="1" showGuides="1">
      <p:cViewPr varScale="1">
        <p:scale>
          <a:sx n="104" d="100"/>
          <a:sy n="104" d="100"/>
        </p:scale>
        <p:origin x="184" y="560"/>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2/21/23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2/21/23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2</a:t>
            </a:fld>
            <a:endParaRPr lang="en-US"/>
          </a:p>
        </p:txBody>
      </p:sp>
    </p:spTree>
    <p:extLst>
      <p:ext uri="{BB962C8B-B14F-4D97-AF65-F5344CB8AC3E}">
        <p14:creationId xmlns:p14="http://schemas.microsoft.com/office/powerpoint/2010/main" val="2025047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312" name="Google Shape;312;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2" name="Google Shape;402;p3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3" name="Google Shape;403;p39: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326760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0" name="Google Shape;410;p4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1" name="Google Shape;411;p40: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511728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TR" b="0" u="sng" dirty="0"/>
              <a:t>60 min in Total</a:t>
            </a:r>
          </a:p>
          <a:p>
            <a:pPr marL="91440" indent="0">
              <a:spcBef>
                <a:spcPts val="1200"/>
              </a:spcBef>
              <a:buFont typeface="Arial"/>
              <a:buNone/>
            </a:pPr>
            <a:r>
              <a:rPr lang="en-US" sz="1200" b="0" dirty="0">
                <a:latin typeface="Open Sans" panose="020B0606030504020204" pitchFamily="34" charset="0"/>
                <a:ea typeface="Open Sans" panose="020B0606030504020204" pitchFamily="34" charset="0"/>
                <a:cs typeface="Open Sans" panose="020B0606030504020204" pitchFamily="34" charset="0"/>
              </a:rPr>
              <a:t>5 min – UASG Chair</a:t>
            </a:r>
            <a:endParaRPr lang="en-US" sz="1200" b="0" dirty="0">
              <a:highlight>
                <a:srgbClr val="FFFF00"/>
              </a:highlight>
              <a:latin typeface="Open Sans" panose="020B0606030504020204" pitchFamily="34" charset="0"/>
              <a:ea typeface="Open Sans" panose="020B0606030504020204" pitchFamily="34" charset="0"/>
              <a:cs typeface="Open Sans" panose="020B0606030504020204" pitchFamily="34" charset="0"/>
            </a:endParaRPr>
          </a:p>
          <a:p>
            <a:pPr marL="91440" indent="0">
              <a:spcBef>
                <a:spcPts val="1200"/>
              </a:spcBef>
              <a:buFont typeface="Arial"/>
              <a:buNone/>
            </a:pPr>
            <a:r>
              <a:rPr lang="en-US" sz="1200" b="0" dirty="0">
                <a:highlight>
                  <a:srgbClr val="FFFF00"/>
                </a:highlight>
                <a:latin typeface="Open Sans" panose="020B0606030504020204" pitchFamily="34" charset="0"/>
                <a:ea typeface="Open Sans" panose="020B0606030504020204" pitchFamily="34" charset="0"/>
                <a:cs typeface="Open Sans" panose="020B0606030504020204" pitchFamily="34" charset="0"/>
              </a:rPr>
              <a:t>40 min – WG Chairs ~7-8 min each</a:t>
            </a:r>
            <a:endParaRPr lang="en-US" sz="1200" b="0" dirty="0">
              <a:latin typeface="Open Sans" panose="020B0606030504020204" pitchFamily="34" charset="0"/>
              <a:ea typeface="Open Sans" panose="020B0606030504020204" pitchFamily="34" charset="0"/>
              <a:cs typeface="Open Sans" panose="020B0606030504020204" pitchFamily="34" charset="0"/>
            </a:endParaRPr>
          </a:p>
          <a:p>
            <a:pPr marL="91440" indent="0">
              <a:spcBef>
                <a:spcPts val="1200"/>
              </a:spcBef>
              <a:buFont typeface="Arial"/>
              <a:buNone/>
            </a:pPr>
            <a:r>
              <a:rPr lang="en-US" sz="1200" b="0" dirty="0">
                <a:latin typeface="Open Sans" panose="020B0606030504020204" pitchFamily="34" charset="0"/>
                <a:ea typeface="Open Sans" panose="020B0606030504020204" pitchFamily="34" charset="0"/>
                <a:cs typeface="Open Sans" panose="020B0606030504020204" pitchFamily="34" charset="0"/>
              </a:rPr>
              <a:t>15-20 min - Community Feedback and questions</a:t>
            </a:r>
          </a:p>
          <a:p>
            <a:pPr marL="91440" indent="0">
              <a:spcBef>
                <a:spcPts val="1200"/>
              </a:spcBef>
              <a:buFont typeface="Arial"/>
              <a:buNone/>
            </a:pPr>
            <a:endParaRPr lang="en-US" sz="1200" b="0" dirty="0">
              <a:latin typeface="Open Sans" panose="020B0606030504020204" pitchFamily="34" charset="0"/>
              <a:ea typeface="Open Sans" panose="020B0606030504020204" pitchFamily="34" charset="0"/>
              <a:cs typeface="Open Sans" panose="020B0606030504020204" pitchFamily="34" charset="0"/>
            </a:endParaRPr>
          </a:p>
          <a:p>
            <a:pPr marL="91440" indent="0">
              <a:spcBef>
                <a:spcPts val="1200"/>
              </a:spcBef>
              <a:buFont typeface="Arial"/>
              <a:buNone/>
            </a:pPr>
            <a:r>
              <a:rPr lang="en-US" sz="1200" b="0" dirty="0">
                <a:latin typeface="Open Sans" panose="020B0606030504020204" pitchFamily="34" charset="0"/>
                <a:ea typeface="Open Sans" panose="020B0606030504020204" pitchFamily="34" charset="0"/>
                <a:cs typeface="Open Sans" panose="020B0606030504020204" pitchFamily="34" charset="0"/>
              </a:rPr>
              <a:t>(appx 22 slides+ cover pages)</a:t>
            </a:r>
          </a:p>
          <a:p>
            <a:pPr marL="91440" indent="0">
              <a:spcBef>
                <a:spcPts val="1200"/>
              </a:spcBef>
              <a:buFont typeface="Arial"/>
              <a:buNone/>
            </a:pPr>
            <a:endParaRPr lang="en-US" sz="1200" b="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p:cNvSpPr>
            <a:spLocks noGrp="1"/>
          </p:cNvSpPr>
          <p:nvPr>
            <p:ph type="sldNum" sz="quarter" idx="5"/>
          </p:nvPr>
        </p:nvSpPr>
        <p:spPr/>
        <p:txBody>
          <a:bodyPr/>
          <a:lstStyle/>
          <a:p>
            <a:fld id="{8870686C-8BC4-524E-8ABC-5F9B9C355391}" type="slidenum">
              <a:rPr lang="en-US" smtClean="0"/>
              <a:t>3</a:t>
            </a:fld>
            <a:endParaRPr lang="en-US"/>
          </a:p>
        </p:txBody>
      </p:sp>
    </p:spTree>
    <p:extLst>
      <p:ext uri="{BB962C8B-B14F-4D97-AF65-F5344CB8AC3E}">
        <p14:creationId xmlns:p14="http://schemas.microsoft.com/office/powerpoint/2010/main" val="4065345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5" name="Google Shape;11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Internal note: </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Unicode@IDN</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 email address belongs to Ajay Data.</a:t>
            </a:r>
          </a:p>
          <a:p>
            <a:pPr marL="0" lvl="0" indent="0" algn="l" rtl="0">
              <a:lnSpc>
                <a:spcPct val="100000"/>
              </a:lnSpc>
              <a:spcBef>
                <a:spcPts val="0"/>
              </a:spcBef>
              <a:spcAft>
                <a:spcPts val="0"/>
              </a:spcAft>
              <a:buSzPts val="1400"/>
              <a:buNone/>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Replace the personal email address with the original example for non-ICANN75 meetings.</a:t>
            </a:r>
            <a:endParaRPr dirty="0"/>
          </a:p>
        </p:txBody>
      </p:sp>
      <p:sp>
        <p:nvSpPr>
          <p:cNvPr id="135" name="Google Shape;135;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EAI support is an important element of the Universal Acceptance (UA) of domain names and email addresses.</a:t>
            </a:r>
          </a:p>
          <a:p>
            <a:endParaRPr lang="en-TR" dirty="0"/>
          </a:p>
          <a:p>
            <a:r>
              <a:rPr lang="en-US" sz="1200" b="0" i="0" u="none" strike="noStrike" kern="1200" dirty="0">
                <a:solidFill>
                  <a:schemeClr val="tx1"/>
                </a:solidFill>
                <a:effectLst/>
                <a:latin typeface="+mn-lt"/>
                <a:ea typeface="+mn-ea"/>
                <a:cs typeface="+mn-cs"/>
              </a:rPr>
              <a:t>It includes not only the obvious components like email servers, but also components which store email addresses, like contact lists, or which send email messages, like calendars.</a:t>
            </a:r>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6</a:t>
            </a:fld>
            <a:endParaRPr lang="en-US"/>
          </a:p>
        </p:txBody>
      </p:sp>
    </p:spTree>
    <p:extLst>
      <p:ext uri="{BB962C8B-B14F-4D97-AF65-F5344CB8AC3E}">
        <p14:creationId xmlns:p14="http://schemas.microsoft.com/office/powerpoint/2010/main" val="76411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TR" dirty="0"/>
              <a:t>EAI R</a:t>
            </a:r>
            <a:r>
              <a:rPr lang="en-US" dirty="0"/>
              <a:t>e</a:t>
            </a:r>
            <a:r>
              <a:rPr lang="en-TR" dirty="0"/>
              <a:t>adiness </a:t>
            </a:r>
            <a:r>
              <a:rPr lang="en-US" dirty="0"/>
              <a:t>Levels are categorized</a:t>
            </a:r>
            <a:r>
              <a:rPr lang="en-TR" dirty="0"/>
              <a:t> as Silver, Gold and Platinum.</a:t>
            </a:r>
            <a:r>
              <a:rPr lang="en-US" dirty="0"/>
              <a:t>  We used to talk about Level 1 (able to send/receive to/from EAI mailboxes) and L2 (able to create and host EAI mailboxes as well as send/receive), but this not sufficient for our current goals.</a:t>
            </a:r>
            <a:endParaRPr lang="en-TR" dirty="0"/>
          </a:p>
          <a:p>
            <a:endParaRPr lang="en-TR" dirty="0"/>
          </a:p>
        </p:txBody>
      </p:sp>
      <p:sp>
        <p:nvSpPr>
          <p:cNvPr id="4" name="Slide Number Placeholder 3"/>
          <p:cNvSpPr>
            <a:spLocks noGrp="1"/>
          </p:cNvSpPr>
          <p:nvPr>
            <p:ph type="sldNum" sz="quarter" idx="5"/>
          </p:nvPr>
        </p:nvSpPr>
        <p:spPr/>
        <p:txBody>
          <a:bodyPr/>
          <a:lstStyle/>
          <a:p>
            <a:fld id="{8870686C-8BC4-524E-8ABC-5F9B9C355391}" type="slidenum">
              <a:rPr lang="en-US" smtClean="0"/>
              <a:t>7</a:t>
            </a:fld>
            <a:endParaRPr lang="en-US"/>
          </a:p>
        </p:txBody>
      </p:sp>
    </p:spTree>
    <p:extLst>
      <p:ext uri="{BB962C8B-B14F-4D97-AF65-F5344CB8AC3E}">
        <p14:creationId xmlns:p14="http://schemas.microsoft.com/office/powerpoint/2010/main" val="1943593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lang="tr-TR" dirty="0"/>
          </a:p>
        </p:txBody>
      </p:sp>
      <p:sp>
        <p:nvSpPr>
          <p:cNvPr id="367" name="Google Shape;367;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39803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a:p>
        </p:txBody>
      </p:sp>
      <p:sp>
        <p:nvSpPr>
          <p:cNvPr id="162" name="Google Shape;162;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50259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lang="tr-TR" dirty="0"/>
          </a:p>
        </p:txBody>
      </p:sp>
      <p:sp>
        <p:nvSpPr>
          <p:cNvPr id="367" name="Google Shape;367;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817465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Bullets">
  <p:cSld name="1_Text: Bulle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320041" y="275167"/>
            <a:ext cx="8451381" cy="1143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Clr>
                <a:srgbClr val="000000"/>
              </a:buClr>
              <a:buSzPts val="3200"/>
              <a:buFont typeface="Open Sans"/>
              <a:buNone/>
              <a:defRPr sz="3200" b="0" i="0" u="none" strike="noStrike" cap="none">
                <a:solidFill>
                  <a:srgbClr val="000000"/>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18"/>
          <p:cNvSpPr txBox="1">
            <a:spLocks noGrp="1"/>
          </p:cNvSpPr>
          <p:nvPr>
            <p:ph type="body" idx="1"/>
          </p:nvPr>
        </p:nvSpPr>
        <p:spPr>
          <a:xfrm>
            <a:off x="320675" y="1852083"/>
            <a:ext cx="8450746" cy="4297680"/>
          </a:xfrm>
          <a:prstGeom prst="rect">
            <a:avLst/>
          </a:prstGeom>
          <a:noFill/>
          <a:ln>
            <a:noFill/>
          </a:ln>
        </p:spPr>
        <p:txBody>
          <a:bodyPr spcFirstLastPara="1" wrap="square" lIns="91425" tIns="45700" rIns="91425" bIns="45700" anchor="t" anchorCtr="0">
            <a:noAutofit/>
          </a:bodyPr>
          <a:lstStyle>
            <a:lvl1pPr marL="457200" marR="0" lvl="0" indent="-336550" algn="l" rtl="0">
              <a:spcBef>
                <a:spcPts val="400"/>
              </a:spcBef>
              <a:spcAft>
                <a:spcPts val="0"/>
              </a:spcAft>
              <a:buClr>
                <a:schemeClr val="accent3"/>
              </a:buClr>
              <a:buSzPts val="1700"/>
              <a:buFont typeface="Merriweather Sans"/>
              <a:buChar char="*"/>
              <a:defRPr sz="2000" b="0" i="0" u="none" strike="noStrike" cap="none">
                <a:solidFill>
                  <a:srgbClr val="000000"/>
                </a:solidFill>
                <a:latin typeface="Open Sans Light"/>
                <a:ea typeface="Open Sans Light"/>
                <a:cs typeface="Open Sans Light"/>
                <a:sym typeface="Open Sans Light"/>
              </a:defRPr>
            </a:lvl1pPr>
            <a:lvl2pPr marL="914400" marR="0" lvl="1" indent="-325755" algn="l" rtl="0">
              <a:spcBef>
                <a:spcPts val="360"/>
              </a:spcBef>
              <a:spcAft>
                <a:spcPts val="0"/>
              </a:spcAft>
              <a:buClr>
                <a:schemeClr val="accent3"/>
              </a:buClr>
              <a:buSzPts val="1530"/>
              <a:buFont typeface="Merriweather Sans"/>
              <a:buChar char="*"/>
              <a:defRPr sz="1800" b="0" i="0" u="none" strike="noStrike" cap="none">
                <a:solidFill>
                  <a:srgbClr val="000000"/>
                </a:solidFill>
                <a:latin typeface="Open Sans Light"/>
                <a:ea typeface="Open Sans Light"/>
                <a:cs typeface="Open Sans Light"/>
                <a:sym typeface="Open Sans Light"/>
              </a:defRPr>
            </a:lvl2pPr>
            <a:lvl3pPr marL="1371600" marR="0" lvl="2" indent="-314960" algn="l" rtl="0">
              <a:spcBef>
                <a:spcPts val="320"/>
              </a:spcBef>
              <a:spcAft>
                <a:spcPts val="0"/>
              </a:spcAft>
              <a:buClr>
                <a:schemeClr val="accent3"/>
              </a:buClr>
              <a:buSzPts val="1360"/>
              <a:buFont typeface="Merriweather Sans"/>
              <a:buChar char="*"/>
              <a:defRPr sz="1600" b="0" i="0" u="none" strike="noStrike" cap="none">
                <a:solidFill>
                  <a:srgbClr val="000000"/>
                </a:solidFill>
                <a:latin typeface="Open Sans Light"/>
                <a:ea typeface="Open Sans Light"/>
                <a:cs typeface="Open Sans Light"/>
                <a:sym typeface="Open Sans Light"/>
              </a:defRPr>
            </a:lvl3pPr>
            <a:lvl4pPr marL="1828800" marR="0" lvl="3"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4pPr>
            <a:lvl5pPr marL="2286000" marR="0" lvl="4" indent="-304164" algn="l" rtl="0">
              <a:spcBef>
                <a:spcPts val="280"/>
              </a:spcBef>
              <a:spcAft>
                <a:spcPts val="0"/>
              </a:spcAft>
              <a:buClr>
                <a:schemeClr val="accent3"/>
              </a:buClr>
              <a:buSzPts val="1190"/>
              <a:buFont typeface="Merriweather Sans"/>
              <a:buChar char="*"/>
              <a:defRPr sz="1400" b="0" i="0" u="none" strike="noStrike" cap="none">
                <a:solidFill>
                  <a:srgbClr val="000000"/>
                </a:solidFill>
                <a:latin typeface="Open Sans Light"/>
                <a:ea typeface="Open Sans Light"/>
                <a:cs typeface="Open Sans Light"/>
                <a:sym typeface="Open Sans Light"/>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Times New Roman"/>
                <a:ea typeface="Times New Roman"/>
                <a:cs typeface="Times New Roman"/>
                <a:sym typeface="Times New Roman"/>
              </a:defRPr>
            </a:lvl9pPr>
          </a:lstStyle>
          <a:p>
            <a:endParaRPr/>
          </a:p>
        </p:txBody>
      </p:sp>
      <p:pic>
        <p:nvPicPr>
          <p:cNvPr id="32" name="Google Shape;32;p18" descr="ua-logo_wht.png"/>
          <p:cNvPicPr preferRelativeResize="0"/>
          <p:nvPr/>
        </p:nvPicPr>
        <p:blipFill rotWithShape="1">
          <a:blip r:embed="rId2">
            <a:alphaModFix amt="40000"/>
          </a:blip>
          <a:srcRect/>
          <a:stretch/>
        </p:blipFill>
        <p:spPr>
          <a:xfrm>
            <a:off x="163565" y="4903789"/>
            <a:ext cx="661750" cy="210312"/>
          </a:xfrm>
          <a:prstGeom prst="rect">
            <a:avLst/>
          </a:prstGeom>
          <a:noFill/>
          <a:ln>
            <a:noFill/>
          </a:ln>
        </p:spPr>
      </p:pic>
      <p:sp>
        <p:nvSpPr>
          <p:cNvPr id="33" name="Google Shape;33;p18"/>
          <p:cNvSpPr/>
          <p:nvPr/>
        </p:nvSpPr>
        <p:spPr>
          <a:xfrm>
            <a:off x="737418" y="6578812"/>
            <a:ext cx="8247888" cy="28466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4" name="Google Shape;34;p18"/>
          <p:cNvSpPr/>
          <p:nvPr/>
        </p:nvSpPr>
        <p:spPr>
          <a:xfrm>
            <a:off x="0" y="6579724"/>
            <a:ext cx="1371600" cy="28375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pic>
        <p:nvPicPr>
          <p:cNvPr id="35" name="Google Shape;35;p18" descr="ua-logo_wht.png"/>
          <p:cNvPicPr preferRelativeResize="0"/>
          <p:nvPr/>
        </p:nvPicPr>
        <p:blipFill rotWithShape="1">
          <a:blip r:embed="rId2">
            <a:alphaModFix amt="40000"/>
          </a:blip>
          <a:srcRect/>
          <a:stretch/>
        </p:blipFill>
        <p:spPr>
          <a:xfrm>
            <a:off x="163565" y="6612480"/>
            <a:ext cx="661750" cy="210312"/>
          </a:xfrm>
          <a:prstGeom prst="rect">
            <a:avLst/>
          </a:prstGeom>
          <a:noFill/>
          <a:ln>
            <a:noFill/>
          </a:ln>
        </p:spPr>
      </p:pic>
      <p:sp>
        <p:nvSpPr>
          <p:cNvPr id="36" name="Google Shape;36;p18"/>
          <p:cNvSpPr/>
          <p:nvPr/>
        </p:nvSpPr>
        <p:spPr>
          <a:xfrm>
            <a:off x="8827675" y="6579724"/>
            <a:ext cx="322410" cy="283464"/>
          </a:xfrm>
          <a:prstGeom prst="triangle">
            <a:avLst>
              <a:gd name="adj" fmla="val 5000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7" name="Google Shape;37;p18"/>
          <p:cNvSpPr/>
          <p:nvPr/>
        </p:nvSpPr>
        <p:spPr>
          <a:xfrm>
            <a:off x="8910474" y="6693734"/>
            <a:ext cx="153888" cy="138499"/>
          </a:xfrm>
          <a:prstGeom prst="rect">
            <a:avLst/>
          </a:prstGeom>
          <a:noFill/>
          <a:ln>
            <a:noFill/>
          </a:ln>
        </p:spPr>
        <p:txBody>
          <a:bodyPr spcFirstLastPara="1" wrap="square" lIns="0" tIns="0" rIns="0" bIns="0" anchor="t" anchorCtr="0">
            <a:spAutoFit/>
          </a:bodyPr>
          <a:lstStyle/>
          <a:p>
            <a:pPr marL="0" marR="0" lvl="0" indent="0" algn="ctr" rtl="0">
              <a:spcBef>
                <a:spcPts val="0"/>
              </a:spcBef>
              <a:spcAft>
                <a:spcPts val="0"/>
              </a:spcAft>
              <a:buNone/>
            </a:pPr>
            <a:fld id="{00000000-1234-1234-1234-123412341234}" type="slidenum">
              <a:rPr lang="en-US" sz="900" b="0" i="0" u="none" strike="noStrike" cap="none">
                <a:solidFill>
                  <a:schemeClr val="lt1"/>
                </a:solidFill>
                <a:latin typeface="Open Sans"/>
                <a:ea typeface="Open Sans"/>
                <a:cs typeface="Open Sans"/>
                <a:sym typeface="Open Sans"/>
              </a:rPr>
              <a:t>‹#›</a:t>
            </a:fld>
            <a:endParaRPr sz="900" b="0" i="0" u="none" strike="noStrike" cap="none">
              <a:solidFill>
                <a:schemeClr val="lt1"/>
              </a:solidFill>
              <a:latin typeface="Open Sans"/>
              <a:ea typeface="Open Sans"/>
              <a:cs typeface="Open Sans"/>
              <a:sym typeface="Open Sans"/>
            </a:endParaRPr>
          </a:p>
        </p:txBody>
      </p:sp>
      <p:sp>
        <p:nvSpPr>
          <p:cNvPr id="38" name="Google Shape;38;p18"/>
          <p:cNvSpPr/>
          <p:nvPr/>
        </p:nvSpPr>
        <p:spPr>
          <a:xfrm rot="10800000">
            <a:off x="1222502" y="6578773"/>
            <a:ext cx="322410" cy="283464"/>
          </a:xfrm>
          <a:prstGeom prst="parallelogram">
            <a:avLst>
              <a:gd name="adj" fmla="val 58110"/>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
        <p:nvSpPr>
          <p:cNvPr id="39" name="Google Shape;39;p18"/>
          <p:cNvSpPr/>
          <p:nvPr/>
        </p:nvSpPr>
        <p:spPr>
          <a:xfrm>
            <a:off x="1309370" y="6578772"/>
            <a:ext cx="124460" cy="120435"/>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112805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hort">
  <p:cSld name="1_Title: Short">
    <p:bg>
      <p:bgPr>
        <a:solidFill>
          <a:srgbClr val="F59122"/>
        </a:solidFill>
        <a:effectLst/>
      </p:bgPr>
    </p:bg>
    <p:spTree>
      <p:nvGrpSpPr>
        <p:cNvPr id="1" name="Shape 10"/>
        <p:cNvGrpSpPr/>
        <p:nvPr/>
      </p:nvGrpSpPr>
      <p:grpSpPr>
        <a:xfrm>
          <a:off x="0" y="0"/>
          <a:ext cx="0" cy="0"/>
          <a:chOff x="0" y="0"/>
          <a:chExt cx="0" cy="0"/>
        </a:xfrm>
      </p:grpSpPr>
      <p:sp>
        <p:nvSpPr>
          <p:cNvPr id="11" name="Google Shape;11;p42"/>
          <p:cNvSpPr txBox="1"/>
          <p:nvPr/>
        </p:nvSpPr>
        <p:spPr>
          <a:xfrm>
            <a:off x="7270751" y="6406622"/>
            <a:ext cx="1692519" cy="203133"/>
          </a:xfrm>
          <a:prstGeom prst="rect">
            <a:avLst/>
          </a:prstGeom>
          <a:noFill/>
          <a:ln>
            <a:noFill/>
          </a:ln>
        </p:spPr>
        <p:txBody>
          <a:bodyPr spcFirstLastPara="1" wrap="square" lIns="121900" tIns="0" rIns="0" bIns="0" anchor="ctr" anchorCtr="0">
            <a:spAutoFit/>
          </a:bodyPr>
          <a:lstStyle/>
          <a:p>
            <a:pPr marL="0" marR="0" lvl="0" indent="0" algn="l" rtl="0">
              <a:lnSpc>
                <a:spcPct val="110000"/>
              </a:lnSpc>
              <a:spcBef>
                <a:spcPts val="0"/>
              </a:spcBef>
              <a:spcAft>
                <a:spcPts val="0"/>
              </a:spcAft>
              <a:buClr>
                <a:srgbClr val="000000"/>
              </a:buClr>
              <a:buSzPts val="900"/>
              <a:buFont typeface="Arial"/>
              <a:buNone/>
            </a:pPr>
            <a:r>
              <a:rPr lang="en-US" sz="1200" b="0" i="0" u="none" strike="noStrike" cap="none">
                <a:solidFill>
                  <a:srgbClr val="2E3437"/>
                </a:solidFill>
                <a:latin typeface="Open Sans Light"/>
                <a:ea typeface="Open Sans Light"/>
                <a:cs typeface="Open Sans Light"/>
                <a:sym typeface="Open Sans Light"/>
              </a:rPr>
              <a:t>Universal Acceptance</a:t>
            </a:r>
            <a:endParaRPr sz="1200" b="0" i="0" u="none" strike="noStrike" cap="none">
              <a:solidFill>
                <a:srgbClr val="2E3437"/>
              </a:solidFill>
              <a:latin typeface="Open Sans Light"/>
              <a:ea typeface="Open Sans Light"/>
              <a:cs typeface="Open Sans Light"/>
              <a:sym typeface="Open Sans Light"/>
            </a:endParaRPr>
          </a:p>
        </p:txBody>
      </p:sp>
      <p:sp>
        <p:nvSpPr>
          <p:cNvPr id="12" name="Google Shape;12;p42"/>
          <p:cNvSpPr txBox="1">
            <a:spLocks noGrp="1"/>
          </p:cNvSpPr>
          <p:nvPr>
            <p:ph type="title"/>
          </p:nvPr>
        </p:nvSpPr>
        <p:spPr>
          <a:xfrm>
            <a:off x="457202" y="4000946"/>
            <a:ext cx="8153399" cy="74398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2E3437"/>
              </a:buClr>
              <a:buSzPts val="2250"/>
              <a:buFont typeface="Open Sans"/>
              <a:buNone/>
              <a:defRPr sz="3000" b="0" i="0" u="none" strike="noStrike" cap="none">
                <a:solidFill>
                  <a:srgbClr val="2E3437"/>
                </a:solidFill>
                <a:latin typeface="Open Sans"/>
                <a:ea typeface="Open Sans"/>
                <a:cs typeface="Open Sans"/>
                <a:sym typeface="Open Sans"/>
              </a:defRPr>
            </a:lvl1pPr>
            <a:lvl2pPr marR="0" lvl="1"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2400" b="0" i="0" u="none" strike="noStrike" cap="none">
                <a:solidFill>
                  <a:srgbClr val="000000"/>
                </a:solidFill>
                <a:latin typeface="Arial"/>
                <a:ea typeface="Arial"/>
                <a:cs typeface="Arial"/>
                <a:sym typeface="Arial"/>
              </a:defRPr>
            </a:lvl9pPr>
          </a:lstStyle>
          <a:p>
            <a:endParaRPr/>
          </a:p>
        </p:txBody>
      </p:sp>
      <p:pic>
        <p:nvPicPr>
          <p:cNvPr id="13" name="Google Shape;13;p42" descr="ua-logo_wht.png"/>
          <p:cNvPicPr preferRelativeResize="0"/>
          <p:nvPr/>
        </p:nvPicPr>
        <p:blipFill rotWithShape="1">
          <a:blip r:embed="rId2">
            <a:alphaModFix amt="50000"/>
          </a:blip>
          <a:srcRect/>
          <a:stretch/>
        </p:blipFill>
        <p:spPr>
          <a:xfrm>
            <a:off x="7138771" y="5784829"/>
            <a:ext cx="1956477" cy="621792"/>
          </a:xfrm>
          <a:prstGeom prst="rect">
            <a:avLst/>
          </a:prstGeom>
          <a:noFill/>
          <a:ln>
            <a:noFill/>
          </a:ln>
        </p:spPr>
      </p:pic>
      <p:pic>
        <p:nvPicPr>
          <p:cNvPr id="14" name="Google Shape;14;p42" descr="ua-deck_title-art.png"/>
          <p:cNvPicPr preferRelativeResize="0"/>
          <p:nvPr/>
        </p:nvPicPr>
        <p:blipFill rotWithShape="1">
          <a:blip r:embed="rId3">
            <a:alphaModFix/>
          </a:blip>
          <a:srcRect r="36899"/>
          <a:stretch/>
        </p:blipFill>
        <p:spPr>
          <a:xfrm>
            <a:off x="0" y="-1320829"/>
            <a:ext cx="12192000" cy="5010879"/>
          </a:xfrm>
          <a:prstGeom prst="rect">
            <a:avLst/>
          </a:prstGeom>
          <a:noFill/>
          <a:ln>
            <a:noFill/>
          </a:ln>
        </p:spPr>
      </p:pic>
    </p:spTree>
    <p:extLst>
      <p:ext uri="{BB962C8B-B14F-4D97-AF65-F5344CB8AC3E}">
        <p14:creationId xmlns:p14="http://schemas.microsoft.com/office/powerpoint/2010/main" val="1977549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FF02A38-9571-8943-B1EC-5DD787849B1C}" type="datetimeFigureOut">
              <a:rPr lang="en-US" smtClean="0"/>
              <a:t>2/21/23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3F4635-328A-4942-B933-9316327A6A92}" type="slidenum">
              <a:rPr lang="en-US" smtClean="0"/>
              <a:t>‹#›</a:t>
            </a:fld>
            <a:endParaRPr lang="en-US"/>
          </a:p>
        </p:txBody>
      </p:sp>
    </p:spTree>
    <p:extLst>
      <p:ext uri="{BB962C8B-B14F-4D97-AF65-F5344CB8AC3E}">
        <p14:creationId xmlns:p14="http://schemas.microsoft.com/office/powerpoint/2010/main" val="321139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 id="2147483664" r:id="rId10"/>
    <p:sldLayoutId id="2147483665" r:id="rId11"/>
    <p:sldLayoutId id="2147483666" r:id="rId12"/>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8" Type="http://schemas.openxmlformats.org/officeDocument/2006/relationships/hyperlink" Target="https://www.linkedin.com/company/uasgtech/" TargetMode="External"/><Relationship Id="rId13" Type="http://schemas.openxmlformats.org/officeDocument/2006/relationships/image" Target="../media/image15.png"/><Relationship Id="rId3" Type="http://schemas.openxmlformats.org/officeDocument/2006/relationships/hyperlink" Target="https://universalacceptance.day/" TargetMode="External"/><Relationship Id="rId7" Type="http://schemas.openxmlformats.org/officeDocument/2006/relationships/hyperlink" Target="https://twitter.com/UASGTech?lang=en" TargetMode="External"/><Relationship Id="rId12" Type="http://schemas.openxmlformats.org/officeDocument/2006/relationships/hyperlink" Target="https://www.facebook.com/uasgtech"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https://uasg.tech/join/" TargetMode="External"/><Relationship Id="rId11" Type="http://schemas.openxmlformats.org/officeDocument/2006/relationships/image" Target="../media/image14.png"/><Relationship Id="rId5" Type="http://schemas.openxmlformats.org/officeDocument/2006/relationships/hyperlink" Target="mailto:info@uasg.tech" TargetMode="External"/><Relationship Id="rId10" Type="http://schemas.openxmlformats.org/officeDocument/2006/relationships/hyperlink" Target="https://uasg.tech/global-support-center/" TargetMode="External"/><Relationship Id="rId4" Type="http://schemas.openxmlformats.org/officeDocument/2006/relationships/hyperlink" Target="https://uasg.tech/" TargetMode="External"/><Relationship Id="rId9" Type="http://schemas.openxmlformats.org/officeDocument/2006/relationships/hyperlink" Target="https://www.facebook.com/uasgtech/" TargetMode="External"/><Relationship Id="rId14" Type="http://schemas.openxmlformats.org/officeDocument/2006/relationships/hyperlink" Target="https://twitter.com/UASGTech"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A9F46A0-CB8D-004B-B200-5E62561CCC86}"/>
              </a:ext>
            </a:extLst>
          </p:cNvPr>
          <p:cNvPicPr>
            <a:picLocks noChangeAspect="1"/>
          </p:cNvPicPr>
          <p:nvPr/>
        </p:nvPicPr>
        <p:blipFill>
          <a:blip r:embed="rId2"/>
          <a:srcRect/>
          <a:stretch/>
        </p:blipFill>
        <p:spPr>
          <a:xfrm>
            <a:off x="0" y="2767"/>
            <a:ext cx="9143996" cy="6855232"/>
          </a:xfrm>
          <a:prstGeom prst="rect">
            <a:avLst/>
          </a:prstGeom>
        </p:spPr>
      </p:pic>
      <p:pic>
        <p:nvPicPr>
          <p:cNvPr id="10" name="Picture 9">
            <a:extLst>
              <a:ext uri="{FF2B5EF4-FFF2-40B4-BE49-F238E27FC236}">
                <a16:creationId xmlns:a16="http://schemas.microsoft.com/office/drawing/2014/main" id="{9FA04730-8DF0-7E49-9D75-CA40A36E1DB1}"/>
              </a:ext>
            </a:extLst>
          </p:cNvPr>
          <p:cNvPicPr>
            <a:picLocks noChangeAspect="1"/>
          </p:cNvPicPr>
          <p:nvPr/>
        </p:nvPicPr>
        <p:blipFill>
          <a:blip r:embed="rId3"/>
          <a:srcRect/>
          <a:stretch/>
        </p:blipFill>
        <p:spPr>
          <a:xfrm>
            <a:off x="847603" y="459567"/>
            <a:ext cx="3157375" cy="1884240"/>
          </a:xfrm>
          <a:prstGeom prst="rect">
            <a:avLst/>
          </a:prstGeom>
        </p:spPr>
      </p:pic>
    </p:spTree>
    <p:extLst>
      <p:ext uri="{BB962C8B-B14F-4D97-AF65-F5344CB8AC3E}">
        <p14:creationId xmlns:p14="http://schemas.microsoft.com/office/powerpoint/2010/main" val="2475590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34"/>
          <p:cNvSpPr txBox="1">
            <a:spLocks noGrp="1"/>
          </p:cNvSpPr>
          <p:nvPr>
            <p:ph type="title"/>
          </p:nvPr>
        </p:nvSpPr>
        <p:spPr>
          <a:xfrm>
            <a:off x="320042" y="226284"/>
            <a:ext cx="8451381" cy="1143000"/>
          </a:xfrm>
          <a:prstGeom prst="rect">
            <a:avLst/>
          </a:prstGeom>
          <a:noFill/>
          <a:ln>
            <a:noFill/>
          </a:ln>
        </p:spPr>
        <p:txBody>
          <a:bodyPr spcFirstLastPara="1" wrap="square" lIns="121900" tIns="60933" rIns="121900" bIns="60933" anchor="t" anchorCtr="0">
            <a:noAutofit/>
          </a:bodyPr>
          <a:lstStyle/>
          <a:p>
            <a:pPr>
              <a:buClr>
                <a:srgbClr val="000000"/>
              </a:buClr>
              <a:buSzPts val="3200"/>
            </a:pPr>
            <a:r>
              <a:rPr lang="en-US" sz="2800" dirty="0">
                <a:solidFill>
                  <a:srgbClr val="F59122"/>
                </a:solidFill>
              </a:rPr>
              <a:t>Title</a:t>
            </a:r>
            <a:endParaRPr sz="2800" dirty="0">
              <a:solidFill>
                <a:srgbClr val="F59122"/>
              </a:solidFill>
            </a:endParaRPr>
          </a:p>
        </p:txBody>
      </p:sp>
      <p:sp>
        <p:nvSpPr>
          <p:cNvPr id="370" name="Google Shape;370;p34"/>
          <p:cNvSpPr txBox="1">
            <a:spLocks noGrp="1"/>
          </p:cNvSpPr>
          <p:nvPr>
            <p:ph type="body" idx="1"/>
          </p:nvPr>
        </p:nvSpPr>
        <p:spPr>
          <a:xfrm>
            <a:off x="320041" y="1043560"/>
            <a:ext cx="8451381" cy="5588156"/>
          </a:xfrm>
          <a:prstGeom prst="rect">
            <a:avLst/>
          </a:prstGeom>
          <a:noFill/>
          <a:ln>
            <a:noFill/>
          </a:ln>
        </p:spPr>
        <p:txBody>
          <a:bodyPr spcFirstLastPara="1" wrap="square" lIns="121900" tIns="60933" rIns="121900" bIns="60933" anchor="t" anchorCtr="0">
            <a:noAutofit/>
          </a:bodyPr>
          <a:lstStyle/>
          <a:p>
            <a:pPr marL="457189" indent="-336542">
              <a:buClr>
                <a:srgbClr val="F59122"/>
              </a:buClr>
              <a:buSzPts val="13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Part1.</a:t>
            </a:r>
            <a:br>
              <a:rPr lang="en-US" sz="1800" dirty="0">
                <a:latin typeface="Open Sans" panose="020B0606030504020204" pitchFamily="34" charset="0"/>
                <a:ea typeface="Open Sans" panose="020B0606030504020204" pitchFamily="34" charset="0"/>
                <a:cs typeface="Open Sans" panose="020B0606030504020204" pitchFamily="34" charset="0"/>
                <a:sym typeface="Calibri"/>
              </a:rPr>
            </a:b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1066774"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Part1.1</a:t>
            </a:r>
          </a:p>
          <a:p>
            <a:pPr marL="1066774"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66793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18"/>
          <p:cNvSpPr txBox="1"/>
          <p:nvPr/>
        </p:nvSpPr>
        <p:spPr>
          <a:xfrm>
            <a:off x="309800" y="2342304"/>
            <a:ext cx="8524400" cy="1040800"/>
          </a:xfrm>
          <a:prstGeom prst="rect">
            <a:avLst/>
          </a:prstGeom>
          <a:noFill/>
          <a:ln>
            <a:noFill/>
          </a:ln>
        </p:spPr>
        <p:txBody>
          <a:bodyPr spcFirstLastPara="1" wrap="square" lIns="91400" tIns="45700" rIns="91400" bIns="45700" anchor="t" anchorCtr="0">
            <a:noAutofit/>
          </a:bodyPr>
          <a:lstStyle/>
          <a:p>
            <a:pPr marL="0" marR="0" lvl="0" indent="0" algn="l" rtl="0">
              <a:spcBef>
                <a:spcPts val="0"/>
              </a:spcBef>
              <a:spcAft>
                <a:spcPts val="0"/>
              </a:spcAft>
              <a:buNone/>
            </a:pPr>
            <a:r>
              <a:rPr lang="en-US" sz="3333" b="1">
                <a:solidFill>
                  <a:srgbClr val="FAFAFA"/>
                </a:solidFill>
                <a:latin typeface="Open Sans Light"/>
                <a:ea typeface="Open Sans Light"/>
                <a:cs typeface="Open Sans Light"/>
                <a:sym typeface="Open Sans Light"/>
              </a:rPr>
              <a:t>Get Involved</a:t>
            </a:r>
            <a:endParaRPr sz="2667">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7" name="Google Shape;407;p39"/>
          <p:cNvSpPr/>
          <p:nvPr/>
        </p:nvSpPr>
        <p:spPr>
          <a:xfrm>
            <a:off x="465604" y="1056618"/>
            <a:ext cx="7823403" cy="5524535"/>
          </a:xfrm>
          <a:prstGeom prst="rect">
            <a:avLst/>
          </a:prstGeom>
          <a:noFill/>
          <a:ln>
            <a:noFill/>
          </a:ln>
        </p:spPr>
        <p:txBody>
          <a:bodyPr spcFirstLastPara="1" wrap="square" lIns="121900" tIns="60933" rIns="121900" bIns="60933" anchor="t" anchorCtr="0">
            <a:spAutoFit/>
          </a:bodyPr>
          <a:lstStyle/>
          <a:p>
            <a:pPr algn="ctr" defTabSz="1219170">
              <a:buClr>
                <a:srgbClr val="000000"/>
              </a:buClr>
              <a:buSzPts val="1600"/>
            </a:pPr>
            <a:r>
              <a:rPr lang="en-US" b="1" kern="0" dirty="0">
                <a:solidFill>
                  <a:srgbClr val="000000"/>
                </a:solidFill>
                <a:latin typeface="Open Sans" panose="020B0606030504020204" pitchFamily="34" charset="0"/>
                <a:ea typeface="Open Sans" panose="020B0606030504020204" pitchFamily="34" charset="0"/>
                <a:cs typeface="Open Sans" panose="020B0606030504020204" pitchFamily="34" charset="0"/>
              </a:rPr>
              <a:t>Participate to UA Day events </a:t>
            </a:r>
            <a:r>
              <a:rPr lang="en-US" b="1" dirty="0">
                <a:solidFill>
                  <a:srgbClr val="000000"/>
                </a:solidFill>
                <a:effectLst/>
                <a:latin typeface="Helvetica" pitchFamily="2" charset="0"/>
                <a:hlinkClick r:id="rId3"/>
              </a:rPr>
              <a:t>https://universalacceptance.day/</a:t>
            </a:r>
            <a:r>
              <a:rPr lang="en-US" b="1" dirty="0">
                <a:solidFill>
                  <a:srgbClr val="000000"/>
                </a:solidFill>
                <a:effectLst/>
                <a:latin typeface="Helvetica" pitchFamily="2" charset="0"/>
              </a:rPr>
              <a:t>  </a:t>
            </a:r>
          </a:p>
          <a:p>
            <a:pPr defTabSz="1219170">
              <a:buClr>
                <a:srgbClr val="000000"/>
              </a:buClr>
              <a:buSzPts val="1600"/>
            </a:pPr>
            <a:endParaRPr lang="en-US" b="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For more information, visit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hlinkClick r:id="rId4"/>
              </a:rPr>
              <a:t>https://uasg.tech</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 or email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hlinkClick r:id="rId5"/>
              </a:rPr>
              <a:t>info@uasg.tech</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 </a:t>
            </a:r>
          </a:p>
          <a:p>
            <a:pPr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Join the UA Discuss email alias: </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rPr>
              <a:t>https://</a:t>
            </a:r>
            <a:r>
              <a:rPr lang="en-US" u="sng" kern="0" dirty="0" err="1">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rPr>
              <a:t>uasg.tech</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rPr>
              <a:t>/subscribe</a:t>
            </a:r>
          </a:p>
          <a:p>
            <a:pPr defTabSz="1219170">
              <a:buClr>
                <a:srgbClr val="000000"/>
              </a:buClr>
              <a:buSzPts val="1600"/>
            </a:pPr>
            <a:endPar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Register to participate in UA working groups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hlinkClick r:id="rId6"/>
              </a:rPr>
              <a:t>https://uasg.tech/join/</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a:t>
            </a:r>
          </a:p>
          <a:p>
            <a:pPr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Follow, share, like, and engage with the UASG on social media. </a:t>
            </a:r>
            <a:b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b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Use the UASG hashtag in relevant posts: </a:t>
            </a:r>
            <a:r>
              <a:rPr lang="en-US"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rPr>
              <a:t>#Internet4All</a:t>
            </a:r>
            <a:endParaRPr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Arial"/>
            </a:endParaRPr>
          </a:p>
          <a:p>
            <a:pPr marL="609585" lvl="1"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marL="609585" lvl="1" defTabSz="1219170">
              <a:lnSpc>
                <a:spcPct val="150000"/>
              </a:lnSpc>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Twitter: </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hlinkClick r:id="rId7">
                  <a:extLst>
                    <a:ext uri="{A12FA001-AC4F-418D-AE19-62706E023703}">
                      <ahyp:hlinkClr xmlns:ahyp="http://schemas.microsoft.com/office/drawing/2018/hyperlinkcolor" val="tx"/>
                    </a:ext>
                  </a:extLst>
                </a:hlinkClick>
              </a:rPr>
              <a:t>@UASGTech</a:t>
            </a:r>
            <a:endParaRPr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endParaRPr>
          </a:p>
          <a:p>
            <a:pPr marL="609585" lvl="1" defTabSz="1219170">
              <a:lnSpc>
                <a:spcPct val="150000"/>
              </a:lnSpc>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LinkedIn: </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hlinkClick r:id="rId8">
                  <a:extLst>
                    <a:ext uri="{A12FA001-AC4F-418D-AE19-62706E023703}">
                      <ahyp:hlinkClr xmlns:ahyp="http://schemas.microsoft.com/office/drawing/2018/hyperlinkcolor" val="tx"/>
                    </a:ext>
                  </a:extLst>
                </a:hlinkClick>
              </a:rPr>
              <a:t>https://www.linkedin.com/company/uasgtech/</a:t>
            </a:r>
            <a:endParaRPr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endParaRPr>
          </a:p>
          <a:p>
            <a:pPr marL="609585" lvl="1" defTabSz="1219170">
              <a:lnSpc>
                <a:spcPct val="150000"/>
              </a:lnSpc>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Facebook: </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hlinkClick r:id="rId9">
                  <a:extLst>
                    <a:ext uri="{A12FA001-AC4F-418D-AE19-62706E023703}">
                      <ahyp:hlinkClr xmlns:ahyp="http://schemas.microsoft.com/office/drawing/2018/hyperlinkcolor" val="tx"/>
                    </a:ext>
                  </a:extLst>
                </a:hlinkClick>
              </a:rPr>
              <a:t>https://www.facebook.com/uasgtech/</a:t>
            </a:r>
            <a:endParaRPr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endParaRPr>
          </a:p>
          <a:p>
            <a:pPr marL="609585" lvl="1" defTabSz="1219170">
              <a:buClr>
                <a:srgbClr val="000000"/>
              </a:buClr>
              <a:buSzPts val="1600"/>
            </a:pP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Report a problem if you find an application or webpage that is not UA-ready:  </a:t>
            </a:r>
            <a:r>
              <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hlinkClick r:id="rId10">
                  <a:extLst>
                    <a:ext uri="{A12FA001-AC4F-418D-AE19-62706E023703}">
                      <ahyp:hlinkClr xmlns:ahyp="http://schemas.microsoft.com/office/drawing/2018/hyperlinkcolor" val="tx"/>
                    </a:ext>
                  </a:extLst>
                </a:hlinkClick>
              </a:rPr>
              <a:t>https://uasg.tech/global-support-center/</a:t>
            </a:r>
            <a:endParaRPr lang="en-US" u="sng" kern="0" dirty="0">
              <a:solidFill>
                <a:schemeClr val="accent1"/>
              </a:solidFill>
              <a:latin typeface="Open Sans" panose="020B0606030504020204" pitchFamily="34" charset="0"/>
              <a:ea typeface="Open Sans" panose="020B0606030504020204" pitchFamily="34" charset="0"/>
              <a:cs typeface="Open Sans" panose="020B0606030504020204" pitchFamily="34" charset="0"/>
              <a:sym typeface="Calibri"/>
            </a:endParaRPr>
          </a:p>
        </p:txBody>
      </p:sp>
      <p:pic>
        <p:nvPicPr>
          <p:cNvPr id="5" name="Picture 4" descr="Icon&#10;&#10;Description automatically generated">
            <a:hlinkClick r:id="rId8"/>
            <a:extLst>
              <a:ext uri="{FF2B5EF4-FFF2-40B4-BE49-F238E27FC236}">
                <a16:creationId xmlns:a16="http://schemas.microsoft.com/office/drawing/2014/main" id="{A330DD77-0977-D142-B0D0-09517ECD7167}"/>
              </a:ext>
            </a:extLst>
          </p:cNvPr>
          <p:cNvPicPr>
            <a:picLocks noChangeAspect="1"/>
          </p:cNvPicPr>
          <p:nvPr/>
        </p:nvPicPr>
        <p:blipFill>
          <a:blip r:embed="rId11"/>
          <a:stretch>
            <a:fillRect/>
          </a:stretch>
        </p:blipFill>
        <p:spPr>
          <a:xfrm>
            <a:off x="685688" y="4893327"/>
            <a:ext cx="397754" cy="337488"/>
          </a:xfrm>
          <a:prstGeom prst="rect">
            <a:avLst/>
          </a:prstGeom>
        </p:spPr>
      </p:pic>
      <p:pic>
        <p:nvPicPr>
          <p:cNvPr id="6" name="Picture 5" descr="Icon&#10;&#10;Description automatically generated">
            <a:hlinkClick r:id="rId12"/>
            <a:extLst>
              <a:ext uri="{FF2B5EF4-FFF2-40B4-BE49-F238E27FC236}">
                <a16:creationId xmlns:a16="http://schemas.microsoft.com/office/drawing/2014/main" id="{23F95BDB-B011-0E4A-87DA-8078114107F2}"/>
              </a:ext>
            </a:extLst>
          </p:cNvPr>
          <p:cNvPicPr>
            <a:picLocks noChangeAspect="1"/>
          </p:cNvPicPr>
          <p:nvPr/>
        </p:nvPicPr>
        <p:blipFill rotWithShape="1">
          <a:blip r:embed="rId13"/>
          <a:srcRect r="68014" b="4546"/>
          <a:stretch/>
        </p:blipFill>
        <p:spPr>
          <a:xfrm>
            <a:off x="685688" y="5290129"/>
            <a:ext cx="401216" cy="354759"/>
          </a:xfrm>
          <a:prstGeom prst="rect">
            <a:avLst/>
          </a:prstGeom>
        </p:spPr>
      </p:pic>
      <p:pic>
        <p:nvPicPr>
          <p:cNvPr id="7" name="Picture 6" descr="Icon&#10;&#10;Description automatically generated">
            <a:hlinkClick r:id="rId14"/>
            <a:extLst>
              <a:ext uri="{FF2B5EF4-FFF2-40B4-BE49-F238E27FC236}">
                <a16:creationId xmlns:a16="http://schemas.microsoft.com/office/drawing/2014/main" id="{F83FEC8F-F996-7B49-B8CD-7540A08E104D}"/>
              </a:ext>
            </a:extLst>
          </p:cNvPr>
          <p:cNvPicPr>
            <a:picLocks noChangeAspect="1"/>
          </p:cNvPicPr>
          <p:nvPr/>
        </p:nvPicPr>
        <p:blipFill rotWithShape="1">
          <a:blip r:embed="rId13"/>
          <a:srcRect l="31986" r="34926" b="3409"/>
          <a:stretch/>
        </p:blipFill>
        <p:spPr>
          <a:xfrm>
            <a:off x="685688" y="4448328"/>
            <a:ext cx="397754" cy="344031"/>
          </a:xfrm>
          <a:prstGeom prst="rect">
            <a:avLst/>
          </a:prstGeom>
        </p:spPr>
      </p:pic>
      <p:sp>
        <p:nvSpPr>
          <p:cNvPr id="10" name="Google Shape;61;p6">
            <a:extLst>
              <a:ext uri="{FF2B5EF4-FFF2-40B4-BE49-F238E27FC236}">
                <a16:creationId xmlns:a16="http://schemas.microsoft.com/office/drawing/2014/main" id="{855760C2-0C52-2D4A-88A7-3CCEACBBCAEF}"/>
              </a:ext>
            </a:extLst>
          </p:cNvPr>
          <p:cNvSpPr txBox="1">
            <a:spLocks/>
          </p:cNvSpPr>
          <p:nvPr/>
        </p:nvSpPr>
        <p:spPr>
          <a:xfrm>
            <a:off x="245364" y="246867"/>
            <a:ext cx="8653272" cy="1143000"/>
          </a:xfrm>
          <a:prstGeom prst="rect">
            <a:avLst/>
          </a:prstGeom>
          <a:noFill/>
          <a:ln>
            <a:noFill/>
          </a:ln>
        </p:spPr>
        <p:txBody>
          <a:bodyPr spcFirstLastPara="1" vert="horz" wrap="square" lIns="91425" tIns="45700" rIns="91425" bIns="45700" anchor="t" anchorCtr="0">
            <a:noAutofit/>
          </a:bodyPr>
          <a:lstStyle>
            <a:lvl1pPr algn="l" defTabSz="457200" rtl="0" eaLnBrk="1" latinLnBrk="0" hangingPunct="1">
              <a:spcBef>
                <a:spcPct val="0"/>
              </a:spcBef>
              <a:buNone/>
              <a:defRPr sz="3200" kern="1200">
                <a:solidFill>
                  <a:schemeClr val="tx2"/>
                </a:solidFill>
                <a:latin typeface="Open Sans"/>
                <a:ea typeface="+mj-ea"/>
                <a:cs typeface="Open Sans"/>
              </a:defRPr>
            </a:lvl1pPr>
          </a:lstStyle>
          <a:p>
            <a:r>
              <a:rPr lang="en-US" sz="2800" dirty="0">
                <a:solidFill>
                  <a:srgbClr val="F59122"/>
                </a:solidFill>
              </a:rPr>
              <a:t>Get Involved!</a:t>
            </a:r>
          </a:p>
        </p:txBody>
      </p:sp>
    </p:spTree>
    <p:extLst>
      <p:ext uri="{BB962C8B-B14F-4D97-AF65-F5344CB8AC3E}">
        <p14:creationId xmlns:p14="http://schemas.microsoft.com/office/powerpoint/2010/main" val="1939133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40"/>
          <p:cNvSpPr txBox="1"/>
          <p:nvPr/>
        </p:nvSpPr>
        <p:spPr>
          <a:xfrm>
            <a:off x="-535087" y="1059365"/>
            <a:ext cx="7752968" cy="5689600"/>
          </a:xfrm>
          <a:prstGeom prst="rect">
            <a:avLst/>
          </a:prstGeom>
          <a:noFill/>
          <a:ln>
            <a:noFill/>
          </a:ln>
        </p:spPr>
        <p:txBody>
          <a:bodyPr spcFirstLastPara="1" wrap="square" lIns="91433" tIns="45700" rIns="91433" bIns="45700" anchor="t" anchorCtr="0">
            <a:noAutofit/>
          </a:bodyPr>
          <a:lstStyle/>
          <a:p>
            <a:pPr defTabSz="1219170">
              <a:buClr>
                <a:srgbClr val="5D686E"/>
              </a:buClr>
              <a:buSzPts val="1100"/>
            </a:pPr>
            <a:r>
              <a:rPr lang="en-US" sz="1467" kern="0">
                <a:solidFill>
                  <a:srgbClr val="000000"/>
                </a:solidFill>
                <a:latin typeface="Calibri"/>
                <a:ea typeface="Calibri"/>
                <a:cs typeface="Calibri"/>
                <a:sym typeface="Calibri"/>
              </a:rPr>
              <a:t> </a:t>
            </a:r>
            <a:endParaRPr sz="1867" kern="0">
              <a:solidFill>
                <a:srgbClr val="000000"/>
              </a:solidFill>
              <a:latin typeface="Arial"/>
              <a:ea typeface="Arial"/>
              <a:cs typeface="Arial"/>
              <a:sym typeface="Arial"/>
            </a:endParaRPr>
          </a:p>
        </p:txBody>
      </p:sp>
      <p:sp>
        <p:nvSpPr>
          <p:cNvPr id="414" name="Google Shape;414;p40"/>
          <p:cNvSpPr txBox="1">
            <a:spLocks noGrp="1"/>
          </p:cNvSpPr>
          <p:nvPr>
            <p:ph type="title"/>
          </p:nvPr>
        </p:nvSpPr>
        <p:spPr>
          <a:xfrm>
            <a:off x="320040" y="275167"/>
            <a:ext cx="8451381" cy="1143000"/>
          </a:xfrm>
          <a:prstGeom prst="rect">
            <a:avLst/>
          </a:prstGeom>
          <a:noFill/>
          <a:ln>
            <a:noFill/>
          </a:ln>
        </p:spPr>
        <p:txBody>
          <a:bodyPr spcFirstLastPara="1" wrap="square" lIns="121900" tIns="60933" rIns="121900" bIns="60933" anchor="t" anchorCtr="0">
            <a:noAutofit/>
          </a:bodyPr>
          <a:lstStyle/>
          <a:p>
            <a:endParaRPr/>
          </a:p>
        </p:txBody>
      </p:sp>
      <p:pic>
        <p:nvPicPr>
          <p:cNvPr id="415" name="Google Shape;415;p40" descr="A picture containing knife&#10;&#10;Description automatically generated"/>
          <p:cNvPicPr preferRelativeResize="0"/>
          <p:nvPr/>
        </p:nvPicPr>
        <p:blipFill rotWithShape="1">
          <a:blip r:embed="rId3">
            <a:alphaModFix/>
          </a:blip>
          <a:srcRect/>
          <a:stretch/>
        </p:blipFill>
        <p:spPr>
          <a:xfrm>
            <a:off x="80285" y="1"/>
            <a:ext cx="8691137" cy="6382553"/>
          </a:xfrm>
          <a:prstGeom prst="rect">
            <a:avLst/>
          </a:prstGeom>
          <a:noFill/>
          <a:ln>
            <a:noFill/>
          </a:ln>
        </p:spPr>
      </p:pic>
    </p:spTree>
    <p:extLst>
      <p:ext uri="{BB962C8B-B14F-4D97-AF65-F5344CB8AC3E}">
        <p14:creationId xmlns:p14="http://schemas.microsoft.com/office/powerpoint/2010/main" val="151618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0"/>
          <p:cNvSpPr txBox="1">
            <a:spLocks/>
          </p:cNvSpPr>
          <p:nvPr/>
        </p:nvSpPr>
        <p:spPr>
          <a:xfrm>
            <a:off x="465996" y="5016681"/>
            <a:ext cx="8144605" cy="825319"/>
          </a:xfrm>
          <a:prstGeom prst="rect">
            <a:avLst/>
          </a:prstGeom>
        </p:spPr>
        <p:txBody>
          <a:bodyPr vert="horz"/>
          <a:lstStyle>
            <a:lvl1pPr marL="0" indent="0" algn="l" defTabSz="457200" rtl="0" eaLnBrk="1" latinLnBrk="0" hangingPunct="1">
              <a:spcBef>
                <a:spcPct val="20000"/>
              </a:spcBef>
              <a:buFont typeface="Arial"/>
              <a:buNone/>
              <a:defRPr sz="1500" kern="1200" baseline="0">
                <a:solidFill>
                  <a:srgbClr val="FAFAFA"/>
                </a:solidFill>
                <a:latin typeface="Open Sans Light"/>
                <a:ea typeface="+mn-ea"/>
                <a:cs typeface="Open Sans Light"/>
              </a:defRPr>
            </a:lvl1pPr>
            <a:lvl2pPr marL="4572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2pPr>
            <a:lvl3pPr marL="9144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3pPr>
            <a:lvl4pPr marL="13716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4pPr>
            <a:lvl5pPr marL="18288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a:latin typeface="Open Sans" panose="020B0606030504020204" pitchFamily="34" charset="0"/>
                <a:ea typeface="Open Sans" panose="020B0606030504020204" pitchFamily="34" charset="0"/>
                <a:cs typeface="Open Sans" panose="020B0606030504020204" pitchFamily="34" charset="0"/>
              </a:rPr>
              <a:t>ICANN76 | 15 March 2023</a:t>
            </a:r>
          </a:p>
          <a:p>
            <a:r>
              <a:rPr lang="en-US" sz="1800" dirty="0">
                <a:latin typeface="Open Sans" panose="020B0606030504020204" pitchFamily="34" charset="0"/>
                <a:ea typeface="Open Sans" panose="020B0606030504020204" pitchFamily="34" charset="0"/>
                <a:cs typeface="Open Sans" panose="020B0606030504020204" pitchFamily="34" charset="0"/>
              </a:rPr>
              <a:t>Universal Acceptance EAI Working Group</a:t>
            </a:r>
          </a:p>
        </p:txBody>
      </p:sp>
      <p:sp>
        <p:nvSpPr>
          <p:cNvPr id="2" name="Title 1"/>
          <p:cNvSpPr>
            <a:spLocks noGrp="1"/>
          </p:cNvSpPr>
          <p:nvPr>
            <p:ph type="title"/>
          </p:nvPr>
        </p:nvSpPr>
        <p:spPr>
          <a:xfrm>
            <a:off x="465996" y="3782221"/>
            <a:ext cx="8760779" cy="1143377"/>
          </a:xfrm>
        </p:spPr>
        <p:txBody>
          <a:bodyPr/>
          <a:lstStyle/>
          <a:p>
            <a:r>
              <a:rPr lang="en-US" dirty="0"/>
              <a:t>Universal Acceptance: New Internationalized Email Self Certification Guide Overview</a:t>
            </a:r>
            <a:br>
              <a:rPr lang="en-US" dirty="0"/>
            </a:br>
            <a:br>
              <a:rPr lang="en-US" dirty="0"/>
            </a:br>
            <a:endParaRPr lang="en-US" dirty="0"/>
          </a:p>
        </p:txBody>
      </p:sp>
    </p:spTree>
    <p:extLst>
      <p:ext uri="{BB962C8B-B14F-4D97-AF65-F5344CB8AC3E}">
        <p14:creationId xmlns:p14="http://schemas.microsoft.com/office/powerpoint/2010/main" val="1821766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0">
            <a:extLst>
              <a:ext uri="{FF2B5EF4-FFF2-40B4-BE49-F238E27FC236}">
                <a16:creationId xmlns:a16="http://schemas.microsoft.com/office/drawing/2014/main" id="{FDA71F59-7CFD-E341-95F5-36C30149923E}"/>
              </a:ext>
            </a:extLst>
          </p:cNvPr>
          <p:cNvSpPr txBox="1">
            <a:spLocks/>
          </p:cNvSpPr>
          <p:nvPr/>
        </p:nvSpPr>
        <p:spPr>
          <a:xfrm>
            <a:off x="320041" y="956616"/>
            <a:ext cx="8770787" cy="5301582"/>
          </a:xfrm>
          <a:prstGeom prst="rect">
            <a:avLst/>
          </a:prstGeom>
        </p:spPr>
        <p:txBody>
          <a:bodyP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800" b="1" dirty="0">
                <a:latin typeface="Open Sans" panose="020B0606030504020204" pitchFamily="34" charset="0"/>
                <a:ea typeface="Open Sans" panose="020B0606030504020204" pitchFamily="34" charset="0"/>
                <a:cs typeface="Open Sans" panose="020B0606030504020204" pitchFamily="34" charset="0"/>
              </a:rPr>
              <a:t>Email Address Internationalization (EAI) Overview</a:t>
            </a:r>
          </a:p>
          <a:p>
            <a:pPr marL="0" indent="0">
              <a:buNone/>
            </a:pPr>
            <a:endParaRPr lang="en-US" sz="18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b="1" dirty="0">
                <a:latin typeface="Open Sans" panose="020B0606030504020204" pitchFamily="34" charset="0"/>
                <a:ea typeface="Open Sans" panose="020B0606030504020204" pitchFamily="34" charset="0"/>
                <a:cs typeface="Open Sans" panose="020B0606030504020204" pitchFamily="34" charset="0"/>
              </a:rPr>
              <a:t>Introduction to the EAI Self Certification Guide</a:t>
            </a:r>
          </a:p>
          <a:p>
            <a:r>
              <a:rPr lang="en-US" sz="1800" dirty="0">
                <a:latin typeface="Open Sans" panose="020B0606030504020204" pitchFamily="34" charset="0"/>
                <a:ea typeface="Open Sans" panose="020B0606030504020204" pitchFamily="34" charset="0"/>
                <a:cs typeface="Open Sans" panose="020B0606030504020204" pitchFamily="34" charset="0"/>
              </a:rPr>
              <a:t>Part1</a:t>
            </a:r>
          </a:p>
          <a:p>
            <a:r>
              <a:rPr lang="en-US" sz="1800" dirty="0">
                <a:latin typeface="Open Sans" panose="020B0606030504020204" pitchFamily="34" charset="0"/>
                <a:ea typeface="Open Sans" panose="020B0606030504020204" pitchFamily="34" charset="0"/>
                <a:cs typeface="Open Sans" panose="020B0606030504020204" pitchFamily="34" charset="0"/>
              </a:rPr>
              <a:t>Part2</a:t>
            </a:r>
          </a:p>
          <a:p>
            <a:r>
              <a:rPr lang="en-US" sz="1800" dirty="0">
                <a:latin typeface="Open Sans" panose="020B0606030504020204" pitchFamily="34" charset="0"/>
                <a:ea typeface="Open Sans" panose="020B0606030504020204" pitchFamily="34" charset="0"/>
                <a:cs typeface="Open Sans" panose="020B0606030504020204" pitchFamily="34" charset="0"/>
              </a:rPr>
              <a:t>Part3</a:t>
            </a:r>
          </a:p>
          <a:p>
            <a:pPr marL="0" indent="0">
              <a:buNone/>
            </a:pPr>
            <a:endParaRPr lang="en-US" sz="18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b="1" dirty="0">
                <a:latin typeface="Open Sans" panose="020B0606030504020204" pitchFamily="34" charset="0"/>
                <a:ea typeface="Open Sans" panose="020B0606030504020204" pitchFamily="34" charset="0"/>
                <a:cs typeface="Open Sans" panose="020B0606030504020204" pitchFamily="34" charset="0"/>
              </a:rPr>
              <a:t>Feedback from the Early Adopters</a:t>
            </a:r>
          </a:p>
          <a:p>
            <a:r>
              <a:rPr lang="en-US" sz="1800" dirty="0">
                <a:latin typeface="Open Sans" panose="020B0606030504020204" pitchFamily="34" charset="0"/>
                <a:ea typeface="Open Sans" panose="020B0606030504020204" pitchFamily="34" charset="0"/>
                <a:cs typeface="Open Sans" panose="020B0606030504020204" pitchFamily="34" charset="0"/>
              </a:rPr>
              <a:t>Harsha </a:t>
            </a:r>
            <a:r>
              <a:rPr lang="en-US" sz="1800" dirty="0" err="1">
                <a:latin typeface="Open Sans" panose="020B0606030504020204" pitchFamily="34" charset="0"/>
                <a:ea typeface="Open Sans" panose="020B0606030504020204" pitchFamily="34" charset="0"/>
                <a:cs typeface="Open Sans" panose="020B0606030504020204" pitchFamily="34" charset="0"/>
              </a:rPr>
              <a:t>Wijayawardhana</a:t>
            </a:r>
            <a:r>
              <a:rPr lang="en-US" sz="1800" dirty="0">
                <a:latin typeface="Open Sans" panose="020B0606030504020204" pitchFamily="34" charset="0"/>
                <a:ea typeface="Open Sans" panose="020B0606030504020204" pitchFamily="34" charset="0"/>
                <a:cs typeface="Open Sans" panose="020B0606030504020204" pitchFamily="34" charset="0"/>
              </a:rPr>
              <a:t> (</a:t>
            </a:r>
            <a:r>
              <a:rPr lang="en-US" sz="1800" dirty="0" err="1">
                <a:latin typeface="Open Sans" panose="020B0606030504020204" pitchFamily="34" charset="0"/>
                <a:ea typeface="Open Sans" panose="020B0606030504020204" pitchFamily="34" charset="0"/>
                <a:cs typeface="Open Sans" panose="020B0606030504020204" pitchFamily="34" charset="0"/>
              </a:rPr>
              <a:t>Roundcube</a:t>
            </a:r>
            <a:r>
              <a:rPr lang="en-US" sz="1800" dirty="0">
                <a:latin typeface="Open Sans" panose="020B0606030504020204" pitchFamily="34" charset="0"/>
                <a:ea typeface="Open Sans" panose="020B0606030504020204" pitchFamily="34" charset="0"/>
                <a:cs typeface="Open Sans" panose="020B0606030504020204" pitchFamily="34" charset="0"/>
              </a:rPr>
              <a:t>, Zimbra)</a:t>
            </a:r>
          </a:p>
          <a:p>
            <a:r>
              <a:rPr lang="en-US" sz="1800" dirty="0" err="1">
                <a:latin typeface="Open Sans" panose="020B0606030504020204" pitchFamily="34" charset="0"/>
                <a:ea typeface="Open Sans" panose="020B0606030504020204" pitchFamily="34" charset="0"/>
                <a:cs typeface="Open Sans" panose="020B0606030504020204" pitchFamily="34" charset="0"/>
              </a:rPr>
              <a:t>Anawin</a:t>
            </a:r>
            <a:r>
              <a:rPr lang="en-US" sz="1800" dirty="0">
                <a:latin typeface="Open Sans" panose="020B0606030504020204" pitchFamily="34" charset="0"/>
                <a:ea typeface="Open Sans" panose="020B0606030504020204" pitchFamily="34" charset="0"/>
                <a:cs typeface="Open Sans" panose="020B0606030504020204" pitchFamily="34" charset="0"/>
              </a:rPr>
              <a:t> </a:t>
            </a:r>
            <a:r>
              <a:rPr lang="en-US" sz="1800" dirty="0" err="1">
                <a:latin typeface="Open Sans" panose="020B0606030504020204" pitchFamily="34" charset="0"/>
                <a:ea typeface="Open Sans" panose="020B0606030504020204" pitchFamily="34" charset="0"/>
                <a:cs typeface="Open Sans" panose="020B0606030504020204" pitchFamily="34" charset="0"/>
              </a:rPr>
              <a:t>Pongsaboripat</a:t>
            </a:r>
            <a:r>
              <a:rPr lang="en-US" sz="1800" dirty="0">
                <a:latin typeface="Open Sans" panose="020B0606030504020204" pitchFamily="34" charset="0"/>
                <a:ea typeface="Open Sans" panose="020B0606030504020204" pitchFamily="34" charset="0"/>
                <a:cs typeface="Open Sans" panose="020B0606030504020204" pitchFamily="34" charset="0"/>
              </a:rPr>
              <a:t> (</a:t>
            </a:r>
            <a:r>
              <a:rPr lang="en-US" sz="1800" dirty="0" err="1">
                <a:latin typeface="Open Sans" panose="020B0606030504020204" pitchFamily="34" charset="0"/>
                <a:ea typeface="Open Sans" panose="020B0606030504020204" pitchFamily="34" charset="0"/>
                <a:cs typeface="Open Sans" panose="020B0606030504020204" pitchFamily="34" charset="0"/>
              </a:rPr>
              <a:t>Coremail</a:t>
            </a:r>
            <a:r>
              <a:rPr lang="en-US" sz="1800" dirty="0">
                <a:latin typeface="Open Sans" panose="020B0606030504020204" pitchFamily="34" charset="0"/>
                <a:ea typeface="Open Sans" panose="020B0606030504020204" pitchFamily="34" charset="0"/>
                <a:cs typeface="Open Sans" panose="020B0606030504020204" pitchFamily="34" charset="0"/>
              </a:rPr>
              <a:t>)</a:t>
            </a:r>
          </a:p>
          <a:p>
            <a:r>
              <a:rPr lang="en-US" sz="1800" dirty="0">
                <a:latin typeface="Open Sans" panose="020B0606030504020204" pitchFamily="34" charset="0"/>
                <a:ea typeface="Open Sans" panose="020B0606030504020204" pitchFamily="34" charset="0"/>
                <a:cs typeface="Open Sans" panose="020B0606030504020204" pitchFamily="34" charset="0"/>
              </a:rPr>
              <a:t>Nitin Walia (</a:t>
            </a:r>
            <a:r>
              <a:rPr lang="en-US" sz="1800" dirty="0" err="1">
                <a:latin typeface="Open Sans" panose="020B0606030504020204" pitchFamily="34" charset="0"/>
                <a:ea typeface="Open Sans" panose="020B0606030504020204" pitchFamily="34" charset="0"/>
                <a:cs typeface="Open Sans" panose="020B0606030504020204" pitchFamily="34" charset="0"/>
              </a:rPr>
              <a:t>XGen</a:t>
            </a:r>
            <a:r>
              <a:rPr lang="en-US" sz="1800" dirty="0">
                <a:latin typeface="Open Sans" panose="020B0606030504020204" pitchFamily="34" charset="0"/>
                <a:ea typeface="Open Sans" panose="020B0606030504020204" pitchFamily="34" charset="0"/>
                <a:cs typeface="Open Sans" panose="020B0606030504020204" pitchFamily="34" charset="0"/>
              </a:rPr>
              <a:t>)</a:t>
            </a:r>
          </a:p>
          <a:p>
            <a:r>
              <a:rPr lang="en-US" sz="1800" dirty="0">
                <a:latin typeface="Open Sans" panose="020B0606030504020204" pitchFamily="34" charset="0"/>
                <a:ea typeface="Open Sans" panose="020B0606030504020204" pitchFamily="34" charset="0"/>
                <a:cs typeface="Open Sans" panose="020B0606030504020204" pitchFamily="34" charset="0"/>
              </a:rPr>
              <a:t>…</a:t>
            </a:r>
          </a:p>
          <a:p>
            <a:pPr marL="0" indent="0">
              <a:buNone/>
            </a:pPr>
            <a:endParaRPr lang="en-US" sz="18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b="1" dirty="0">
                <a:latin typeface="Open Sans" panose="020B0606030504020204" pitchFamily="34" charset="0"/>
                <a:ea typeface="Open Sans" panose="020B0606030504020204" pitchFamily="34" charset="0"/>
                <a:cs typeface="Open Sans" panose="020B0606030504020204" pitchFamily="34" charset="0"/>
              </a:rPr>
              <a:t> Questions and Answers (Q&amp;A)</a:t>
            </a:r>
          </a:p>
        </p:txBody>
      </p:sp>
      <p:sp>
        <p:nvSpPr>
          <p:cNvPr id="10" name="Title 1">
            <a:extLst>
              <a:ext uri="{FF2B5EF4-FFF2-40B4-BE49-F238E27FC236}">
                <a16:creationId xmlns:a16="http://schemas.microsoft.com/office/drawing/2014/main" id="{F80CF664-07DB-9347-B0A1-FB5166390195}"/>
              </a:ext>
            </a:extLst>
          </p:cNvPr>
          <p:cNvSpPr>
            <a:spLocks noGrp="1"/>
          </p:cNvSpPr>
          <p:nvPr>
            <p:ph type="title"/>
          </p:nvPr>
        </p:nvSpPr>
        <p:spPr>
          <a:xfrm>
            <a:off x="320041" y="275167"/>
            <a:ext cx="8451381" cy="1143000"/>
          </a:xfrm>
        </p:spPr>
        <p:txBody>
          <a:bodyPr/>
          <a:lstStyle/>
          <a:p>
            <a:r>
              <a:rPr lang="en-US" sz="2800" dirty="0">
                <a:solidFill>
                  <a:schemeClr val="accent1"/>
                </a:solidFill>
              </a:rPr>
              <a:t>Session Overview</a:t>
            </a:r>
          </a:p>
        </p:txBody>
      </p:sp>
    </p:spTree>
    <p:extLst>
      <p:ext uri="{BB962C8B-B14F-4D97-AF65-F5344CB8AC3E}">
        <p14:creationId xmlns:p14="http://schemas.microsoft.com/office/powerpoint/2010/main" val="1349632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
          <p:cNvSpPr txBox="1">
            <a:spLocks noGrp="1"/>
          </p:cNvSpPr>
          <p:nvPr>
            <p:ph type="title"/>
          </p:nvPr>
        </p:nvSpPr>
        <p:spPr>
          <a:xfrm>
            <a:off x="320040" y="275167"/>
            <a:ext cx="8451381" cy="1143000"/>
          </a:xfrm>
          <a:prstGeom prst="rect">
            <a:avLst/>
          </a:prstGeom>
          <a:noFill/>
          <a:ln>
            <a:noFill/>
          </a:ln>
        </p:spPr>
        <p:txBody>
          <a:bodyPr spcFirstLastPara="1" wrap="square" lIns="121900" tIns="60933" rIns="121900" bIns="60933" anchor="t" anchorCtr="0">
            <a:noAutofit/>
          </a:bodyPr>
          <a:lstStyle/>
          <a:p>
            <a:pPr>
              <a:buClr>
                <a:srgbClr val="F59122"/>
              </a:buClr>
              <a:buSzPts val="2000"/>
            </a:pPr>
            <a:r>
              <a:rPr lang="en-US" sz="2800" dirty="0">
                <a:solidFill>
                  <a:srgbClr val="F59122"/>
                </a:solidFill>
              </a:rPr>
              <a:t>Universal Acceptance (UA) </a:t>
            </a:r>
            <a:endParaRPr sz="2800" dirty="0"/>
          </a:p>
        </p:txBody>
      </p:sp>
      <p:sp>
        <p:nvSpPr>
          <p:cNvPr id="118" name="Google Shape;118;p2"/>
          <p:cNvSpPr/>
          <p:nvPr/>
        </p:nvSpPr>
        <p:spPr>
          <a:xfrm>
            <a:off x="138770" y="1289980"/>
            <a:ext cx="8632651" cy="4555039"/>
          </a:xfrm>
          <a:prstGeom prst="rect">
            <a:avLst/>
          </a:prstGeom>
          <a:noFill/>
          <a:ln>
            <a:noFill/>
          </a:ln>
        </p:spPr>
        <p:txBody>
          <a:bodyPr spcFirstLastPara="1" wrap="square" lIns="121900" tIns="60933" rIns="121900" bIns="60933" anchor="t" anchorCtr="0">
            <a:spAutoFit/>
          </a:bodyPr>
          <a:lstStyle/>
          <a:p>
            <a:pPr algn="ctr" defTabSz="1219170">
              <a:buClr>
                <a:srgbClr val="000000"/>
              </a:buClr>
              <a:buSzPts val="1600"/>
            </a:pPr>
            <a:endParaRPr lang="en-US" b="1" kern="0" dirty="0">
              <a:solidFill>
                <a:srgbClr val="F7921E"/>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r>
              <a:rPr lang="en-US" b="1" kern="0" dirty="0">
                <a:solidFill>
                  <a:srgbClr val="F7921E"/>
                </a:solidFill>
                <a:latin typeface="Open Sans" panose="020B0606030504020204" pitchFamily="34" charset="0"/>
                <a:ea typeface="Open Sans" panose="020B0606030504020204" pitchFamily="34" charset="0"/>
                <a:cs typeface="Open Sans" panose="020B0606030504020204" pitchFamily="34" charset="0"/>
                <a:sym typeface="Calibri"/>
              </a:rPr>
              <a:t>UA Vision</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a:p>
            <a:pPr algn="ct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All domain names and email addresses work in all software applications.</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a:p>
            <a:pPr algn="ct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 </a:t>
            </a:r>
          </a:p>
          <a:p>
            <a:pPr algn="ctr" defTabSz="1219170">
              <a:buClr>
                <a:srgbClr val="000000"/>
              </a:buClr>
              <a:buSzPts val="1600"/>
            </a:pPr>
            <a:r>
              <a:rPr lang="en-US" b="1" kern="0" dirty="0">
                <a:solidFill>
                  <a:srgbClr val="F7921E"/>
                </a:solidFill>
                <a:latin typeface="Open Sans" panose="020B0606030504020204" pitchFamily="34" charset="0"/>
                <a:ea typeface="Open Sans" panose="020B0606030504020204" pitchFamily="34" charset="0"/>
                <a:cs typeface="Open Sans" panose="020B0606030504020204" pitchFamily="34" charset="0"/>
                <a:sym typeface="Calibri"/>
              </a:rPr>
              <a:t> </a:t>
            </a:r>
            <a:endParaRPr lang="tr-TR" b="1" kern="0" dirty="0">
              <a:solidFill>
                <a:srgbClr val="F7921E"/>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r>
              <a:rPr lang="en-US" b="1" kern="0" dirty="0">
                <a:solidFill>
                  <a:srgbClr val="F7921E"/>
                </a:solidFill>
                <a:latin typeface="Open Sans" panose="020B0606030504020204" pitchFamily="34" charset="0"/>
                <a:ea typeface="Open Sans" panose="020B0606030504020204" pitchFamily="34" charset="0"/>
                <a:cs typeface="Open Sans" panose="020B0606030504020204" pitchFamily="34" charset="0"/>
                <a:sym typeface="Calibri"/>
              </a:rPr>
              <a:t>Impact</a:t>
            </a:r>
          </a:p>
          <a:p>
            <a:pPr algn="ct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UA provides the gateway to the next billion Internet users.</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a:p>
            <a:pPr algn="ctr"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UA promotes consumer choice, improves competition, and provides broader access to end users. </a:t>
            </a:r>
            <a:b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b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endPar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endParaRPr>
          </a:p>
          <a:p>
            <a:pPr algn="ctr" defTabSz="1219170">
              <a:buClr>
                <a:srgbClr val="000000"/>
              </a:buClr>
              <a:buSzPts val="1600"/>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rPr>
              <a:t>The Universal Acceptance Steering Group (UASG) was formed in 2015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as a community initiative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rPr>
              <a:t>to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Calibri"/>
              </a:rPr>
              <a:t>address UA, and </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rPr>
              <a:t>advocate and encourage relevant stakeholders to make their systems and applications UA-ready.</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7"/>
          <p:cNvSpPr txBox="1">
            <a:spLocks noGrp="1"/>
          </p:cNvSpPr>
          <p:nvPr>
            <p:ph type="title"/>
          </p:nvPr>
        </p:nvSpPr>
        <p:spPr>
          <a:xfrm>
            <a:off x="256862" y="136833"/>
            <a:ext cx="9143999" cy="697700"/>
          </a:xfrm>
          <a:prstGeom prst="rect">
            <a:avLst/>
          </a:prstGeom>
          <a:noFill/>
          <a:ln>
            <a:noFill/>
          </a:ln>
        </p:spPr>
        <p:txBody>
          <a:bodyPr spcFirstLastPara="1" wrap="square" lIns="121900" tIns="60933" rIns="121900" bIns="60933" anchor="t" anchorCtr="0">
            <a:noAutofit/>
          </a:bodyPr>
          <a:lstStyle/>
          <a:p>
            <a:pPr>
              <a:buClr>
                <a:srgbClr val="F59122"/>
              </a:buClr>
              <a:buSzPts val="2000"/>
            </a:pPr>
            <a:r>
              <a:rPr lang="en-US" sz="2800" dirty="0">
                <a:solidFill>
                  <a:srgbClr val="F59122"/>
                </a:solidFill>
              </a:rPr>
              <a:t>UA Scope and Categories Impacted</a:t>
            </a:r>
            <a:endParaRPr sz="2800" dirty="0"/>
          </a:p>
        </p:txBody>
      </p:sp>
      <p:sp>
        <p:nvSpPr>
          <p:cNvPr id="138" name="Google Shape;138;p7"/>
          <p:cNvSpPr txBox="1"/>
          <p:nvPr/>
        </p:nvSpPr>
        <p:spPr>
          <a:xfrm>
            <a:off x="154200" y="990712"/>
            <a:ext cx="8835600" cy="4431126"/>
          </a:xfrm>
          <a:prstGeom prst="rect">
            <a:avLst/>
          </a:prstGeom>
          <a:noFill/>
          <a:ln>
            <a:noFill/>
          </a:ln>
        </p:spPr>
        <p:txBody>
          <a:bodyPr spcFirstLastPara="1" wrap="square" lIns="121900" tIns="60933" rIns="121900" bIns="60933" anchor="t" anchorCtr="0">
            <a:noAutofit/>
          </a:bodyPr>
          <a:lstStyle/>
          <a:p>
            <a:pPr defTabSz="1219170">
              <a:buClr>
                <a:srgbClr val="F59122"/>
              </a:buClr>
              <a:buSzPts val="1400"/>
            </a:pPr>
            <a:r>
              <a:rPr lang="en-US" b="1" kern="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1</a:t>
            </a:r>
            <a:r>
              <a:rPr lang="en-US" b="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 Domain Names (including Internationalized Domain Names):</a:t>
            </a:r>
            <a:endParaRPr b="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a:p>
            <a:pPr marL="990575" lvl="1" indent="-380990" defTabSz="1219170">
              <a:spcBef>
                <a:spcPts val="373"/>
              </a:spcBef>
              <a:buClr>
                <a:srgbClr val="F59122"/>
              </a:buClr>
              <a:buSzPts val="1400"/>
              <a:buFont typeface="Noto Sans Symbols"/>
              <a:buChar char="▪"/>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New short top-level ASCII domain names:	</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example.</a:t>
            </a:r>
            <a:r>
              <a:rPr lang="en-US"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sky</a:t>
            </a:r>
            <a:endParaRP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spcBef>
                <a:spcPts val="373"/>
              </a:spcBef>
              <a:buClr>
                <a:srgbClr val="F59122"/>
              </a:buClr>
              <a:buSzPts val="1400"/>
              <a:buFont typeface="Noto Sans Symbols"/>
              <a:buChar char="▪"/>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New long top-level ASCII domain names:	</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example.</a:t>
            </a:r>
            <a:r>
              <a:rPr lang="en-US"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engineering</a:t>
            </a:r>
            <a:endParaRP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buClr>
                <a:srgbClr val="F59122"/>
              </a:buClr>
              <a:buSzPts val="1400"/>
              <a:buFont typeface="Noto Sans Symbols"/>
              <a:buChar char="▪"/>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Internationalized Domain Names (IDNs):	</a:t>
            </a:r>
            <a:r>
              <a:rPr lang="en-US" sz="2400"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คน.ไทย</a:t>
            </a:r>
            <a:endParaRP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Arial"/>
            </a:endParaRPr>
          </a:p>
          <a:p>
            <a:pPr marL="990575" lvl="1" indent="-228594" defTabSz="1219170">
              <a:buClr>
                <a:srgbClr val="000000"/>
              </a:buClr>
              <a:buSzPts val="1800"/>
            </a:pPr>
            <a:endParaRPr lang="tr-T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Arial"/>
            </a:endParaRPr>
          </a:p>
          <a:p>
            <a:pPr marL="990575" lvl="1" indent="-228594" defTabSz="1219170">
              <a:buClr>
                <a:srgbClr val="000000"/>
              </a:buClr>
              <a:buSzPts val="1800"/>
            </a:pPr>
            <a:endParaRP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Arial"/>
            </a:endParaRPr>
          </a:p>
          <a:p>
            <a:pPr defTabSz="1219170">
              <a:spcBef>
                <a:spcPts val="373"/>
              </a:spcBef>
              <a:buClr>
                <a:srgbClr val="F59122"/>
              </a:buClr>
              <a:buSzPts val="1400"/>
            </a:pPr>
            <a:r>
              <a:rPr lang="en-US" b="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2) Email Addresses (including Email Address Internationalization):</a:t>
            </a:r>
            <a:endParaRPr b="1"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Arial"/>
            </a:endParaRPr>
          </a:p>
          <a:p>
            <a:pPr marL="990575" lvl="1" indent="-380990" defTabSz="1219170">
              <a:spcBef>
                <a:spcPts val="373"/>
              </a:spcBef>
              <a:buClr>
                <a:srgbClr val="F59122"/>
              </a:buClr>
              <a:buSzPts val="1400"/>
              <a:buFont typeface="Noto Sans Symbols"/>
              <a:buChar char="▪"/>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ASCII@ASCII (new and long TLD):		</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ekrem@misal.</a:t>
            </a:r>
            <a:r>
              <a:rPr lang="en-US"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istanbul</a:t>
            </a:r>
            <a:endParaRPr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spcBef>
                <a:spcPts val="373"/>
              </a:spcBef>
              <a:buClr>
                <a:srgbClr val="F59122"/>
              </a:buClr>
              <a:buSzPts val="1400"/>
              <a:buFont typeface="Noto Sans Symbols"/>
              <a:buChar char="▪"/>
            </a:pP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ASCII@IDN:				</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marc@</a:t>
            </a:r>
            <a:r>
              <a:rPr lang="en-US"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société</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.org</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spcBef>
                <a:spcPts val="373"/>
              </a:spcBef>
              <a:buClr>
                <a:srgbClr val="F59122"/>
              </a:buClr>
              <a:buSzPts val="1400"/>
              <a:buFont typeface="Noto Sans Symbols"/>
              <a:buChar char="▪"/>
            </a:pP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Unicode@ASCII</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			</a:t>
            </a:r>
            <a:r>
              <a:rPr lang="en-US" kern="0" dirty="0" err="1">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测试</a:t>
            </a: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@example.com</a:t>
            </a:r>
            <a:endParaRPr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spcBef>
                <a:spcPts val="373"/>
              </a:spcBef>
              <a:buClr>
                <a:srgbClr val="F59122"/>
              </a:buClr>
              <a:buSzPts val="1400"/>
              <a:buFont typeface="Noto Sans Symbols"/>
              <a:buChar char="▪"/>
            </a:pP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Unicode@IDN</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			</a:t>
            </a:r>
            <a:r>
              <a:rPr lang="hi-IN"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अजय</a:t>
            </a:r>
            <a:r>
              <a:rPr lang="hi-IN" kern="0" dirty="0">
                <a:latin typeface="Open Sans" panose="020B0606030504020204" pitchFamily="34" charset="0"/>
                <a:ea typeface="Open Sans" panose="020B0606030504020204" pitchFamily="34" charset="0"/>
                <a:cs typeface="Open Sans" panose="020B0606030504020204" pitchFamily="34" charset="0"/>
                <a:sym typeface="Open Sans Light"/>
              </a:rPr>
              <a:t>@</a:t>
            </a:r>
            <a:r>
              <a:rPr lang="hi-IN"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rPr>
              <a:t>डाटा.भारत</a:t>
            </a:r>
            <a:endParaRPr lang="en-US" kern="0" dirty="0">
              <a:solidFill>
                <a:srgbClr val="F7931E"/>
              </a:solidFill>
              <a:latin typeface="Open Sans" panose="020B0606030504020204" pitchFamily="34" charset="0"/>
              <a:ea typeface="Open Sans" panose="020B0606030504020204" pitchFamily="34" charset="0"/>
              <a:cs typeface="Open Sans" panose="020B0606030504020204" pitchFamily="34" charset="0"/>
              <a:sym typeface="Open Sans Light"/>
            </a:endParaRPr>
          </a:p>
          <a:p>
            <a:pPr marL="990575" lvl="1" indent="-380990" defTabSz="1219170">
              <a:spcBef>
                <a:spcPts val="373"/>
              </a:spcBef>
              <a:buClr>
                <a:srgbClr val="F59122"/>
              </a:buClr>
              <a:buSzPts val="1400"/>
              <a:buFont typeface="Noto Sans Symbols"/>
              <a:buChar char="▪"/>
            </a:pPr>
            <a:r>
              <a:rPr lang="en-US" kern="0" dirty="0" err="1">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Unicode@IDN</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 right-to-left scripts:		</a:t>
            </a:r>
            <a:r>
              <a:rPr lang="ur-PK" dirty="0">
                <a:solidFill>
                  <a:srgbClr val="F59122"/>
                </a:solidFill>
                <a:latin typeface="Open Sans" panose="020B0606030504020204" pitchFamily="34" charset="0"/>
                <a:ea typeface="Open Sans" panose="020B0606030504020204" pitchFamily="34" charset="0"/>
              </a:rPr>
              <a:t>موقع</a:t>
            </a:r>
            <a:r>
              <a:rPr lang="en-US" dirty="0">
                <a:latin typeface="Open Sans" panose="020B0606030504020204" pitchFamily="34" charset="0"/>
                <a:ea typeface="Open Sans" panose="020B0606030504020204" pitchFamily="34" charset="0"/>
                <a:cs typeface="Open Sans" panose="020B0606030504020204" pitchFamily="34" charset="0"/>
              </a:rPr>
              <a:t>.</a:t>
            </a:r>
            <a:r>
              <a:rPr lang="ur-PK" dirty="0">
                <a:solidFill>
                  <a:srgbClr val="F59122"/>
                </a:solidFill>
                <a:latin typeface="Open Sans" panose="020B0606030504020204" pitchFamily="34" charset="0"/>
                <a:ea typeface="Open Sans" panose="020B0606030504020204" pitchFamily="34" charset="0"/>
              </a:rPr>
              <a:t>مثال</a:t>
            </a:r>
            <a:r>
              <a:rPr lang="en-US" kern="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Light"/>
              </a:rPr>
              <a:t>@</a:t>
            </a:r>
            <a:r>
              <a:rPr lang="ur-PK" dirty="0">
                <a:latin typeface="Open Sans" panose="020B0606030504020204" pitchFamily="34" charset="0"/>
                <a:ea typeface="Open Sans" panose="020B0606030504020204" pitchFamily="34" charset="0"/>
              </a:rPr>
              <a:t>میل</a:t>
            </a:r>
            <a:r>
              <a:rPr lang="en-US" dirty="0">
                <a:latin typeface="Open Sans" panose="020B0606030504020204" pitchFamily="34" charset="0"/>
                <a:ea typeface="Open Sans" panose="020B0606030504020204" pitchFamily="34" charset="0"/>
                <a:cs typeface="Open Sans" panose="020B0606030504020204" pitchFamily="34" charset="0"/>
              </a:rPr>
              <a:t>-</a:t>
            </a:r>
            <a:r>
              <a:rPr lang="ur-PK" dirty="0">
                <a:latin typeface="Open Sans" panose="020B0606030504020204" pitchFamily="34" charset="0"/>
                <a:ea typeface="Open Sans" panose="020B0606030504020204" pitchFamily="34" charset="0"/>
              </a:rPr>
              <a:t>ای</a:t>
            </a:r>
            <a:endParaRPr kern="0" dirty="0">
              <a:latin typeface="Open Sans" panose="020B0606030504020204" pitchFamily="34" charset="0"/>
              <a:ea typeface="Open Sans" panose="020B0606030504020204" pitchFamily="34" charset="0"/>
              <a:cs typeface="Open Sans" panose="020B0606030504020204" pitchFamily="34" charset="0"/>
              <a:sym typeface="Times New Roman"/>
            </a:endParaRPr>
          </a:p>
        </p:txBody>
      </p:sp>
      <p:grpSp>
        <p:nvGrpSpPr>
          <p:cNvPr id="139" name="Google Shape;139;p7"/>
          <p:cNvGrpSpPr/>
          <p:nvPr/>
        </p:nvGrpSpPr>
        <p:grpSpPr>
          <a:xfrm>
            <a:off x="1465629" y="5535865"/>
            <a:ext cx="6212742" cy="907227"/>
            <a:chOff x="1927228" y="5269981"/>
            <a:chExt cx="7921353" cy="996411"/>
          </a:xfrm>
        </p:grpSpPr>
        <p:grpSp>
          <p:nvGrpSpPr>
            <p:cNvPr id="140" name="Google Shape;140;p7"/>
            <p:cNvGrpSpPr/>
            <p:nvPr/>
          </p:nvGrpSpPr>
          <p:grpSpPr>
            <a:xfrm>
              <a:off x="1927228" y="5273672"/>
              <a:ext cx="1302251" cy="992718"/>
              <a:chOff x="820555" y="1643185"/>
              <a:chExt cx="2011680" cy="1677785"/>
            </a:xfrm>
          </p:grpSpPr>
          <p:sp>
            <p:nvSpPr>
              <p:cNvPr id="141" name="Google Shape;141;p7"/>
              <p:cNvSpPr/>
              <p:nvPr/>
            </p:nvSpPr>
            <p:spPr>
              <a:xfrm>
                <a:off x="820555" y="2835439"/>
                <a:ext cx="2011680" cy="485531"/>
              </a:xfrm>
              <a:prstGeom prst="rect">
                <a:avLst/>
              </a:prstGeom>
              <a:noFill/>
              <a:ln>
                <a:noFill/>
              </a:ln>
            </p:spPr>
            <p:txBody>
              <a:bodyPr spcFirstLastPara="1" wrap="square" lIns="0" tIns="0" rIns="121900" bIns="0" anchor="t" anchorCtr="0">
                <a:spAutoFit/>
              </a:bodyPr>
              <a:lstStyle/>
              <a:p>
                <a:pPr algn="ctr" defTabSz="1219170">
                  <a:buClr>
                    <a:srgbClr val="000000"/>
                  </a:buClr>
                  <a:buSzPts val="1500"/>
                </a:pPr>
                <a:r>
                  <a:rPr lang="en-US" sz="1600" kern="0" dirty="0">
                    <a:solidFill>
                      <a:srgbClr val="000000"/>
                    </a:solidFill>
                    <a:latin typeface="Source Sans Pro Light"/>
                    <a:ea typeface="Source Sans Pro Light"/>
                    <a:cs typeface="Source Sans Pro Light"/>
                    <a:sym typeface="Source Sans Pro Light"/>
                  </a:rPr>
                  <a:t>Accept</a:t>
                </a:r>
                <a:endParaRPr sz="1600" kern="0" dirty="0">
                  <a:solidFill>
                    <a:srgbClr val="000000"/>
                  </a:solidFill>
                  <a:latin typeface="Arial"/>
                  <a:ea typeface="Arial"/>
                  <a:cs typeface="Arial"/>
                  <a:sym typeface="Arial"/>
                </a:endParaRPr>
              </a:p>
            </p:txBody>
          </p:sp>
          <p:sp>
            <p:nvSpPr>
              <p:cNvPr id="142" name="Google Shape;142;p7"/>
              <p:cNvSpPr/>
              <p:nvPr/>
            </p:nvSpPr>
            <p:spPr>
              <a:xfrm>
                <a:off x="820555" y="1643185"/>
                <a:ext cx="2011680" cy="1188720"/>
              </a:xfrm>
              <a:prstGeom prst="rect">
                <a:avLst/>
              </a:prstGeom>
              <a:solidFill>
                <a:srgbClr val="ED9232"/>
              </a:solidFill>
              <a:ln>
                <a:noFill/>
              </a:ln>
            </p:spPr>
            <p:txBody>
              <a:bodyPr spcFirstLastPara="1" wrap="square" lIns="121900" tIns="60933" rIns="121900" bIns="60933" anchor="ctr" anchorCtr="0">
                <a:noAutofit/>
              </a:bodyPr>
              <a:lstStyle/>
              <a:p>
                <a:pPr algn="ctr" defTabSz="1219170">
                  <a:buClr>
                    <a:srgbClr val="000000"/>
                  </a:buClr>
                  <a:buSzPts val="750"/>
                </a:pPr>
                <a:endParaRPr sz="1000" kern="0">
                  <a:solidFill>
                    <a:srgbClr val="FCD3A2"/>
                  </a:solidFill>
                  <a:latin typeface="Times New Roman"/>
                  <a:ea typeface="Times New Roman"/>
                  <a:cs typeface="Times New Roman"/>
                  <a:sym typeface="Times New Roman"/>
                </a:endParaRPr>
              </a:p>
            </p:txBody>
          </p:sp>
          <p:pic>
            <p:nvPicPr>
              <p:cNvPr id="143" name="Google Shape;143;p7" descr="ua-capability-icons_wht_Accept.png"/>
              <p:cNvPicPr preferRelativeResize="0"/>
              <p:nvPr/>
            </p:nvPicPr>
            <p:blipFill rotWithShape="1">
              <a:blip r:embed="rId3">
                <a:alphaModFix/>
              </a:blip>
              <a:srcRect/>
              <a:stretch/>
            </p:blipFill>
            <p:spPr>
              <a:xfrm>
                <a:off x="1529630" y="1900022"/>
                <a:ext cx="562359" cy="643725"/>
              </a:xfrm>
              <a:prstGeom prst="rect">
                <a:avLst/>
              </a:prstGeom>
              <a:noFill/>
              <a:ln>
                <a:noFill/>
              </a:ln>
            </p:spPr>
          </p:pic>
        </p:grpSp>
        <p:grpSp>
          <p:nvGrpSpPr>
            <p:cNvPr id="144" name="Google Shape;144;p7"/>
            <p:cNvGrpSpPr/>
            <p:nvPr/>
          </p:nvGrpSpPr>
          <p:grpSpPr>
            <a:xfrm>
              <a:off x="3582203" y="5273672"/>
              <a:ext cx="1314106" cy="986935"/>
              <a:chOff x="3554360" y="1646720"/>
              <a:chExt cx="2029993" cy="1668010"/>
            </a:xfrm>
          </p:grpSpPr>
          <p:sp>
            <p:nvSpPr>
              <p:cNvPr id="145" name="Google Shape;145;p7"/>
              <p:cNvSpPr/>
              <p:nvPr/>
            </p:nvSpPr>
            <p:spPr>
              <a:xfrm>
                <a:off x="3554360" y="1646720"/>
                <a:ext cx="2011680" cy="1188720"/>
              </a:xfrm>
              <a:prstGeom prst="rect">
                <a:avLst/>
              </a:prstGeom>
              <a:solidFill>
                <a:srgbClr val="ED9232"/>
              </a:solidFill>
              <a:ln>
                <a:noFill/>
              </a:ln>
            </p:spPr>
            <p:txBody>
              <a:bodyPr spcFirstLastPara="1" wrap="square" lIns="121900" tIns="60933" rIns="121900" bIns="60933" anchor="ctr" anchorCtr="0">
                <a:noAutofit/>
              </a:bodyPr>
              <a:lstStyle/>
              <a:p>
                <a:pPr algn="ctr" defTabSz="1219170">
                  <a:buClr>
                    <a:srgbClr val="000000"/>
                  </a:buClr>
                  <a:buSzPts val="750"/>
                </a:pPr>
                <a:endParaRPr sz="1000" kern="0">
                  <a:solidFill>
                    <a:srgbClr val="FCD3A2"/>
                  </a:solidFill>
                  <a:latin typeface="Times New Roman"/>
                  <a:ea typeface="Times New Roman"/>
                  <a:cs typeface="Times New Roman"/>
                  <a:sym typeface="Times New Roman"/>
                </a:endParaRPr>
              </a:p>
            </p:txBody>
          </p:sp>
          <p:sp>
            <p:nvSpPr>
              <p:cNvPr id="146" name="Google Shape;146;p7"/>
              <p:cNvSpPr/>
              <p:nvPr/>
            </p:nvSpPr>
            <p:spPr>
              <a:xfrm>
                <a:off x="3572673" y="2829199"/>
                <a:ext cx="2011680" cy="485531"/>
              </a:xfrm>
              <a:prstGeom prst="rect">
                <a:avLst/>
              </a:prstGeom>
              <a:noFill/>
              <a:ln>
                <a:noFill/>
              </a:ln>
            </p:spPr>
            <p:txBody>
              <a:bodyPr spcFirstLastPara="1" wrap="square" lIns="0" tIns="0" rIns="121900" bIns="0" anchor="t" anchorCtr="0">
                <a:spAutoFit/>
              </a:bodyPr>
              <a:lstStyle/>
              <a:p>
                <a:pPr algn="ctr" defTabSz="1219170">
                  <a:buClr>
                    <a:srgbClr val="000000"/>
                  </a:buClr>
                  <a:buSzPts val="1500"/>
                </a:pPr>
                <a:r>
                  <a:rPr lang="en-US" sz="1600" kern="0">
                    <a:solidFill>
                      <a:srgbClr val="000000"/>
                    </a:solidFill>
                    <a:latin typeface="Source Sans Pro Light"/>
                    <a:ea typeface="Source Sans Pro Light"/>
                    <a:cs typeface="Source Sans Pro Light"/>
                    <a:sym typeface="Source Sans Pro Light"/>
                  </a:rPr>
                  <a:t>Validate</a:t>
                </a:r>
                <a:endParaRPr sz="1600" kern="0">
                  <a:solidFill>
                    <a:srgbClr val="000000"/>
                  </a:solidFill>
                  <a:latin typeface="Arial"/>
                  <a:ea typeface="Arial"/>
                  <a:cs typeface="Arial"/>
                  <a:sym typeface="Arial"/>
                </a:endParaRPr>
              </a:p>
            </p:txBody>
          </p:sp>
          <p:pic>
            <p:nvPicPr>
              <p:cNvPr id="147" name="Google Shape;147;p7" descr="ua-capability-icons_wht_Validate.png"/>
              <p:cNvPicPr preferRelativeResize="0"/>
              <p:nvPr/>
            </p:nvPicPr>
            <p:blipFill rotWithShape="1">
              <a:blip r:embed="rId4">
                <a:alphaModFix/>
              </a:blip>
              <a:srcRect/>
              <a:stretch/>
            </p:blipFill>
            <p:spPr>
              <a:xfrm>
                <a:off x="4170348" y="1895569"/>
                <a:ext cx="779705" cy="643725"/>
              </a:xfrm>
              <a:prstGeom prst="rect">
                <a:avLst/>
              </a:prstGeom>
              <a:noFill/>
              <a:ln>
                <a:noFill/>
              </a:ln>
            </p:spPr>
          </p:pic>
        </p:grpSp>
        <p:grpSp>
          <p:nvGrpSpPr>
            <p:cNvPr id="148" name="Google Shape;148;p7"/>
            <p:cNvGrpSpPr/>
            <p:nvPr/>
          </p:nvGrpSpPr>
          <p:grpSpPr>
            <a:xfrm>
              <a:off x="6892153" y="5269981"/>
              <a:ext cx="1302251" cy="988438"/>
              <a:chOff x="6331693" y="1643185"/>
              <a:chExt cx="2011680" cy="1670550"/>
            </a:xfrm>
          </p:grpSpPr>
          <p:sp>
            <p:nvSpPr>
              <p:cNvPr id="149" name="Google Shape;149;p7"/>
              <p:cNvSpPr/>
              <p:nvPr/>
            </p:nvSpPr>
            <p:spPr>
              <a:xfrm>
                <a:off x="6331693" y="1643185"/>
                <a:ext cx="2011680" cy="1188720"/>
              </a:xfrm>
              <a:prstGeom prst="rect">
                <a:avLst/>
              </a:prstGeom>
              <a:solidFill>
                <a:srgbClr val="ED9232"/>
              </a:solidFill>
              <a:ln>
                <a:noFill/>
              </a:ln>
            </p:spPr>
            <p:txBody>
              <a:bodyPr spcFirstLastPara="1" wrap="square" lIns="121900" tIns="60933" rIns="121900" bIns="60933" anchor="ctr" anchorCtr="0">
                <a:noAutofit/>
              </a:bodyPr>
              <a:lstStyle/>
              <a:p>
                <a:pPr algn="ctr" defTabSz="1219170">
                  <a:buClr>
                    <a:srgbClr val="000000"/>
                  </a:buClr>
                  <a:buSzPts val="750"/>
                </a:pPr>
                <a:endParaRPr sz="1000" kern="0">
                  <a:solidFill>
                    <a:srgbClr val="FCD3A2"/>
                  </a:solidFill>
                  <a:latin typeface="Times New Roman"/>
                  <a:ea typeface="Times New Roman"/>
                  <a:cs typeface="Times New Roman"/>
                  <a:sym typeface="Times New Roman"/>
                </a:endParaRPr>
              </a:p>
            </p:txBody>
          </p:sp>
          <p:sp>
            <p:nvSpPr>
              <p:cNvPr id="150" name="Google Shape;150;p7"/>
              <p:cNvSpPr/>
              <p:nvPr/>
            </p:nvSpPr>
            <p:spPr>
              <a:xfrm>
                <a:off x="6331693" y="2828204"/>
                <a:ext cx="2011680" cy="485531"/>
              </a:xfrm>
              <a:prstGeom prst="rect">
                <a:avLst/>
              </a:prstGeom>
              <a:noFill/>
              <a:ln>
                <a:noFill/>
              </a:ln>
            </p:spPr>
            <p:txBody>
              <a:bodyPr spcFirstLastPara="1" wrap="square" lIns="0" tIns="0" rIns="121900" bIns="0" anchor="t" anchorCtr="0">
                <a:spAutoFit/>
              </a:bodyPr>
              <a:lstStyle/>
              <a:p>
                <a:pPr algn="ctr" defTabSz="1219170">
                  <a:buClr>
                    <a:srgbClr val="000000"/>
                  </a:buClr>
                  <a:buSzPts val="1500"/>
                </a:pPr>
                <a:r>
                  <a:rPr lang="en-US" sz="1600" kern="0">
                    <a:solidFill>
                      <a:srgbClr val="000000"/>
                    </a:solidFill>
                    <a:latin typeface="Source Sans Pro Light"/>
                    <a:ea typeface="Source Sans Pro Light"/>
                    <a:cs typeface="Source Sans Pro Light"/>
                    <a:sym typeface="Source Sans Pro Light"/>
                  </a:rPr>
                  <a:t>Store</a:t>
                </a:r>
                <a:endParaRPr sz="1600" kern="0">
                  <a:solidFill>
                    <a:srgbClr val="000000"/>
                  </a:solidFill>
                  <a:latin typeface="Arial"/>
                  <a:ea typeface="Arial"/>
                  <a:cs typeface="Arial"/>
                  <a:sym typeface="Arial"/>
                </a:endParaRPr>
              </a:p>
            </p:txBody>
          </p:sp>
          <p:pic>
            <p:nvPicPr>
              <p:cNvPr id="151" name="Google Shape;151;p7" descr="ua-capability-icons_wht_Store.png"/>
              <p:cNvPicPr preferRelativeResize="0"/>
              <p:nvPr/>
            </p:nvPicPr>
            <p:blipFill rotWithShape="1">
              <a:blip r:embed="rId5">
                <a:alphaModFix/>
              </a:blip>
              <a:srcRect/>
              <a:stretch/>
            </p:blipFill>
            <p:spPr>
              <a:xfrm>
                <a:off x="6999490" y="1900022"/>
                <a:ext cx="647296" cy="647296"/>
              </a:xfrm>
              <a:prstGeom prst="rect">
                <a:avLst/>
              </a:prstGeom>
              <a:noFill/>
              <a:ln>
                <a:noFill/>
              </a:ln>
            </p:spPr>
          </p:pic>
        </p:grpSp>
        <p:grpSp>
          <p:nvGrpSpPr>
            <p:cNvPr id="152" name="Google Shape;152;p7"/>
            <p:cNvGrpSpPr/>
            <p:nvPr/>
          </p:nvGrpSpPr>
          <p:grpSpPr>
            <a:xfrm>
              <a:off x="5237178" y="5269981"/>
              <a:ext cx="1302251" cy="990626"/>
              <a:chOff x="2202899" y="3852184"/>
              <a:chExt cx="2011680" cy="1674252"/>
            </a:xfrm>
          </p:grpSpPr>
          <p:sp>
            <p:nvSpPr>
              <p:cNvPr id="153" name="Google Shape;153;p7"/>
              <p:cNvSpPr/>
              <p:nvPr/>
            </p:nvSpPr>
            <p:spPr>
              <a:xfrm>
                <a:off x="2202899" y="3852184"/>
                <a:ext cx="2011680" cy="1188720"/>
              </a:xfrm>
              <a:prstGeom prst="rect">
                <a:avLst/>
              </a:prstGeom>
              <a:solidFill>
                <a:srgbClr val="ED9232"/>
              </a:solidFill>
              <a:ln>
                <a:noFill/>
              </a:ln>
            </p:spPr>
            <p:txBody>
              <a:bodyPr spcFirstLastPara="1" wrap="square" lIns="121900" tIns="60933" rIns="121900" bIns="60933" anchor="ctr" anchorCtr="0">
                <a:noAutofit/>
              </a:bodyPr>
              <a:lstStyle/>
              <a:p>
                <a:pPr algn="ctr" defTabSz="1219170">
                  <a:buClr>
                    <a:srgbClr val="000000"/>
                  </a:buClr>
                  <a:buSzPts val="750"/>
                </a:pPr>
                <a:endParaRPr sz="1000" kern="0">
                  <a:solidFill>
                    <a:srgbClr val="FCD3A2"/>
                  </a:solidFill>
                  <a:latin typeface="Times New Roman"/>
                  <a:ea typeface="Times New Roman"/>
                  <a:cs typeface="Times New Roman"/>
                  <a:sym typeface="Times New Roman"/>
                </a:endParaRPr>
              </a:p>
            </p:txBody>
          </p:sp>
          <p:sp>
            <p:nvSpPr>
              <p:cNvPr id="154" name="Google Shape;154;p7"/>
              <p:cNvSpPr/>
              <p:nvPr/>
            </p:nvSpPr>
            <p:spPr>
              <a:xfrm>
                <a:off x="2202899" y="5040904"/>
                <a:ext cx="2011680" cy="485532"/>
              </a:xfrm>
              <a:prstGeom prst="rect">
                <a:avLst/>
              </a:prstGeom>
              <a:noFill/>
              <a:ln>
                <a:noFill/>
              </a:ln>
            </p:spPr>
            <p:txBody>
              <a:bodyPr spcFirstLastPara="1" wrap="square" lIns="0" tIns="0" rIns="121900" bIns="0" anchor="t" anchorCtr="0">
                <a:spAutoFit/>
              </a:bodyPr>
              <a:lstStyle/>
              <a:p>
                <a:pPr algn="ctr" defTabSz="1219170">
                  <a:buClr>
                    <a:srgbClr val="000000"/>
                  </a:buClr>
                  <a:buSzPts val="1500"/>
                </a:pPr>
                <a:r>
                  <a:rPr lang="en-US" sz="1600" kern="0">
                    <a:solidFill>
                      <a:srgbClr val="000000"/>
                    </a:solidFill>
                    <a:latin typeface="Source Sans Pro Light"/>
                    <a:ea typeface="Source Sans Pro Light"/>
                    <a:cs typeface="Source Sans Pro Light"/>
                    <a:sym typeface="Source Sans Pro Light"/>
                  </a:rPr>
                  <a:t>Process</a:t>
                </a:r>
                <a:endParaRPr sz="1600" kern="0">
                  <a:solidFill>
                    <a:srgbClr val="000000"/>
                  </a:solidFill>
                  <a:latin typeface="Arial"/>
                  <a:ea typeface="Arial"/>
                  <a:cs typeface="Arial"/>
                  <a:sym typeface="Arial"/>
                </a:endParaRPr>
              </a:p>
            </p:txBody>
          </p:sp>
          <p:pic>
            <p:nvPicPr>
              <p:cNvPr id="155" name="Google Shape;155;p7" descr="ua-capability-icons_wht_Process.png"/>
              <p:cNvPicPr preferRelativeResize="0"/>
              <p:nvPr/>
            </p:nvPicPr>
            <p:blipFill rotWithShape="1">
              <a:blip r:embed="rId6">
                <a:alphaModFix/>
              </a:blip>
              <a:srcRect/>
              <a:stretch/>
            </p:blipFill>
            <p:spPr>
              <a:xfrm>
                <a:off x="2686759" y="4119754"/>
                <a:ext cx="1027282" cy="632806"/>
              </a:xfrm>
              <a:prstGeom prst="rect">
                <a:avLst/>
              </a:prstGeom>
              <a:noFill/>
              <a:ln>
                <a:noFill/>
              </a:ln>
            </p:spPr>
          </p:pic>
        </p:grpSp>
        <p:grpSp>
          <p:nvGrpSpPr>
            <p:cNvPr id="156" name="Google Shape;156;p7"/>
            <p:cNvGrpSpPr/>
            <p:nvPr/>
          </p:nvGrpSpPr>
          <p:grpSpPr>
            <a:xfrm>
              <a:off x="8546330" y="5275765"/>
              <a:ext cx="1302251" cy="990627"/>
              <a:chOff x="4943583" y="3852184"/>
              <a:chExt cx="2011680" cy="1674253"/>
            </a:xfrm>
          </p:grpSpPr>
          <p:sp>
            <p:nvSpPr>
              <p:cNvPr id="157" name="Google Shape;157;p7"/>
              <p:cNvSpPr/>
              <p:nvPr/>
            </p:nvSpPr>
            <p:spPr>
              <a:xfrm>
                <a:off x="4943583" y="3852184"/>
                <a:ext cx="2011680" cy="1188720"/>
              </a:xfrm>
              <a:prstGeom prst="rect">
                <a:avLst/>
              </a:prstGeom>
              <a:solidFill>
                <a:srgbClr val="ED9232"/>
              </a:solidFill>
              <a:ln>
                <a:noFill/>
              </a:ln>
            </p:spPr>
            <p:txBody>
              <a:bodyPr spcFirstLastPara="1" wrap="square" lIns="121900" tIns="60933" rIns="121900" bIns="60933" anchor="ctr" anchorCtr="0">
                <a:noAutofit/>
              </a:bodyPr>
              <a:lstStyle/>
              <a:p>
                <a:pPr algn="ctr" defTabSz="1219170">
                  <a:buClr>
                    <a:srgbClr val="000000"/>
                  </a:buClr>
                  <a:buSzPts val="750"/>
                </a:pPr>
                <a:endParaRPr sz="1000" kern="0">
                  <a:solidFill>
                    <a:srgbClr val="FCD3A2"/>
                  </a:solidFill>
                  <a:latin typeface="Times New Roman"/>
                  <a:ea typeface="Times New Roman"/>
                  <a:cs typeface="Times New Roman"/>
                  <a:sym typeface="Times New Roman"/>
                </a:endParaRPr>
              </a:p>
            </p:txBody>
          </p:sp>
          <p:sp>
            <p:nvSpPr>
              <p:cNvPr id="158" name="Google Shape;158;p7"/>
              <p:cNvSpPr/>
              <p:nvPr/>
            </p:nvSpPr>
            <p:spPr>
              <a:xfrm>
                <a:off x="4946286" y="5040905"/>
                <a:ext cx="2008977" cy="485532"/>
              </a:xfrm>
              <a:prstGeom prst="rect">
                <a:avLst/>
              </a:prstGeom>
              <a:noFill/>
              <a:ln>
                <a:noFill/>
              </a:ln>
            </p:spPr>
            <p:txBody>
              <a:bodyPr spcFirstLastPara="1" wrap="square" lIns="0" tIns="0" rIns="121900" bIns="0" anchor="t" anchorCtr="0">
                <a:spAutoFit/>
              </a:bodyPr>
              <a:lstStyle/>
              <a:p>
                <a:pPr algn="ctr" defTabSz="1219170">
                  <a:buClr>
                    <a:srgbClr val="000000"/>
                  </a:buClr>
                  <a:buSzPts val="1500"/>
                </a:pPr>
                <a:r>
                  <a:rPr lang="en-US" sz="1600" kern="0">
                    <a:solidFill>
                      <a:srgbClr val="000000"/>
                    </a:solidFill>
                    <a:latin typeface="Source Sans Pro Light"/>
                    <a:ea typeface="Source Sans Pro Light"/>
                    <a:cs typeface="Source Sans Pro Light"/>
                    <a:sym typeface="Source Sans Pro Light"/>
                  </a:rPr>
                  <a:t>Display</a:t>
                </a:r>
                <a:endParaRPr sz="1600" kern="0">
                  <a:solidFill>
                    <a:srgbClr val="000000"/>
                  </a:solidFill>
                  <a:latin typeface="Arial"/>
                  <a:ea typeface="Arial"/>
                  <a:cs typeface="Arial"/>
                  <a:sym typeface="Arial"/>
                </a:endParaRPr>
              </a:p>
            </p:txBody>
          </p:sp>
          <p:pic>
            <p:nvPicPr>
              <p:cNvPr id="159" name="Google Shape;159;p7" descr="ua-capability-icons_wht_Display.png"/>
              <p:cNvPicPr preferRelativeResize="0"/>
              <p:nvPr/>
            </p:nvPicPr>
            <p:blipFill rotWithShape="1">
              <a:blip r:embed="rId7">
                <a:alphaModFix/>
              </a:blip>
              <a:srcRect/>
              <a:stretch/>
            </p:blipFill>
            <p:spPr>
              <a:xfrm>
                <a:off x="5711163" y="4126903"/>
                <a:ext cx="489490" cy="633398"/>
              </a:xfrm>
              <a:prstGeom prst="rect">
                <a:avLst/>
              </a:prstGeom>
              <a:noFill/>
              <a:ln>
                <a:noFill/>
              </a:ln>
            </p:spPr>
          </p:pic>
        </p:gr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sz="quarter" idx="10"/>
          </p:nvPr>
        </p:nvSpPr>
        <p:spPr>
          <a:xfrm>
            <a:off x="206477" y="1083813"/>
            <a:ext cx="8731045" cy="5499020"/>
          </a:xfrm>
          <a:prstGeom prst="rect">
            <a:avLst/>
          </a:prstGeom>
        </p:spPr>
        <p:txBody>
          <a:bodyPr>
            <a:noAutofit/>
          </a:bodyPr>
          <a:lstStyle/>
          <a:p>
            <a:pPr marL="91440" indent="0" fontAlgn="base">
              <a:buNone/>
            </a:pPr>
            <a:r>
              <a:rPr lang="en-US" sz="1800" b="1" dirty="0">
                <a:latin typeface="Open Sans" panose="020B0606030504020204" pitchFamily="34" charset="0"/>
                <a:ea typeface="Open Sans" panose="020B0606030504020204" pitchFamily="34" charset="0"/>
                <a:cs typeface="Open Sans" panose="020B0606030504020204" pitchFamily="34" charset="0"/>
              </a:rPr>
              <a:t>Objective</a:t>
            </a:r>
            <a:r>
              <a:rPr lang="en-US" sz="1800" dirty="0">
                <a:latin typeface="Open Sans" panose="020B0606030504020204" pitchFamily="34" charset="0"/>
                <a:ea typeface="Open Sans" panose="020B0606030504020204" pitchFamily="34" charset="0"/>
                <a:cs typeface="Open Sans" panose="020B0606030504020204" pitchFamily="34" charset="0"/>
              </a:rPr>
              <a:t>: To increase EAI adoption, define a product category for EAI-supporting email systems, tools, and utilities, so that purchasers can demand EAI, and vendors can supply EAI.</a:t>
            </a:r>
            <a:br>
              <a:rPr lang="en-US" sz="1800" dirty="0">
                <a:latin typeface="Open Sans" panose="020B0606030504020204" pitchFamily="34" charset="0"/>
                <a:ea typeface="Open Sans" panose="020B0606030504020204" pitchFamily="34" charset="0"/>
                <a:cs typeface="Open Sans" panose="020B0606030504020204" pitchFamily="34" charset="0"/>
              </a:rPr>
            </a:b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IT and procurement managers use these scores to quantify the EAI level they are willing to buy.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Vendors use the specific, granular requirements in the guide to measure and score their own products. Motivated vendors can improve their products to earn the top score and win competitive advantage. </a:t>
            </a:r>
          </a:p>
          <a:p>
            <a:pPr marL="91440" indent="0" fontAlgn="base">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91440" indent="0" fontAlgn="base">
              <a:buNone/>
            </a:pPr>
            <a:r>
              <a:rPr lang="en-US" sz="1800" dirty="0">
                <a:latin typeface="Open Sans" panose="020B0606030504020204" pitchFamily="34" charset="0"/>
                <a:ea typeface="Open Sans" panose="020B0606030504020204" pitchFamily="34" charset="0"/>
                <a:cs typeface="Open Sans" panose="020B0606030504020204" pitchFamily="34" charset="0"/>
              </a:rPr>
              <a:t>Ongoing work related to EAI Self-Certification Guide: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User acceptance tests and input by the community on the draft guide. </a:t>
            </a:r>
            <a:r>
              <a:rPr lang="en-US" dirty="0">
                <a:solidFill>
                  <a:schemeClr val="accent1"/>
                </a:solidFill>
                <a:latin typeface="Open Sans" panose="020B0606030504020204" pitchFamily="34" charset="0"/>
                <a:ea typeface="Open Sans" panose="020B0606030504020204" pitchFamily="34" charset="0"/>
                <a:cs typeface="Open Sans" panose="020B0606030504020204" pitchFamily="34" charset="0"/>
              </a:rPr>
              <a:t>(Join the ICANN76 Session “New Internationalized Email Self Certification Guide Overview”)</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Building a self-certification tool to generate EAI-readiness score.</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Helping early EAI providers perform self-certification using the guide. </a:t>
            </a:r>
          </a:p>
          <a:p>
            <a:pPr marL="708660" lvl="1" indent="-342900" fontAlgn="base">
              <a:buFont typeface="+mj-lt"/>
              <a:buAutoNum type="arabicPeriod"/>
            </a:pPr>
            <a:r>
              <a:rPr lang="en-US" dirty="0">
                <a:latin typeface="Open Sans" panose="020B0606030504020204" pitchFamily="34" charset="0"/>
                <a:ea typeface="Open Sans" panose="020B0606030504020204" pitchFamily="34" charset="0"/>
                <a:cs typeface="Open Sans" panose="020B0606030504020204" pitchFamily="34" charset="0"/>
              </a:rPr>
              <a:t>A quick guide for IT and procurement managers.</a:t>
            </a:r>
          </a:p>
        </p:txBody>
      </p:sp>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206477" y="275167"/>
            <a:ext cx="9144000" cy="571500"/>
          </a:xfrm>
        </p:spPr>
        <p:txBody>
          <a:bodyPr/>
          <a:lstStyle/>
          <a:p>
            <a:r>
              <a:rPr lang="en-US" sz="2800" dirty="0">
                <a:solidFill>
                  <a:srgbClr val="F59122"/>
                </a:solidFill>
              </a:rPr>
              <a:t>Call for Action: EAI-Readiness Self-Certification Guide</a:t>
            </a:r>
            <a:endParaRPr lang="en-TR" sz="2800" dirty="0">
              <a:solidFill>
                <a:srgbClr val="F59122"/>
              </a:solidFill>
            </a:endParaRPr>
          </a:p>
        </p:txBody>
      </p:sp>
    </p:spTree>
    <p:extLst>
      <p:ext uri="{BB962C8B-B14F-4D97-AF65-F5344CB8AC3E}">
        <p14:creationId xmlns:p14="http://schemas.microsoft.com/office/powerpoint/2010/main" val="2822724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381639-BF78-184D-98DE-E3C5E8CCEA8C}"/>
              </a:ext>
            </a:extLst>
          </p:cNvPr>
          <p:cNvSpPr>
            <a:spLocks noGrp="1"/>
          </p:cNvSpPr>
          <p:nvPr>
            <p:ph type="title"/>
          </p:nvPr>
        </p:nvSpPr>
        <p:spPr>
          <a:xfrm>
            <a:off x="117709" y="114837"/>
            <a:ext cx="8451381" cy="1143000"/>
          </a:xfrm>
        </p:spPr>
        <p:txBody>
          <a:bodyPr/>
          <a:lstStyle/>
          <a:p>
            <a:r>
              <a:rPr lang="en-US" sz="2800" dirty="0">
                <a:solidFill>
                  <a:srgbClr val="F59122"/>
                </a:solidFill>
              </a:rPr>
              <a:t>Defining EAI-Readiness Levels</a:t>
            </a:r>
            <a:endParaRPr lang="en-TR" sz="2800" dirty="0">
              <a:solidFill>
                <a:srgbClr val="F59122"/>
              </a:solidFill>
            </a:endParaRPr>
          </a:p>
        </p:txBody>
      </p:sp>
      <p:graphicFrame>
        <p:nvGraphicFramePr>
          <p:cNvPr id="9" name="Table 8">
            <a:extLst>
              <a:ext uri="{FF2B5EF4-FFF2-40B4-BE49-F238E27FC236}">
                <a16:creationId xmlns:a16="http://schemas.microsoft.com/office/drawing/2014/main" id="{3B79FC2B-E1C8-DE4A-AADB-EA76E9558605}"/>
              </a:ext>
            </a:extLst>
          </p:cNvPr>
          <p:cNvGraphicFramePr>
            <a:graphicFrameLocks noGrp="1"/>
          </p:cNvGraphicFramePr>
          <p:nvPr/>
        </p:nvGraphicFramePr>
        <p:xfrm>
          <a:off x="117709" y="1526675"/>
          <a:ext cx="8832555" cy="5051760"/>
        </p:xfrm>
        <a:graphic>
          <a:graphicData uri="http://schemas.openxmlformats.org/drawingml/2006/table">
            <a:tbl>
              <a:tblPr>
                <a:tableStyleId>{BC89EF96-8CEA-46FF-86C4-4CE0E7609802}</a:tableStyleId>
              </a:tblPr>
              <a:tblGrid>
                <a:gridCol w="1261595">
                  <a:extLst>
                    <a:ext uri="{9D8B030D-6E8A-4147-A177-3AD203B41FA5}">
                      <a16:colId xmlns:a16="http://schemas.microsoft.com/office/drawing/2014/main" val="3538193092"/>
                    </a:ext>
                  </a:extLst>
                </a:gridCol>
                <a:gridCol w="7570960">
                  <a:extLst>
                    <a:ext uri="{9D8B030D-6E8A-4147-A177-3AD203B41FA5}">
                      <a16:colId xmlns:a16="http://schemas.microsoft.com/office/drawing/2014/main" val="3320587021"/>
                    </a:ext>
                  </a:extLst>
                </a:gridCol>
              </a:tblGrid>
              <a:tr h="298003">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Level</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a:t>
                      </a:r>
                      <a:endParaRPr lang="en-US"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solidFill>
                      <a:schemeClr val="accent1"/>
                    </a:solidFill>
                  </a:tcPr>
                </a:tc>
                <a:extLst>
                  <a:ext uri="{0D108BD9-81ED-4DB2-BD59-A6C34878D82A}">
                    <a16:rowId xmlns:a16="http://schemas.microsoft.com/office/drawing/2014/main" val="2864051063"/>
                  </a:ext>
                </a:extLst>
              </a:tr>
              <a:tr h="1977732">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Platinum</a:t>
                      </a: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Gold requirements +</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Supports all UASG Best Practices guidelines</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enabled by default [to the user and administrator]</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May also include “aspirational” extra features which improve user experience, also listed below</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use and administer Platinum-level features </a:t>
                      </a:r>
                    </a:p>
                    <a:p>
                      <a:pPr marL="228600" indent="-228600" rtl="0" fontAlgn="base">
                        <a:spcBef>
                          <a:spcPts val="0"/>
                        </a:spcBef>
                        <a:spcAft>
                          <a:spcPts val="0"/>
                        </a:spcAft>
                        <a:buFont typeface="+mj-lt"/>
                        <a:buAutoNum type="arabicPeriod"/>
                      </a:pPr>
                      <a:r>
                        <a:rPr lang="en-US" sz="1400" b="0"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All integrated tools or utilities should be UA-ready and EAI-enabled as well</a:t>
                      </a:r>
                    </a:p>
                  </a:txBody>
                  <a:tcPr marL="44730" marR="44730" marT="44730" marB="44730"/>
                </a:tc>
                <a:extLst>
                  <a:ext uri="{0D108BD9-81ED-4DB2-BD59-A6C34878D82A}">
                    <a16:rowId xmlns:a16="http://schemas.microsoft.com/office/drawing/2014/main" val="2721279319"/>
                  </a:ext>
                </a:extLst>
              </a:tr>
              <a:tr h="1767766">
                <a:tc>
                  <a:txBody>
                    <a:bodyPr/>
                    <a:lstStyle/>
                    <a:p>
                      <a:pPr rtl="0" fontAlgn="t">
                        <a:spcBef>
                          <a:spcPts val="0"/>
                        </a:spcBef>
                        <a:spcAft>
                          <a:spcPts val="0"/>
                        </a:spcAft>
                      </a:pPr>
                      <a:r>
                        <a:rPr lang="en-US" sz="1400" b="1"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t>Gold</a:t>
                      </a: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br>
                        <a:rPr lang="en-US" sz="1400" b="0" u="none" strike="noStrike">
                          <a:solidFill>
                            <a:srgbClr val="0E101A"/>
                          </a:solidFill>
                          <a:effectLst/>
                          <a:latin typeface="Open Sans" panose="020B0606030504020204" pitchFamily="34" charset="0"/>
                          <a:ea typeface="Open Sans" panose="020B0606030504020204" pitchFamily="34" charset="0"/>
                          <a:cs typeface="Open Sans" panose="020B0606030504020204" pitchFamily="34" charset="0"/>
                        </a:rPr>
                      </a:br>
                      <a:endParaRPr lang="en-US" sz="140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1"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Meets all Silver requirements +</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Hosting functionality for internationalized mailboxes is available but not enabled by default</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Marketing materials and public messaging promote globally inclusive email systems and features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Documentation clearly explains how to set up and use Gold-level features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which processes email addresses rather than messages, for example address books, can create and store Unicode email addresses  </a:t>
                      </a:r>
                    </a:p>
                  </a:txBody>
                  <a:tcPr marL="44730" marR="44730" marT="44730" marB="44730"/>
                </a:tc>
                <a:extLst>
                  <a:ext uri="{0D108BD9-81ED-4DB2-BD59-A6C34878D82A}">
                    <a16:rowId xmlns:a16="http://schemas.microsoft.com/office/drawing/2014/main" val="2506102778"/>
                  </a:ext>
                </a:extLst>
              </a:tr>
              <a:tr h="927901">
                <a:tc>
                  <a:txBody>
                    <a:bodyPr/>
                    <a:lstStyle/>
                    <a:p>
                      <a:pPr rtl="0" fontAlgn="t">
                        <a:spcBef>
                          <a:spcPts val="0"/>
                        </a:spcBef>
                        <a:spcAft>
                          <a:spcPts val="0"/>
                        </a:spcAft>
                      </a:pPr>
                      <a:r>
                        <a:rPr lang="en-US" sz="1400" b="1" u="none" strike="noStrike"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Silver</a:t>
                      </a:r>
                      <a:endParaRPr lang="en-US" sz="1400" dirty="0">
                        <a:effectLst/>
                        <a:latin typeface="Open Sans" panose="020B0606030504020204" pitchFamily="34" charset="0"/>
                        <a:ea typeface="Open Sans" panose="020B0606030504020204" pitchFamily="34" charset="0"/>
                        <a:cs typeface="Open Sans" panose="020B0606030504020204" pitchFamily="34" charset="0"/>
                      </a:endParaRPr>
                    </a:p>
                  </a:txBody>
                  <a:tcPr marL="44730" marR="44730" marT="44730" marB="44730"/>
                </a:tc>
                <a:tc>
                  <a:txBody>
                    <a:bodyPr/>
                    <a:lstStyle/>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Enables its users to process email messages from EAI mailboxes but does not host such mailboxes</a:t>
                      </a:r>
                    </a:p>
                    <a:p>
                      <a:pPr marL="228600" indent="-228600" rtl="0" fontAlgn="base">
                        <a:spcBef>
                          <a:spcPts val="0"/>
                        </a:spcBef>
                        <a:spcAft>
                          <a:spcPts val="0"/>
                        </a:spcAft>
                        <a:buFont typeface="+mj-lt"/>
                        <a:buAutoNum type="arabicPeriod"/>
                      </a:pPr>
                      <a:r>
                        <a:rPr lang="en-US" sz="1400" b="0" u="none" strike="noStrike" kern="1200" dirty="0">
                          <a:solidFill>
                            <a:srgbClr val="0E101A"/>
                          </a:solidFill>
                          <a:effectLst/>
                          <a:latin typeface="Open Sans" panose="020B0606030504020204" pitchFamily="34" charset="0"/>
                          <a:ea typeface="Open Sans" panose="020B0606030504020204" pitchFamily="34" charset="0"/>
                          <a:cs typeface="Open Sans" panose="020B0606030504020204" pitchFamily="34" charset="0"/>
                        </a:rPr>
                        <a:t>Functionality which processes email addresses rather than messages, for example address books, need not create or store Unicode email addresses</a:t>
                      </a:r>
                    </a:p>
                  </a:txBody>
                  <a:tcPr marL="44730" marR="44730" marT="44730" marB="44730"/>
                </a:tc>
                <a:extLst>
                  <a:ext uri="{0D108BD9-81ED-4DB2-BD59-A6C34878D82A}">
                    <a16:rowId xmlns:a16="http://schemas.microsoft.com/office/drawing/2014/main" val="1382804363"/>
                  </a:ext>
                </a:extLst>
              </a:tr>
            </a:tbl>
          </a:graphicData>
        </a:graphic>
      </p:graphicFrame>
      <p:sp>
        <p:nvSpPr>
          <p:cNvPr id="5" name="TextBox 4">
            <a:extLst>
              <a:ext uri="{FF2B5EF4-FFF2-40B4-BE49-F238E27FC236}">
                <a16:creationId xmlns:a16="http://schemas.microsoft.com/office/drawing/2014/main" id="{295C910A-CD0F-A604-B4D4-22A26E88E548}"/>
              </a:ext>
            </a:extLst>
          </p:cNvPr>
          <p:cNvSpPr txBox="1"/>
          <p:nvPr/>
        </p:nvSpPr>
        <p:spPr>
          <a:xfrm>
            <a:off x="117709" y="799016"/>
            <a:ext cx="8601748" cy="646331"/>
          </a:xfrm>
          <a:prstGeom prst="rect">
            <a:avLst/>
          </a:prstGeom>
          <a:noFill/>
        </p:spPr>
        <p:txBody>
          <a:bodyPr wrap="square">
            <a:spAutoFit/>
          </a:bodyPr>
          <a:lstStyle/>
          <a:p>
            <a:r>
              <a:rPr lang="en-US" dirty="0">
                <a:latin typeface="Open Sans" panose="020B0606030504020204" pitchFamily="34" charset="0"/>
                <a:ea typeface="Open Sans" panose="020B0606030504020204" pitchFamily="34" charset="0"/>
                <a:cs typeface="Open Sans" panose="020B0606030504020204" pitchFamily="34" charset="0"/>
              </a:rPr>
              <a:t>The self certification guide provides Silver, Gold, and Platinum scores for individual attributes. These </a:t>
            </a:r>
            <a:r>
              <a:rPr lang="en-US" sz="1800" dirty="0">
                <a:latin typeface="Open Sans" panose="020B0606030504020204" pitchFamily="34" charset="0"/>
                <a:ea typeface="Open Sans" panose="020B0606030504020204" pitchFamily="34" charset="0"/>
                <a:cs typeface="Open Sans" panose="020B0606030504020204" pitchFamily="34" charset="0"/>
              </a:rPr>
              <a:t>scores replace the old Level 1 and Level 2 concepts.</a:t>
            </a:r>
            <a:endParaRPr lang="en-TR" dirty="0"/>
          </a:p>
        </p:txBody>
      </p:sp>
    </p:spTree>
    <p:extLst>
      <p:ext uri="{BB962C8B-B14F-4D97-AF65-F5344CB8AC3E}">
        <p14:creationId xmlns:p14="http://schemas.microsoft.com/office/powerpoint/2010/main" val="1977583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34"/>
          <p:cNvSpPr txBox="1">
            <a:spLocks noGrp="1"/>
          </p:cNvSpPr>
          <p:nvPr>
            <p:ph type="title"/>
          </p:nvPr>
        </p:nvSpPr>
        <p:spPr>
          <a:xfrm>
            <a:off x="320042" y="226284"/>
            <a:ext cx="8451381" cy="1143000"/>
          </a:xfrm>
          <a:prstGeom prst="rect">
            <a:avLst/>
          </a:prstGeom>
          <a:noFill/>
          <a:ln>
            <a:noFill/>
          </a:ln>
        </p:spPr>
        <p:txBody>
          <a:bodyPr spcFirstLastPara="1" wrap="square" lIns="121900" tIns="60933" rIns="121900" bIns="60933" anchor="t" anchorCtr="0">
            <a:noAutofit/>
          </a:bodyPr>
          <a:lstStyle/>
          <a:p>
            <a:pPr>
              <a:buClr>
                <a:srgbClr val="000000"/>
              </a:buClr>
              <a:buSzPts val="3200"/>
            </a:pPr>
            <a:r>
              <a:rPr lang="en-US" sz="2800" dirty="0">
                <a:solidFill>
                  <a:srgbClr val="F59122"/>
                </a:solidFill>
              </a:rPr>
              <a:t>Title</a:t>
            </a:r>
            <a:endParaRPr sz="2800" dirty="0">
              <a:solidFill>
                <a:srgbClr val="F59122"/>
              </a:solidFill>
            </a:endParaRPr>
          </a:p>
        </p:txBody>
      </p:sp>
      <p:sp>
        <p:nvSpPr>
          <p:cNvPr id="370" name="Google Shape;370;p34"/>
          <p:cNvSpPr txBox="1">
            <a:spLocks noGrp="1"/>
          </p:cNvSpPr>
          <p:nvPr>
            <p:ph type="body" idx="1"/>
          </p:nvPr>
        </p:nvSpPr>
        <p:spPr>
          <a:xfrm>
            <a:off x="320041" y="1043560"/>
            <a:ext cx="8451381" cy="5588156"/>
          </a:xfrm>
          <a:prstGeom prst="rect">
            <a:avLst/>
          </a:prstGeom>
          <a:noFill/>
          <a:ln>
            <a:noFill/>
          </a:ln>
        </p:spPr>
        <p:txBody>
          <a:bodyPr spcFirstLastPara="1" wrap="square" lIns="121900" tIns="60933" rIns="121900" bIns="60933" anchor="t" anchorCtr="0">
            <a:noAutofit/>
          </a:bodyPr>
          <a:lstStyle/>
          <a:p>
            <a:pPr marL="457189" indent="-336542">
              <a:buClr>
                <a:srgbClr val="F59122"/>
              </a:buClr>
              <a:buSzPts val="1300"/>
              <a:buFont typeface="Noto Sans Symbols"/>
              <a:buChar char="▪"/>
            </a:pPr>
            <a:r>
              <a:rPr lang="en-US" sz="1800" dirty="0">
                <a:latin typeface="Open Sans" panose="020B0606030504020204" pitchFamily="34" charset="0"/>
                <a:ea typeface="Open Sans" panose="020B0606030504020204" pitchFamily="34" charset="0"/>
                <a:cs typeface="Open Sans" panose="020B0606030504020204" pitchFamily="34" charset="0"/>
                <a:sym typeface="Calibri"/>
              </a:rPr>
              <a:t>Part1.</a:t>
            </a:r>
            <a:br>
              <a:rPr lang="en-US" sz="1800" dirty="0">
                <a:latin typeface="Open Sans" panose="020B0606030504020204" pitchFamily="34" charset="0"/>
                <a:ea typeface="Open Sans" panose="020B0606030504020204" pitchFamily="34" charset="0"/>
                <a:cs typeface="Open Sans" panose="020B0606030504020204" pitchFamily="34" charset="0"/>
                <a:sym typeface="Calibri"/>
              </a:rPr>
            </a:b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1066774" lvl="1" indent="-336542">
              <a:buClr>
                <a:srgbClr val="F59122"/>
              </a:buClr>
              <a:buSzPts val="1300"/>
              <a:buFont typeface="Noto Sans Symbols"/>
              <a:buChar char="▪"/>
            </a:pPr>
            <a:r>
              <a:rPr lang="en-US" dirty="0">
                <a:latin typeface="Open Sans" panose="020B0606030504020204" pitchFamily="34" charset="0"/>
                <a:ea typeface="Open Sans" panose="020B0606030504020204" pitchFamily="34" charset="0"/>
                <a:cs typeface="Open Sans" panose="020B0606030504020204" pitchFamily="34" charset="0"/>
                <a:sym typeface="Calibri"/>
              </a:rPr>
              <a:t>Part1.1</a:t>
            </a:r>
          </a:p>
          <a:p>
            <a:pPr marL="1066774" lvl="1" indent="-336542">
              <a:buClr>
                <a:srgbClr val="F59122"/>
              </a:buClr>
              <a:buSzPts val="1300"/>
              <a:buFont typeface="Noto Sans Symbols"/>
              <a:buChar char="▪"/>
            </a:pP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35883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9"/>
          <p:cNvSpPr txBox="1"/>
          <p:nvPr/>
        </p:nvSpPr>
        <p:spPr>
          <a:xfrm>
            <a:off x="309800" y="4337359"/>
            <a:ext cx="8524400" cy="1040800"/>
          </a:xfrm>
          <a:prstGeom prst="rect">
            <a:avLst/>
          </a:prstGeom>
          <a:noFill/>
          <a:ln>
            <a:noFill/>
          </a:ln>
        </p:spPr>
        <p:txBody>
          <a:bodyPr spcFirstLastPara="1" wrap="square" lIns="91400" tIns="45700" rIns="91400" bIns="45700" anchor="t" anchorCtr="0">
            <a:noAutofit/>
          </a:bodyPr>
          <a:lstStyle/>
          <a:p>
            <a:pPr defTabSz="1219170">
              <a:buClr>
                <a:srgbClr val="000000"/>
              </a:buClr>
              <a:buSzPts val="2500"/>
            </a:pPr>
            <a:r>
              <a:rPr lang="en-US" sz="3333" b="1" kern="0" dirty="0">
                <a:solidFill>
                  <a:srgbClr val="FAFAFA"/>
                </a:solidFill>
                <a:latin typeface="Open Sans Light"/>
                <a:ea typeface="Open Sans Light"/>
                <a:cs typeface="Open Sans Light"/>
                <a:sym typeface="Open Sans Light"/>
              </a:rPr>
              <a:t>Feedback from Early Adopters</a:t>
            </a:r>
            <a:endParaRPr sz="2667" kern="0"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851798761"/>
      </p:ext>
    </p:extLst>
  </p:cSld>
  <p:clrMapOvr>
    <a:masterClrMapping/>
  </p:clrMapOvr>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18394083EFE534D8DCEE10A0665D7AA" ma:contentTypeVersion="13" ma:contentTypeDescription="Create a new document." ma:contentTypeScope="" ma:versionID="5bf56ad6d77956316fdcab3cc31a278d">
  <xsd:schema xmlns:xsd="http://www.w3.org/2001/XMLSchema" xmlns:xs="http://www.w3.org/2001/XMLSchema" xmlns:p="http://schemas.microsoft.com/office/2006/metadata/properties" xmlns:ns3="c07cf6bb-a70a-4da1-8da9-aa490d9dbb31" xmlns:ns4="7ce62929-f12e-4891-8e29-b9a7458abeed" targetNamespace="http://schemas.microsoft.com/office/2006/metadata/properties" ma:root="true" ma:fieldsID="5d51f3e2b87568f9d43a7953d079dacf" ns3:_="" ns4:_="">
    <xsd:import namespace="c07cf6bb-a70a-4da1-8da9-aa490d9dbb31"/>
    <xsd:import namespace="7ce62929-f12e-4891-8e29-b9a7458abee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7cf6bb-a70a-4da1-8da9-aa490d9dbb31"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e62929-f12e-4891-8e29-b9a7458abee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C78017-D8F4-4F23-B34A-7B15EDE3F9D1}">
  <ds:schemaRefs>
    <ds:schemaRef ds:uri="http://schemas.openxmlformats.org/package/2006/metadata/core-properties"/>
    <ds:schemaRef ds:uri="http://purl.org/dc/terms/"/>
    <ds:schemaRef ds:uri="http://purl.org/dc/dcmitype/"/>
    <ds:schemaRef ds:uri="c07cf6bb-a70a-4da1-8da9-aa490d9dbb31"/>
    <ds:schemaRef ds:uri="http://schemas.microsoft.com/office/2006/documentManagement/types"/>
    <ds:schemaRef ds:uri="http://purl.org/dc/elements/1.1/"/>
    <ds:schemaRef ds:uri="http://schemas.microsoft.com/office/infopath/2007/PartnerControls"/>
    <ds:schemaRef ds:uri="http://www.w3.org/XML/1998/namespace"/>
    <ds:schemaRef ds:uri="7ce62929-f12e-4891-8e29-b9a7458abeed"/>
    <ds:schemaRef ds:uri="http://schemas.microsoft.com/office/2006/metadata/properties"/>
  </ds:schemaRefs>
</ds:datastoreItem>
</file>

<file path=customXml/itemProps2.xml><?xml version="1.0" encoding="utf-8"?>
<ds:datastoreItem xmlns:ds="http://schemas.openxmlformats.org/officeDocument/2006/customXml" ds:itemID="{EB5BE0BB-6314-4644-B176-8A620B1DCBDB}">
  <ds:schemaRefs>
    <ds:schemaRef ds:uri="http://schemas.microsoft.com/sharepoint/v3/contenttype/forms"/>
  </ds:schemaRefs>
</ds:datastoreItem>
</file>

<file path=customXml/itemProps3.xml><?xml version="1.0" encoding="utf-8"?>
<ds:datastoreItem xmlns:ds="http://schemas.openxmlformats.org/officeDocument/2006/customXml" ds:itemID="{3C9F0C54-6EE6-4E4A-A57B-C8CBD1E422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7cf6bb-a70a-4da1-8da9-aa490d9dbb31"/>
    <ds:schemaRef ds:uri="7ce62929-f12e-4891-8e29-b9a7458abe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66897</TotalTime>
  <Words>986</Words>
  <Application>Microsoft Macintosh PowerPoint</Application>
  <PresentationFormat>On-screen Show (4:3)</PresentationFormat>
  <Paragraphs>124</Paragraphs>
  <Slides>13</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Calibri</vt:lpstr>
      <vt:lpstr>Helvetica</vt:lpstr>
      <vt:lpstr>Lucida Grande</vt:lpstr>
      <vt:lpstr>Merriweather Sans</vt:lpstr>
      <vt:lpstr>Noto Sans Symbols</vt:lpstr>
      <vt:lpstr>Open Sans</vt:lpstr>
      <vt:lpstr>Open Sans Light</vt:lpstr>
      <vt:lpstr>Source Sans Pro Light</vt:lpstr>
      <vt:lpstr>Times New Roman</vt:lpstr>
      <vt:lpstr>Office Theme</vt:lpstr>
      <vt:lpstr>PowerPoint Presentation</vt:lpstr>
      <vt:lpstr>Universal Acceptance: New Internationalized Email Self Certification Guide Overview  </vt:lpstr>
      <vt:lpstr>Session Overview</vt:lpstr>
      <vt:lpstr>Universal Acceptance (UA) </vt:lpstr>
      <vt:lpstr>UA Scope and Categories Impacted</vt:lpstr>
      <vt:lpstr>Call for Action: EAI-Readiness Self-Certification Guide</vt:lpstr>
      <vt:lpstr>Defining EAI-Readiness Levels</vt:lpstr>
      <vt:lpstr>Title</vt:lpstr>
      <vt:lpstr>PowerPoint Presentation</vt:lpstr>
      <vt:lpstr>Title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Seda Akbulut</cp:lastModifiedBy>
  <cp:revision>910</cp:revision>
  <dcterms:created xsi:type="dcterms:W3CDTF">2016-03-09T19:41:20Z</dcterms:created>
  <dcterms:modified xsi:type="dcterms:W3CDTF">2023-02-21T17:09:48Z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0x010100818394083EFE534D8DCEE10A0665D7AA</vt:lpwstr>
  </property>
</Properties>
</file>