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modernComment_43A_E59F5B90.xml" ContentType="application/vnd.ms-powerpoint.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modernComment_43C_B9117D6.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2"/>
  </p:notesMasterIdLst>
  <p:handoutMasterIdLst>
    <p:handoutMasterId r:id="rId13"/>
  </p:handoutMasterIdLst>
  <p:sldIdLst>
    <p:sldId id="976" r:id="rId5"/>
    <p:sldId id="1079" r:id="rId6"/>
    <p:sldId id="1080" r:id="rId7"/>
    <p:sldId id="1081" r:id="rId8"/>
    <p:sldId id="1082" r:id="rId9"/>
    <p:sldId id="1083" r:id="rId10"/>
    <p:sldId id="1084"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51">
          <p15:clr>
            <a:srgbClr val="A4A3A4"/>
          </p15:clr>
        </p15:guide>
        <p15:guide id="2" pos="242">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E1D7BC4-DE82-62E4-E19C-E84ED7D5D56C}" name="Jane Sexton" initials="JS" userId="S::jane.sexton@icann.org::74f5318d-4b03-4508-9132-a81a58a7f581" providerId="AD"/>
  <p188:author id="{3AA359F9-CFF4-BBBC-9218-06D38FD48132}" name="Seda Akbulut" initials="SA" userId="S::seda.akbulut@icann.org::43c39cc7-e8f8-4664-8930-ba6950c0425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anftl, Jessica" initials="RJ" lastIdx="6" clrIdx="0">
    <p:extLst>
      <p:ext uri="{19B8F6BF-5375-455C-9EA6-DF929625EA0E}">
        <p15:presenceInfo xmlns:p15="http://schemas.microsoft.com/office/powerpoint/2012/main" userId="S::Jessica.Ranftl@edelman.com::f2f86844-9661-4af8-b239-02d118dae0a5" providerId="AD"/>
      </p:ext>
    </p:extLst>
  </p:cmAuthor>
  <p:cmAuthor id="2" name="Ludwig, Anna" initials="LA" lastIdx="1" clrIdx="1">
    <p:extLst>
      <p:ext uri="{19B8F6BF-5375-455C-9EA6-DF929625EA0E}">
        <p15:presenceInfo xmlns:p15="http://schemas.microsoft.com/office/powerpoint/2012/main" userId="S::Anna.Ludwig@edelman.com::37c0a5f0-58e0-49c4-8a77-eb3f817d5c7c" providerId="AD"/>
      </p:ext>
    </p:extLst>
  </p:cmAuthor>
  <p:cmAuthor id="3" name="Jane Sexton" initials="JS" lastIdx="4" clrIdx="2">
    <p:extLst>
      <p:ext uri="{19B8F6BF-5375-455C-9EA6-DF929625EA0E}">
        <p15:presenceInfo xmlns:p15="http://schemas.microsoft.com/office/powerpoint/2012/main" userId="S::jane.sexton@icann.org::74f5318d-4b03-4508-9132-a81a58a7f5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9122"/>
    <a:srgbClr val="1BBD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972"/>
    <p:restoredTop sz="96154" autoAdjust="0"/>
  </p:normalViewPr>
  <p:slideViewPr>
    <p:cSldViewPr snapToGrid="0" snapToObjects="1" showGuides="1">
      <p:cViewPr varScale="1">
        <p:scale>
          <a:sx n="132" d="100"/>
          <a:sy n="132" d="100"/>
        </p:scale>
        <p:origin x="184" y="320"/>
      </p:cViewPr>
      <p:guideLst>
        <p:guide orient="horz" pos="851"/>
        <p:guide pos="24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omments/modernComment_43A_E59F5B90.xml><?xml version="1.0" encoding="utf-8"?>
<p188:cmLst xmlns:a="http://schemas.openxmlformats.org/drawingml/2006/main" xmlns:r="http://schemas.openxmlformats.org/officeDocument/2006/relationships" xmlns:p188="http://schemas.microsoft.com/office/powerpoint/2018/8/main">
  <p188:cm id="{0B56D17E-84FC-8647-9BD0-7509F52A5305}" authorId="{3AA359F9-CFF4-BBBC-9218-06D38FD48132}" created="2023-02-21T12:31:07.898">
    <pc:sldMkLst xmlns:pc="http://schemas.microsoft.com/office/powerpoint/2013/main/command">
      <pc:docMk/>
      <pc:sldMk cId="3852426128" sldId="1082"/>
    </pc:sldMkLst>
    <p188:txBody>
      <a:bodyPr/>
      <a:lstStyle/>
      <a:p>
        <a:r>
          <a:rPr lang="en-TR"/>
          <a:t>Page 31 and 32 is repetitive., may be excluded</a:t>
        </a:r>
      </a:p>
    </p188:txBody>
  </p188:cm>
</p188:cmLst>
</file>

<file path=ppt/comments/modernComment_43C_B9117D6.xml><?xml version="1.0" encoding="utf-8"?>
<p188:cmLst xmlns:a="http://schemas.openxmlformats.org/drawingml/2006/main" xmlns:r="http://schemas.openxmlformats.org/officeDocument/2006/relationships" xmlns:p188="http://schemas.microsoft.com/office/powerpoint/2018/8/main">
  <p188:cm id="{9F8DE61A-2CF6-664F-B838-0D90D6048A89}" authorId="{3AA359F9-CFF4-BBBC-9218-06D38FD48132}" created="2023-02-21T14:13:45.856">
    <pc:sldMkLst xmlns:pc="http://schemas.microsoft.com/office/powerpoint/2013/main/command">
      <pc:docMk/>
      <pc:sldMk cId="194058198" sldId="1084"/>
    </pc:sldMkLst>
    <p188:replyLst>
      <p188:reply id="{34527EAA-A528-2848-9674-402BECDFD81B}" authorId="{3AA359F9-CFF4-BBBC-9218-06D38FD48132}" created="2023-02-21T15:54:27.171">
        <p188:txBody>
          <a:bodyPr/>
          <a:lstStyle/>
          <a:p>
            <a:r>
              <a:rPr lang="en-TR"/>
              <a:t>Remove this, add case studies, include eai check tool.</a:t>
            </a:r>
          </a:p>
        </p188:txBody>
      </p188:reply>
      <p188:reply id="{7990237D-DD38-014F-9082-3B6D1818BFE4}" authorId="{3AA359F9-CFF4-BBBC-9218-06D38FD48132}" created="2023-02-21T15:55:03.062">
        <p188:txBody>
          <a:bodyPr/>
          <a:lstStyle/>
          <a:p>
            <a:r>
              <a:rPr lang="en-TR"/>
              <a:t>Invite email providers for their own case studies. Call to action.</a:t>
            </a:r>
          </a:p>
        </p188:txBody>
      </p188:reply>
    </p188:replyLst>
    <p188:txBody>
      <a:bodyPr/>
      <a:lstStyle/>
      <a:p>
        <a:r>
          <a:rPr lang="en-TR"/>
          <a:t>Pending confirmation from Eduardo, Jane</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66906E0-6942-4F48-AC5D-2DDD06904B92}" type="datetimeFigureOut">
              <a:rPr lang="en-US" smtClean="0"/>
              <a:t>2/21/23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9EBCD6-F881-DE4D-AD91-2DE9B6D20BD0}" type="slidenum">
              <a:rPr lang="en-US" smtClean="0"/>
              <a:t>‹#›</a:t>
            </a:fld>
            <a:endParaRPr lang="en-US"/>
          </a:p>
        </p:txBody>
      </p:sp>
    </p:spTree>
    <p:extLst>
      <p:ext uri="{BB962C8B-B14F-4D97-AF65-F5344CB8AC3E}">
        <p14:creationId xmlns:p14="http://schemas.microsoft.com/office/powerpoint/2010/main" val="33730107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9D18E1-D8CB-9946-948B-7C2F3B110973}" type="datetimeFigureOut">
              <a:rPr lang="en-US" smtClean="0"/>
              <a:t>2/21/23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70686C-8BC4-524E-8ABC-5F9B9C355391}" type="slidenum">
              <a:rPr lang="en-US" smtClean="0"/>
              <a:t>‹#›</a:t>
            </a:fld>
            <a:endParaRPr lang="en-US"/>
          </a:p>
        </p:txBody>
      </p:sp>
    </p:spTree>
    <p:extLst>
      <p:ext uri="{BB962C8B-B14F-4D97-AF65-F5344CB8AC3E}">
        <p14:creationId xmlns:p14="http://schemas.microsoft.com/office/powerpoint/2010/main" val="197706815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10eea5838db_0_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167" name="Google Shape;167;g10eea5838db_0_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39829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p3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defTabSz="457200" rtl="0" eaLnBrk="1" fontAlgn="auto" latinLnBrk="0" hangingPunct="1">
              <a:lnSpc>
                <a:spcPct val="100000"/>
              </a:lnSpc>
              <a:spcBef>
                <a:spcPts val="0"/>
              </a:spcBef>
              <a:spcAft>
                <a:spcPts val="0"/>
              </a:spcAft>
              <a:buClrTx/>
              <a:buSzPts val="1400"/>
              <a:buFontTx/>
              <a:buNone/>
              <a:tabLst/>
              <a:defRPr/>
            </a:pPr>
            <a:r>
              <a:rPr lang="en-US" sz="1800" dirty="0">
                <a:solidFill>
                  <a:srgbClr val="F48E21"/>
                </a:solidFill>
                <a:effectLst/>
                <a:latin typeface="Calibri" panose="020F0502020204030204" pitchFamily="34" charset="0"/>
              </a:rPr>
              <a:t> </a:t>
            </a:r>
            <a:r>
              <a:rPr lang="en-US" sz="1800" dirty="0">
                <a:effectLst/>
                <a:latin typeface="OpenSans"/>
              </a:rPr>
              <a:t>The EAI WG does not focus on specific languages and writing scripts. </a:t>
            </a:r>
            <a:endParaRPr lang="en-US" dirty="0">
              <a:effectLst/>
            </a:endParaRPr>
          </a:p>
          <a:p>
            <a:pPr marL="0" lvl="0" indent="0" algn="l" rtl="0">
              <a:lnSpc>
                <a:spcPct val="100000"/>
              </a:lnSpc>
              <a:spcBef>
                <a:spcPts val="0"/>
              </a:spcBef>
              <a:spcAft>
                <a:spcPts val="0"/>
              </a:spcAft>
              <a:buSzPts val="1400"/>
              <a:buNone/>
            </a:pPr>
            <a:endParaRPr lang="en-US" sz="1200" b="0" i="0" u="none" strike="noStrike" kern="1200" dirty="0">
              <a:solidFill>
                <a:schemeClr val="tx1"/>
              </a:solidFill>
              <a:effectLst/>
              <a:latin typeface="+mn-lt"/>
              <a:ea typeface="+mn-ea"/>
              <a:cs typeface="+mn-cs"/>
            </a:endParaRP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Our test cases are limited to certain email categories in different languages.</a:t>
            </a:r>
            <a:endParaRPr dirty="0"/>
          </a:p>
        </p:txBody>
      </p:sp>
      <p:sp>
        <p:nvSpPr>
          <p:cNvPr id="355" name="Google Shape;355;p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33746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EAI support is an important element of the Universal Acceptance (UA) of domain names and email addresses.</a:t>
            </a:r>
          </a:p>
          <a:p>
            <a:endParaRPr lang="en-TR" dirty="0"/>
          </a:p>
          <a:p>
            <a:r>
              <a:rPr lang="en-US" sz="1200" b="0" i="0" u="none" strike="noStrike" kern="1200" dirty="0">
                <a:solidFill>
                  <a:schemeClr val="tx1"/>
                </a:solidFill>
                <a:effectLst/>
                <a:latin typeface="+mn-lt"/>
                <a:ea typeface="+mn-ea"/>
                <a:cs typeface="+mn-cs"/>
              </a:rPr>
              <a:t>It includes not only the obvious components like email servers, but also components which store email addresses, like contact lists, or which send email messages, like calendars.</a:t>
            </a:r>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3</a:t>
            </a:fld>
            <a:endParaRPr lang="en-US"/>
          </a:p>
        </p:txBody>
      </p:sp>
    </p:spTree>
    <p:extLst>
      <p:ext uri="{BB962C8B-B14F-4D97-AF65-F5344CB8AC3E}">
        <p14:creationId xmlns:p14="http://schemas.microsoft.com/office/powerpoint/2010/main" val="232386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TR" dirty="0"/>
              <a:t>EAI R</a:t>
            </a:r>
            <a:r>
              <a:rPr lang="en-US" dirty="0"/>
              <a:t>e</a:t>
            </a:r>
            <a:r>
              <a:rPr lang="en-TR" dirty="0"/>
              <a:t>adiness </a:t>
            </a:r>
            <a:r>
              <a:rPr lang="en-US" dirty="0"/>
              <a:t>Levels are categorized</a:t>
            </a:r>
            <a:r>
              <a:rPr lang="en-TR" dirty="0"/>
              <a:t> as Silver, Gold and Platinum.</a:t>
            </a:r>
            <a:r>
              <a:rPr lang="en-US" dirty="0"/>
              <a:t>  We used to talk about Level 1 (able to send/receive to/from EAI mailboxes) and L2 (able to create and host EAI mailboxes as well as send/receive), but this not sufficient for our current goals.</a:t>
            </a:r>
            <a:endParaRPr lang="en-TR" dirty="0"/>
          </a:p>
          <a:p>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4</a:t>
            </a:fld>
            <a:endParaRPr lang="en-US"/>
          </a:p>
        </p:txBody>
      </p:sp>
    </p:spTree>
    <p:extLst>
      <p:ext uri="{BB962C8B-B14F-4D97-AF65-F5344CB8AC3E}">
        <p14:creationId xmlns:p14="http://schemas.microsoft.com/office/powerpoint/2010/main" val="1462377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-to be published soon- (ETA:1 month)</a:t>
            </a:r>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5</a:t>
            </a:fld>
            <a:endParaRPr lang="en-US"/>
          </a:p>
        </p:txBody>
      </p:sp>
    </p:spTree>
    <p:extLst>
      <p:ext uri="{BB962C8B-B14F-4D97-AF65-F5344CB8AC3E}">
        <p14:creationId xmlns:p14="http://schemas.microsoft.com/office/powerpoint/2010/main" val="2918112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6</a:t>
            </a:fld>
            <a:endParaRPr lang="en-US"/>
          </a:p>
        </p:txBody>
      </p:sp>
    </p:spTree>
    <p:extLst>
      <p:ext uri="{BB962C8B-B14F-4D97-AF65-F5344CB8AC3E}">
        <p14:creationId xmlns:p14="http://schemas.microsoft.com/office/powerpoint/2010/main" val="2250642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SzPts val="1400"/>
              <a:buNone/>
            </a:pPr>
            <a:r>
              <a:rPr lang="tr-TR" dirty="0" err="1"/>
              <a:t>The</a:t>
            </a:r>
            <a:r>
              <a:rPr lang="tr-TR" dirty="0"/>
              <a:t> test is </a:t>
            </a:r>
            <a:r>
              <a:rPr lang="tr-TR" dirty="0" err="1"/>
              <a:t>conducted</a:t>
            </a:r>
            <a:r>
              <a:rPr lang="tr-TR" dirty="0"/>
              <a:t> </a:t>
            </a:r>
            <a:r>
              <a:rPr lang="tr-TR" dirty="0" err="1"/>
              <a:t>for</a:t>
            </a:r>
            <a:r>
              <a:rPr lang="tr-TR" dirty="0"/>
              <a:t> </a:t>
            </a:r>
            <a:r>
              <a:rPr lang="tr-TR" dirty="0" err="1"/>
              <a:t>gTLDs</a:t>
            </a:r>
            <a:r>
              <a:rPr lang="tr-TR" dirty="0"/>
              <a:t> </a:t>
            </a:r>
            <a:r>
              <a:rPr lang="tr-TR" dirty="0" err="1"/>
              <a:t>only</a:t>
            </a:r>
            <a:r>
              <a:rPr lang="tr-TR" dirty="0"/>
              <a:t>. </a:t>
            </a:r>
            <a:r>
              <a:rPr lang="tr-TR" dirty="0" err="1"/>
              <a:t>For</a:t>
            </a:r>
            <a:r>
              <a:rPr lang="tr-TR" dirty="0"/>
              <a:t> </a:t>
            </a:r>
            <a:r>
              <a:rPr lang="tr-TR" dirty="0" err="1"/>
              <a:t>ccTLDS</a:t>
            </a:r>
            <a:r>
              <a:rPr lang="tr-TR" dirty="0"/>
              <a:t> </a:t>
            </a:r>
            <a:r>
              <a:rPr lang="tr-TR" dirty="0" err="1"/>
              <a:t>who</a:t>
            </a:r>
            <a:r>
              <a:rPr lang="tr-TR" dirty="0"/>
              <a:t> </a:t>
            </a:r>
            <a:r>
              <a:rPr lang="tr-TR" dirty="0" err="1"/>
              <a:t>wishes</a:t>
            </a:r>
            <a:r>
              <a:rPr lang="tr-TR" dirty="0"/>
              <a:t> </a:t>
            </a:r>
            <a:r>
              <a:rPr lang="tr-TR" dirty="0" err="1"/>
              <a:t>to</a:t>
            </a:r>
            <a:r>
              <a:rPr lang="tr-TR" dirty="0"/>
              <a:t> </a:t>
            </a:r>
            <a:r>
              <a:rPr lang="tr-TR" dirty="0" err="1"/>
              <a:t>conduct</a:t>
            </a:r>
            <a:r>
              <a:rPr lang="tr-TR" dirty="0"/>
              <a:t> </a:t>
            </a:r>
            <a:r>
              <a:rPr lang="tr-TR" dirty="0" err="1"/>
              <a:t>the</a:t>
            </a:r>
            <a:r>
              <a:rPr lang="tr-TR" dirty="0"/>
              <a:t>  EAI </a:t>
            </a:r>
            <a:r>
              <a:rPr lang="tr-TR" dirty="0" err="1"/>
              <a:t>survey</a:t>
            </a:r>
            <a:r>
              <a:rPr lang="tr-TR" dirty="0"/>
              <a:t> on </a:t>
            </a:r>
            <a:r>
              <a:rPr lang="tr-TR" dirty="0" err="1"/>
              <a:t>their</a:t>
            </a:r>
            <a:r>
              <a:rPr lang="tr-TR" dirty="0"/>
              <a:t> </a:t>
            </a:r>
            <a:r>
              <a:rPr lang="tr-TR" dirty="0" err="1"/>
              <a:t>own</a:t>
            </a:r>
            <a:r>
              <a:rPr lang="tr-TR" dirty="0"/>
              <a:t> </a:t>
            </a:r>
            <a:r>
              <a:rPr lang="tr-TR" dirty="0" err="1"/>
              <a:t>zone</a:t>
            </a:r>
            <a:r>
              <a:rPr lang="tr-TR" dirty="0"/>
              <a:t> file </a:t>
            </a:r>
            <a:r>
              <a:rPr lang="tr-TR" dirty="0">
                <a:sym typeface="Wingdings" pitchFamily="2" charset="2"/>
              </a:rPr>
              <a:t> </a:t>
            </a:r>
            <a:r>
              <a:rPr lang="tr-TR" dirty="0" err="1">
                <a:sym typeface="Wingdings" pitchFamily="2" charset="2"/>
              </a:rPr>
              <a:t>Github</a:t>
            </a:r>
            <a:r>
              <a:rPr lang="tr-TR" dirty="0">
                <a:sym typeface="Wingdings" pitchFamily="2" charset="2"/>
              </a:rPr>
              <a:t> link</a:t>
            </a:r>
          </a:p>
          <a:p>
            <a:pPr marL="0" lvl="0" indent="0" algn="l" rtl="0">
              <a:lnSpc>
                <a:spcPct val="100000"/>
              </a:lnSpc>
              <a:spcBef>
                <a:spcPts val="0"/>
              </a:spcBef>
              <a:spcAft>
                <a:spcPts val="0"/>
              </a:spcAft>
              <a:buSzPts val="1400"/>
              <a:buNone/>
            </a:pPr>
            <a:endParaRPr lang="tr-TR" dirty="0"/>
          </a:p>
          <a:p>
            <a:pPr marL="0" lvl="0" indent="0" algn="l" rtl="0">
              <a:lnSpc>
                <a:spcPct val="100000"/>
              </a:lnSpc>
              <a:spcBef>
                <a:spcPts val="0"/>
              </a:spcBef>
              <a:spcAft>
                <a:spcPts val="0"/>
              </a:spcAft>
              <a:buSzPts val="1400"/>
              <a:buNone/>
            </a:pPr>
            <a:r>
              <a:rPr lang="tr-TR" dirty="0" err="1"/>
              <a:t>Narrative</a:t>
            </a:r>
            <a:r>
              <a:rPr lang="tr-TR" dirty="0"/>
              <a:t>:</a:t>
            </a:r>
          </a:p>
          <a:p>
            <a:pPr marL="0" lvl="0" indent="0" algn="l" rtl="0">
              <a:lnSpc>
                <a:spcPct val="100000"/>
              </a:lnSpc>
              <a:spcBef>
                <a:spcPts val="0"/>
              </a:spcBef>
              <a:spcAft>
                <a:spcPts val="0"/>
              </a:spcAft>
              <a:buSzPts val="1400"/>
              <a:buNone/>
            </a:pPr>
            <a:r>
              <a:rPr lang="tr-TR" dirty="0"/>
              <a:t>1.172 TLD </a:t>
            </a:r>
            <a:r>
              <a:rPr lang="tr-TR" dirty="0" err="1"/>
              <a:t>zones</a:t>
            </a:r>
            <a:r>
              <a:rPr lang="tr-TR" dirty="0"/>
              <a:t> </a:t>
            </a:r>
            <a:r>
              <a:rPr lang="tr-TR" dirty="0" err="1"/>
              <a:t>surveyed</a:t>
            </a:r>
            <a:r>
              <a:rPr lang="tr-TR" dirty="0"/>
              <a:t> </a:t>
            </a:r>
            <a:r>
              <a:rPr lang="tr-TR" dirty="0" err="1"/>
              <a:t>covering</a:t>
            </a:r>
            <a:r>
              <a:rPr lang="tr-TR" dirty="0"/>
              <a:t> 210 </a:t>
            </a:r>
            <a:r>
              <a:rPr lang="tr-TR" dirty="0" err="1"/>
              <a:t>mio</a:t>
            </a:r>
            <a:r>
              <a:rPr lang="tr-TR" dirty="0"/>
              <a:t> </a:t>
            </a:r>
            <a:r>
              <a:rPr lang="tr-TR" dirty="0" err="1"/>
              <a:t>second</a:t>
            </a:r>
            <a:r>
              <a:rPr lang="tr-TR" dirty="0"/>
              <a:t> </a:t>
            </a:r>
            <a:r>
              <a:rPr lang="tr-TR" dirty="0" err="1"/>
              <a:t>level</a:t>
            </a:r>
            <a:r>
              <a:rPr lang="tr-TR" dirty="0"/>
              <a:t> </a:t>
            </a:r>
            <a:r>
              <a:rPr lang="tr-TR" dirty="0" err="1"/>
              <a:t>domains</a:t>
            </a:r>
            <a:r>
              <a:rPr lang="tr-TR" dirty="0"/>
              <a:t>, </a:t>
            </a:r>
          </a:p>
          <a:p>
            <a:pPr marL="0" lvl="0" indent="0" algn="l" rtl="0">
              <a:lnSpc>
                <a:spcPct val="100000"/>
              </a:lnSpc>
              <a:spcBef>
                <a:spcPts val="0"/>
              </a:spcBef>
              <a:spcAft>
                <a:spcPts val="0"/>
              </a:spcAft>
              <a:buSzPts val="1400"/>
              <a:buNone/>
            </a:pPr>
            <a:r>
              <a:rPr lang="tr-TR" dirty="0"/>
              <a:t>35.521.173 </a:t>
            </a:r>
            <a:r>
              <a:rPr lang="tr-TR" dirty="0" err="1"/>
              <a:t>unique</a:t>
            </a:r>
            <a:r>
              <a:rPr lang="tr-TR" dirty="0"/>
              <a:t> mail </a:t>
            </a:r>
            <a:r>
              <a:rPr lang="tr-TR" dirty="0" err="1"/>
              <a:t>servers</a:t>
            </a:r>
            <a:r>
              <a:rPr lang="tr-TR" dirty="0"/>
              <a:t> </a:t>
            </a:r>
            <a:r>
              <a:rPr lang="tr-TR" dirty="0" err="1"/>
              <a:t>found</a:t>
            </a:r>
            <a:r>
              <a:rPr lang="tr-TR" dirty="0"/>
              <a:t> </a:t>
            </a:r>
            <a:r>
              <a:rPr lang="tr-TR" dirty="0" err="1"/>
              <a:t>with</a:t>
            </a:r>
            <a:r>
              <a:rPr lang="tr-TR" dirty="0"/>
              <a:t> 2.506.329 </a:t>
            </a:r>
            <a:r>
              <a:rPr lang="tr-TR" dirty="0" err="1"/>
              <a:t>unique</a:t>
            </a:r>
            <a:r>
              <a:rPr lang="tr-TR" dirty="0"/>
              <a:t> IP </a:t>
            </a:r>
            <a:r>
              <a:rPr lang="tr-TR" dirty="0" err="1"/>
              <a:t>addresses</a:t>
            </a:r>
            <a:r>
              <a:rPr lang="tr-TR" dirty="0"/>
              <a:t>.</a:t>
            </a:r>
          </a:p>
          <a:p>
            <a:pPr marL="0" lvl="0" indent="0" algn="l" rtl="0">
              <a:lnSpc>
                <a:spcPct val="100000"/>
              </a:lnSpc>
              <a:spcBef>
                <a:spcPts val="0"/>
              </a:spcBef>
              <a:spcAft>
                <a:spcPts val="0"/>
              </a:spcAft>
              <a:buSzPts val="1400"/>
              <a:buNone/>
            </a:pPr>
            <a:endParaRPr lang="tr-TR" dirty="0"/>
          </a:p>
          <a:p>
            <a:pPr marL="0" marR="0" lvl="0" indent="0" algn="l" defTabSz="457200" rtl="0" eaLnBrk="1" fontAlgn="auto" latinLnBrk="0" hangingPunct="1">
              <a:lnSpc>
                <a:spcPct val="100000"/>
              </a:lnSpc>
              <a:spcBef>
                <a:spcPts val="0"/>
              </a:spcBef>
              <a:spcAft>
                <a:spcPts val="0"/>
              </a:spcAft>
              <a:buClrTx/>
              <a:buSzPts val="1400"/>
              <a:buFontTx/>
              <a:buNone/>
              <a:tabLst/>
              <a:defRPr/>
            </a:pPr>
            <a:r>
              <a:rPr lang="tr-TR" dirty="0"/>
              <a:t>Of </a:t>
            </a:r>
            <a:r>
              <a:rPr lang="tr-TR" dirty="0" err="1"/>
              <a:t>the</a:t>
            </a:r>
            <a:r>
              <a:rPr lang="tr-TR" dirty="0"/>
              <a:t> </a:t>
            </a:r>
            <a:r>
              <a:rPr lang="tr-TR" dirty="0" err="1"/>
              <a:t>tested</a:t>
            </a:r>
            <a:r>
              <a:rPr lang="tr-TR" dirty="0"/>
              <a:t> IP </a:t>
            </a:r>
            <a:r>
              <a:rPr lang="tr-TR" dirty="0" err="1"/>
              <a:t>Addresses</a:t>
            </a:r>
            <a:r>
              <a:rPr lang="tr-TR" dirty="0"/>
              <a:t>, </a:t>
            </a:r>
          </a:p>
          <a:p>
            <a:pPr marL="0" marR="0" lvl="0" indent="0" algn="l" defTabSz="457200" rtl="0" eaLnBrk="1" fontAlgn="auto" latinLnBrk="0" hangingPunct="1">
              <a:lnSpc>
                <a:spcPct val="100000"/>
              </a:lnSpc>
              <a:spcBef>
                <a:spcPts val="0"/>
              </a:spcBef>
              <a:spcAft>
                <a:spcPts val="0"/>
              </a:spcAft>
              <a:buClrTx/>
              <a:buSzPts val="1400"/>
              <a:buFontTx/>
              <a:buNone/>
              <a:tabLst/>
              <a:defRPr/>
            </a:pPr>
            <a:r>
              <a:rPr lang="tr-TR" dirty="0"/>
              <a:t>7% of </a:t>
            </a:r>
            <a:r>
              <a:rPr lang="tr-TR" dirty="0" err="1"/>
              <a:t>them</a:t>
            </a:r>
            <a:r>
              <a:rPr lang="tr-TR" dirty="0"/>
              <a:t> can </a:t>
            </a:r>
            <a:r>
              <a:rPr lang="tr-TR" dirty="0" err="1"/>
              <a:t>accept</a:t>
            </a:r>
            <a:r>
              <a:rPr lang="tr-TR" dirty="0"/>
              <a:t> </a:t>
            </a:r>
            <a:r>
              <a:rPr lang="tr-TR" dirty="0" err="1"/>
              <a:t>internationalized</a:t>
            </a:r>
            <a:r>
              <a:rPr lang="tr-TR" dirty="0"/>
              <a:t> </a:t>
            </a:r>
            <a:r>
              <a:rPr lang="tr-TR" dirty="0" err="1"/>
              <a:t>email</a:t>
            </a:r>
            <a:r>
              <a:rPr lang="tr-TR" dirty="0"/>
              <a:t> </a:t>
            </a:r>
            <a:r>
              <a:rPr lang="tr-TR" dirty="0" err="1"/>
              <a:t>address</a:t>
            </a:r>
            <a:r>
              <a:rPr lang="tr-TR" dirty="0"/>
              <a:t>, (</a:t>
            </a:r>
            <a:r>
              <a:rPr lang="tr-TR" dirty="0" err="1"/>
              <a:t>meaning</a:t>
            </a:r>
            <a:r>
              <a:rPr lang="tr-TR" dirty="0"/>
              <a:t> </a:t>
            </a:r>
            <a:r>
              <a:rPr lang="tr-TR" dirty="0" err="1"/>
              <a:t>they</a:t>
            </a:r>
            <a:r>
              <a:rPr lang="tr-TR" dirty="0"/>
              <a:t> </a:t>
            </a:r>
            <a:r>
              <a:rPr lang="tr-TR" dirty="0" err="1"/>
              <a:t>passed</a:t>
            </a:r>
            <a:r>
              <a:rPr lang="tr-TR" dirty="0"/>
              <a:t> </a:t>
            </a:r>
            <a:r>
              <a:rPr lang="tr-TR" dirty="0" err="1"/>
              <a:t>all</a:t>
            </a:r>
            <a:r>
              <a:rPr lang="tr-TR" dirty="0"/>
              <a:t> </a:t>
            </a:r>
            <a:r>
              <a:rPr lang="tr-TR" dirty="0" err="1"/>
              <a:t>tests</a:t>
            </a:r>
            <a:r>
              <a:rPr lang="tr-TR" dirty="0"/>
              <a:t>) </a:t>
            </a:r>
            <a:r>
              <a:rPr lang="tr-TR" dirty="0" err="1"/>
              <a:t>showing</a:t>
            </a:r>
            <a:r>
              <a:rPr lang="tr-TR" dirty="0"/>
              <a:t> </a:t>
            </a:r>
            <a:r>
              <a:rPr lang="tr-TR" dirty="0" err="1"/>
              <a:t>slight</a:t>
            </a:r>
            <a:r>
              <a:rPr lang="tr-TR" dirty="0"/>
              <a:t>  </a:t>
            </a:r>
            <a:r>
              <a:rPr lang="tr-TR" dirty="0" err="1"/>
              <a:t>consistent</a:t>
            </a:r>
            <a:r>
              <a:rPr lang="tr-TR" dirty="0"/>
              <a:t> </a:t>
            </a:r>
            <a:r>
              <a:rPr lang="tr-TR" dirty="0" err="1"/>
              <a:t>increase</a:t>
            </a:r>
            <a:r>
              <a:rPr lang="tr-TR" dirty="0"/>
              <a:t> </a:t>
            </a:r>
          </a:p>
          <a:p>
            <a:pPr marL="0" marR="0" lvl="0" indent="0" algn="l" defTabSz="457200" rtl="0" eaLnBrk="1" fontAlgn="auto" latinLnBrk="0" hangingPunct="1">
              <a:lnSpc>
                <a:spcPct val="100000"/>
              </a:lnSpc>
              <a:spcBef>
                <a:spcPts val="0"/>
              </a:spcBef>
              <a:spcAft>
                <a:spcPts val="0"/>
              </a:spcAft>
              <a:buClrTx/>
              <a:buSzPts val="1400"/>
              <a:buFontTx/>
              <a:buNone/>
              <a:tabLst/>
              <a:defRPr/>
            </a:pPr>
            <a:r>
              <a:rPr lang="tr-TR" dirty="0"/>
              <a:t>60% </a:t>
            </a:r>
            <a:r>
              <a:rPr lang="tr-TR" dirty="0" err="1"/>
              <a:t>did</a:t>
            </a:r>
            <a:r>
              <a:rPr lang="tr-TR" dirty="0"/>
              <a:t> not </a:t>
            </a:r>
            <a:r>
              <a:rPr lang="tr-TR" dirty="0" err="1"/>
              <a:t>pass</a:t>
            </a:r>
            <a:r>
              <a:rPr lang="tr-TR" dirty="0"/>
              <a:t> EAI </a:t>
            </a:r>
            <a:r>
              <a:rPr lang="tr-TR" dirty="0" err="1"/>
              <a:t>tests</a:t>
            </a:r>
            <a:r>
              <a:rPr lang="tr-TR" dirty="0"/>
              <a:t>,</a:t>
            </a:r>
            <a:br>
              <a:rPr lang="tr-TR" dirty="0"/>
            </a:br>
            <a:r>
              <a:rPr lang="tr-TR" dirty="0"/>
              <a:t>33% </a:t>
            </a:r>
            <a:r>
              <a:rPr lang="tr-TR" dirty="0" err="1"/>
              <a:t>did</a:t>
            </a:r>
            <a:r>
              <a:rPr lang="tr-TR" dirty="0"/>
              <a:t> not </a:t>
            </a:r>
            <a:r>
              <a:rPr lang="tr-TR" dirty="0" err="1"/>
              <a:t>respond</a:t>
            </a:r>
            <a:r>
              <a:rPr lang="tr-TR" dirty="0"/>
              <a:t> = </a:t>
            </a:r>
            <a:r>
              <a:rPr lang="en-US" sz="1200" kern="1200" dirty="0">
                <a:solidFill>
                  <a:schemeClr val="tx1"/>
                </a:solidFill>
                <a:effectLst/>
                <a:latin typeface="+mn-lt"/>
                <a:ea typeface="+mn-ea"/>
                <a:cs typeface="+mn-cs"/>
              </a:rPr>
              <a:t>No connection established.</a:t>
            </a:r>
          </a:p>
          <a:p>
            <a:pPr marL="0" marR="0" lvl="0" indent="0" algn="l" defTabSz="457200" rtl="0" eaLnBrk="1" fontAlgn="auto" latinLnBrk="0" hangingPunct="1">
              <a:lnSpc>
                <a:spcPct val="100000"/>
              </a:lnSpc>
              <a:spcBef>
                <a:spcPts val="0"/>
              </a:spcBef>
              <a:spcAft>
                <a:spcPts val="0"/>
              </a:spcAft>
              <a:buClrTx/>
              <a:buSzPts val="1400"/>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Pts val="1400"/>
              <a:buFontTx/>
              <a:buNone/>
              <a:tabLst/>
              <a:defRPr/>
            </a:pPr>
            <a:r>
              <a:rPr lang="en-US" sz="1200" kern="1200" dirty="0">
                <a:solidFill>
                  <a:schemeClr val="tx1"/>
                </a:solidFill>
                <a:effectLst/>
                <a:latin typeface="+mn-lt"/>
                <a:ea typeface="+mn-ea"/>
                <a:cs typeface="+mn-cs"/>
              </a:rPr>
              <a:t>We have not yet made an effort to pivot these results to compare mail servers hosted on IDNs compared to non-IDNs.</a:t>
            </a:r>
            <a:endParaRPr lang="tr-TR" dirty="0"/>
          </a:p>
          <a:p>
            <a:pPr marL="0" lvl="0" indent="0" algn="l" rtl="0">
              <a:lnSpc>
                <a:spcPct val="100000"/>
              </a:lnSpc>
              <a:spcBef>
                <a:spcPts val="0"/>
              </a:spcBef>
              <a:spcAft>
                <a:spcPts val="0"/>
              </a:spcAft>
              <a:buSzPts val="1400"/>
              <a:buNone/>
            </a:pPr>
            <a:endParaRPr lang="en-US" sz="1200" b="1" i="0" u="none" strike="noStrike" kern="1200" dirty="0">
              <a:solidFill>
                <a:schemeClr val="tx1"/>
              </a:solidFill>
              <a:effectLst/>
              <a:latin typeface="+mn-lt"/>
              <a:ea typeface="+mn-ea"/>
              <a:cs typeface="+mn-cs"/>
            </a:endParaRPr>
          </a:p>
          <a:p>
            <a:pPr marL="0" lvl="0" indent="0" algn="l" rtl="0">
              <a:lnSpc>
                <a:spcPct val="100000"/>
              </a:lnSpc>
              <a:spcBef>
                <a:spcPts val="0"/>
              </a:spcBef>
              <a:spcAft>
                <a:spcPts val="0"/>
              </a:spcAft>
              <a:buSzPts val="1400"/>
              <a:buNone/>
            </a:pPr>
            <a:endParaRPr lang="en-US" sz="1200" b="1" i="0" u="none" strike="noStrike" kern="1200" dirty="0">
              <a:solidFill>
                <a:schemeClr val="tx1"/>
              </a:solidFill>
              <a:effectLst/>
              <a:latin typeface="+mn-lt"/>
              <a:ea typeface="+mn-ea"/>
              <a:cs typeface="+mn-cs"/>
            </a:endParaRPr>
          </a:p>
          <a:p>
            <a:pPr marL="0" lvl="0" indent="0" algn="l" rtl="0">
              <a:lnSpc>
                <a:spcPct val="100000"/>
              </a:lnSpc>
              <a:spcBef>
                <a:spcPts val="0"/>
              </a:spcBef>
              <a:spcAft>
                <a:spcPts val="0"/>
              </a:spcAft>
              <a:buSzPts val="1400"/>
              <a:buNone/>
            </a:pPr>
            <a:endParaRPr lang="en-US" sz="1200" b="1" i="0" u="none" strike="noStrike" kern="1200" dirty="0">
              <a:solidFill>
                <a:schemeClr val="tx1"/>
              </a:solidFill>
              <a:effectLst/>
              <a:latin typeface="+mn-lt"/>
              <a:ea typeface="+mn-ea"/>
              <a:cs typeface="+mn-cs"/>
            </a:endParaRPr>
          </a:p>
          <a:p>
            <a:pPr marL="0" lvl="0" indent="0" algn="l" rtl="0">
              <a:lnSpc>
                <a:spcPct val="100000"/>
              </a:lnSpc>
              <a:spcBef>
                <a:spcPts val="0"/>
              </a:spcBef>
              <a:spcAft>
                <a:spcPts val="0"/>
              </a:spcAft>
              <a:buSzPts val="1400"/>
              <a:buNone/>
            </a:pPr>
            <a:r>
              <a:rPr lang="en-US" sz="1200" b="1" i="0" u="none" strike="noStrike" kern="1200" dirty="0">
                <a:solidFill>
                  <a:schemeClr val="tx1"/>
                </a:solidFill>
                <a:effectLst/>
                <a:latin typeface="+mn-lt"/>
                <a:ea typeface="+mn-ea"/>
                <a:cs typeface="+mn-cs"/>
              </a:rPr>
              <a:t>Methodology: </a:t>
            </a: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1) For each TLD, the list of Second Level Domains (SLDs) gathered from the zone</a:t>
            </a: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2) Query the DNS for existing MX records in the SLDs and their corresponding IP addresses</a:t>
            </a: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3) For each IP addresses, EHLO Command and look for SMTPUTF8; ”Mail from” command and validate for a “250” response. Using 2 sample IDN addresses: </a:t>
            </a:r>
            <a:br>
              <a:rPr lang="en-US" sz="1200" b="0" i="0" u="none" strike="noStrike" kern="1200" dirty="0">
                <a:solidFill>
                  <a:schemeClr val="tx1"/>
                </a:solidFill>
                <a:effectLst/>
                <a:latin typeface="+mn-lt"/>
                <a:ea typeface="+mn-ea"/>
                <a:cs typeface="+mn-cs"/>
              </a:rPr>
            </a:br>
            <a:r>
              <a:rPr lang="en-US" sz="1200" b="0" i="0" u="none" strike="noStrike" kern="1200" dirty="0" err="1">
                <a:solidFill>
                  <a:schemeClr val="tx1"/>
                </a:solidFill>
                <a:effectLst/>
                <a:latin typeface="+mn-lt"/>
                <a:ea typeface="+mn-ea"/>
                <a:cs typeface="+mn-cs"/>
              </a:rPr>
              <a:t>non-ascii@a-label</a:t>
            </a:r>
            <a:r>
              <a:rPr lang="en-US" sz="1200" b="0" i="0" u="none" strike="noStrike" kern="1200" dirty="0">
                <a:solidFill>
                  <a:schemeClr val="tx1"/>
                </a:solidFill>
                <a:effectLst/>
                <a:latin typeface="+mn-lt"/>
                <a:ea typeface="+mn-ea"/>
                <a:cs typeface="+mn-cs"/>
              </a:rPr>
              <a:t> and </a:t>
            </a:r>
            <a:r>
              <a:rPr lang="en-US" sz="1200" b="0" i="0" u="none" strike="noStrike" kern="1200" dirty="0" err="1">
                <a:solidFill>
                  <a:schemeClr val="tx1"/>
                </a:solidFill>
                <a:effectLst/>
                <a:latin typeface="+mn-lt"/>
                <a:ea typeface="+mn-ea"/>
                <a:cs typeface="+mn-cs"/>
              </a:rPr>
              <a:t>non-ascii@u-label</a:t>
            </a:r>
            <a:r>
              <a:rPr lang="en-US" sz="1200" b="0" i="0" u="none" strike="noStrike" kern="1200" dirty="0">
                <a:solidFill>
                  <a:schemeClr val="tx1"/>
                </a:solidFill>
                <a:effectLst/>
                <a:latin typeface="+mn-lt"/>
                <a:ea typeface="+mn-ea"/>
                <a:cs typeface="+mn-cs"/>
              </a:rPr>
              <a:t>.</a:t>
            </a:r>
          </a:p>
          <a:p>
            <a:pPr marL="0" lvl="0" indent="0" algn="l" rtl="0">
              <a:lnSpc>
                <a:spcPct val="100000"/>
              </a:lnSpc>
              <a:spcBef>
                <a:spcPts val="0"/>
              </a:spcBef>
              <a:spcAft>
                <a:spcPts val="0"/>
              </a:spcAft>
              <a:buSzPts val="1400"/>
              <a:buNone/>
            </a:pPr>
            <a:r>
              <a:rPr lang="en-US" sz="1200" b="0" i="0" u="none" strike="noStrike" kern="1200" dirty="0">
                <a:solidFill>
                  <a:schemeClr val="tx1"/>
                </a:solidFill>
                <a:effectLst/>
                <a:latin typeface="+mn-lt"/>
                <a:ea typeface="+mn-ea"/>
                <a:cs typeface="+mn-cs"/>
              </a:rPr>
              <a:t>4)Store results for MX EAI support </a:t>
            </a:r>
          </a:p>
          <a:p>
            <a:pPr marL="0" lvl="0" indent="0" algn="l" rtl="0">
              <a:lnSpc>
                <a:spcPct val="100000"/>
              </a:lnSpc>
              <a:spcBef>
                <a:spcPts val="0"/>
              </a:spcBef>
              <a:spcAft>
                <a:spcPts val="0"/>
              </a:spcAft>
              <a:buSzPts val="1400"/>
              <a:buNone/>
            </a:pPr>
            <a:endParaRPr lang="en-US" sz="1200" b="0" i="0" u="none" strike="noStrike" kern="1200" dirty="0">
              <a:solidFill>
                <a:schemeClr val="tx1"/>
              </a:solidFill>
              <a:effectLst/>
              <a:latin typeface="+mn-lt"/>
              <a:ea typeface="+mn-ea"/>
              <a:cs typeface="+mn-cs"/>
            </a:endParaRPr>
          </a:p>
          <a:p>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7</a:t>
            </a:fld>
            <a:endParaRPr lang="en-US"/>
          </a:p>
        </p:txBody>
      </p:sp>
    </p:spTree>
    <p:extLst>
      <p:ext uri="{BB962C8B-B14F-4D97-AF65-F5344CB8AC3E}">
        <p14:creationId xmlns:p14="http://schemas.microsoft.com/office/powerpoint/2010/main" val="14319367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hort">
    <p:bg>
      <p:bgPr>
        <a:solidFill>
          <a:schemeClr val="accent1"/>
        </a:solidFill>
        <a:effectLst/>
      </p:bgPr>
    </p:bg>
    <p:spTree>
      <p:nvGrpSpPr>
        <p:cNvPr id="1" name=""/>
        <p:cNvGrpSpPr/>
        <p:nvPr/>
      </p:nvGrpSpPr>
      <p:grpSpPr>
        <a:xfrm>
          <a:off x="0" y="0"/>
          <a:ext cx="0" cy="0"/>
          <a:chOff x="0" y="0"/>
          <a:chExt cx="0" cy="0"/>
        </a:xfrm>
      </p:grpSpPr>
      <p:sp>
        <p:nvSpPr>
          <p:cNvPr id="19" name="Title 18"/>
          <p:cNvSpPr>
            <a:spLocks noGrp="1"/>
          </p:cNvSpPr>
          <p:nvPr userDrawn="1">
            <p:ph type="title" hasCustomPrompt="1"/>
          </p:nvPr>
        </p:nvSpPr>
        <p:spPr>
          <a:xfrm>
            <a:off x="475488" y="4389120"/>
            <a:ext cx="8153399" cy="743981"/>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Short</a:t>
            </a:r>
          </a:p>
        </p:txBody>
      </p:sp>
      <p:sp>
        <p:nvSpPr>
          <p:cNvPr id="10" name="TextBox 9"/>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12" name="Picture 11" descr="ua-logo_wht.png"/>
          <p:cNvPicPr>
            <a:picLocks noChangeAspect="1"/>
          </p:cNvPicPr>
          <p:nvPr userDrawn="1"/>
        </p:nvPicPr>
        <p:blipFill>
          <a:blip r:embed="rId2">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pic>
        <p:nvPicPr>
          <p:cNvPr id="14" name="Picture 13" descr="ua-deck_title-art.png"/>
          <p:cNvPicPr>
            <a:picLocks noChangeAspect="1"/>
          </p:cNvPicPr>
          <p:nvPr userDrawn="1"/>
        </p:nvPicPr>
        <p:blipFill rotWithShape="1">
          <a:blip r:embed="rId3">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Tree>
    <p:extLst>
      <p:ext uri="{BB962C8B-B14F-4D97-AF65-F5344CB8AC3E}">
        <p14:creationId xmlns:p14="http://schemas.microsoft.com/office/powerpoint/2010/main" val="3365165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ext: Bullets">
  <p:cSld name="1_Text: Bullets">
    <p:spTree>
      <p:nvGrpSpPr>
        <p:cNvPr id="1" name="Shape 29"/>
        <p:cNvGrpSpPr/>
        <p:nvPr/>
      </p:nvGrpSpPr>
      <p:grpSpPr>
        <a:xfrm>
          <a:off x="0" y="0"/>
          <a:ext cx="0" cy="0"/>
          <a:chOff x="0" y="0"/>
          <a:chExt cx="0" cy="0"/>
        </a:xfrm>
      </p:grpSpPr>
      <p:sp>
        <p:nvSpPr>
          <p:cNvPr id="30" name="Google Shape;30;p18"/>
          <p:cNvSpPr txBox="1">
            <a:spLocks noGrp="1"/>
          </p:cNvSpPr>
          <p:nvPr>
            <p:ph type="title"/>
          </p:nvPr>
        </p:nvSpPr>
        <p:spPr>
          <a:xfrm>
            <a:off x="320041" y="275167"/>
            <a:ext cx="8451381" cy="1143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Clr>
                <a:srgbClr val="000000"/>
              </a:buClr>
              <a:buSzPts val="3200"/>
              <a:buFont typeface="Open Sans"/>
              <a:buNone/>
              <a:defRPr sz="3200" b="0" i="0" u="none" strike="noStrike" cap="none">
                <a:solidFill>
                  <a:srgbClr val="000000"/>
                </a:solidFill>
                <a:latin typeface="Open Sans"/>
                <a:ea typeface="Open Sans"/>
                <a:cs typeface="Open Sans"/>
                <a:sym typeface="Open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 name="Google Shape;31;p18"/>
          <p:cNvSpPr txBox="1">
            <a:spLocks noGrp="1"/>
          </p:cNvSpPr>
          <p:nvPr>
            <p:ph type="body" idx="1"/>
          </p:nvPr>
        </p:nvSpPr>
        <p:spPr>
          <a:xfrm>
            <a:off x="320675" y="1852083"/>
            <a:ext cx="8450746" cy="4297680"/>
          </a:xfrm>
          <a:prstGeom prst="rect">
            <a:avLst/>
          </a:prstGeom>
          <a:noFill/>
          <a:ln>
            <a:noFill/>
          </a:ln>
        </p:spPr>
        <p:txBody>
          <a:bodyPr spcFirstLastPara="1" wrap="square" lIns="91425" tIns="45700" rIns="91425" bIns="45700" anchor="t" anchorCtr="0">
            <a:noAutofit/>
          </a:bodyPr>
          <a:lstStyle>
            <a:lvl1pPr marL="457200" marR="0" lvl="0" indent="-336550" algn="l" rtl="0">
              <a:spcBef>
                <a:spcPts val="400"/>
              </a:spcBef>
              <a:spcAft>
                <a:spcPts val="0"/>
              </a:spcAft>
              <a:buClr>
                <a:schemeClr val="accent3"/>
              </a:buClr>
              <a:buSzPts val="1700"/>
              <a:buFont typeface="Merriweather Sans"/>
              <a:buChar char="*"/>
              <a:defRPr sz="2000" b="0" i="0" u="none" strike="noStrike" cap="none">
                <a:solidFill>
                  <a:srgbClr val="000000"/>
                </a:solidFill>
                <a:latin typeface="Open Sans Light"/>
                <a:ea typeface="Open Sans Light"/>
                <a:cs typeface="Open Sans Light"/>
                <a:sym typeface="Open Sans Light"/>
              </a:defRPr>
            </a:lvl1pPr>
            <a:lvl2pPr marL="914400" marR="0" lvl="1" indent="-325755" algn="l" rtl="0">
              <a:spcBef>
                <a:spcPts val="360"/>
              </a:spcBef>
              <a:spcAft>
                <a:spcPts val="0"/>
              </a:spcAft>
              <a:buClr>
                <a:schemeClr val="accent3"/>
              </a:buClr>
              <a:buSzPts val="1530"/>
              <a:buFont typeface="Merriweather Sans"/>
              <a:buChar char="*"/>
              <a:defRPr sz="1800" b="0" i="0" u="none" strike="noStrike" cap="none">
                <a:solidFill>
                  <a:srgbClr val="000000"/>
                </a:solidFill>
                <a:latin typeface="Open Sans Light"/>
                <a:ea typeface="Open Sans Light"/>
                <a:cs typeface="Open Sans Light"/>
                <a:sym typeface="Open Sans Light"/>
              </a:defRPr>
            </a:lvl2pPr>
            <a:lvl3pPr marL="1371600" marR="0" lvl="2" indent="-314960" algn="l" rtl="0">
              <a:spcBef>
                <a:spcPts val="320"/>
              </a:spcBef>
              <a:spcAft>
                <a:spcPts val="0"/>
              </a:spcAft>
              <a:buClr>
                <a:schemeClr val="accent3"/>
              </a:buClr>
              <a:buSzPts val="1360"/>
              <a:buFont typeface="Merriweather Sans"/>
              <a:buChar char="*"/>
              <a:defRPr sz="1600" b="0" i="0" u="none" strike="noStrike" cap="none">
                <a:solidFill>
                  <a:srgbClr val="000000"/>
                </a:solidFill>
                <a:latin typeface="Open Sans Light"/>
                <a:ea typeface="Open Sans Light"/>
                <a:cs typeface="Open Sans Light"/>
                <a:sym typeface="Open Sans Light"/>
              </a:defRPr>
            </a:lvl3pPr>
            <a:lvl4pPr marL="1828800" marR="0" lvl="3" indent="-304164" algn="l" rtl="0">
              <a:spcBef>
                <a:spcPts val="280"/>
              </a:spcBef>
              <a:spcAft>
                <a:spcPts val="0"/>
              </a:spcAft>
              <a:buClr>
                <a:schemeClr val="accent3"/>
              </a:buClr>
              <a:buSzPts val="1190"/>
              <a:buFont typeface="Merriweather Sans"/>
              <a:buChar char="*"/>
              <a:defRPr sz="1400" b="0" i="0" u="none" strike="noStrike" cap="none">
                <a:solidFill>
                  <a:srgbClr val="000000"/>
                </a:solidFill>
                <a:latin typeface="Open Sans Light"/>
                <a:ea typeface="Open Sans Light"/>
                <a:cs typeface="Open Sans Light"/>
                <a:sym typeface="Open Sans Light"/>
              </a:defRPr>
            </a:lvl4pPr>
            <a:lvl5pPr marL="2286000" marR="0" lvl="4" indent="-304164" algn="l" rtl="0">
              <a:spcBef>
                <a:spcPts val="280"/>
              </a:spcBef>
              <a:spcAft>
                <a:spcPts val="0"/>
              </a:spcAft>
              <a:buClr>
                <a:schemeClr val="accent3"/>
              </a:buClr>
              <a:buSzPts val="1190"/>
              <a:buFont typeface="Merriweather Sans"/>
              <a:buChar char="*"/>
              <a:defRPr sz="1400" b="0" i="0" u="none" strike="noStrike" cap="none">
                <a:solidFill>
                  <a:srgbClr val="000000"/>
                </a:solidFill>
                <a:latin typeface="Open Sans Light"/>
                <a:ea typeface="Open Sans Light"/>
                <a:cs typeface="Open Sans Light"/>
                <a:sym typeface="Open Sans Light"/>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pic>
        <p:nvPicPr>
          <p:cNvPr id="32" name="Google Shape;32;p18" descr="ua-logo_wht.png"/>
          <p:cNvPicPr preferRelativeResize="0"/>
          <p:nvPr/>
        </p:nvPicPr>
        <p:blipFill rotWithShape="1">
          <a:blip r:embed="rId2">
            <a:alphaModFix amt="40000"/>
          </a:blip>
          <a:srcRect/>
          <a:stretch/>
        </p:blipFill>
        <p:spPr>
          <a:xfrm>
            <a:off x="163565" y="4903789"/>
            <a:ext cx="661750" cy="210312"/>
          </a:xfrm>
          <a:prstGeom prst="rect">
            <a:avLst/>
          </a:prstGeom>
          <a:noFill/>
          <a:ln>
            <a:noFill/>
          </a:ln>
        </p:spPr>
      </p:pic>
      <p:sp>
        <p:nvSpPr>
          <p:cNvPr id="33" name="Google Shape;33;p18"/>
          <p:cNvSpPr/>
          <p:nvPr/>
        </p:nvSpPr>
        <p:spPr>
          <a:xfrm>
            <a:off x="737418" y="6578812"/>
            <a:ext cx="8247888" cy="284662"/>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4" name="Google Shape;34;p18"/>
          <p:cNvSpPr/>
          <p:nvPr/>
        </p:nvSpPr>
        <p:spPr>
          <a:xfrm>
            <a:off x="0" y="6579724"/>
            <a:ext cx="1371600" cy="28375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pic>
        <p:nvPicPr>
          <p:cNvPr id="35" name="Google Shape;35;p18" descr="ua-logo_wht.png"/>
          <p:cNvPicPr preferRelativeResize="0"/>
          <p:nvPr/>
        </p:nvPicPr>
        <p:blipFill rotWithShape="1">
          <a:blip r:embed="rId2">
            <a:alphaModFix amt="40000"/>
          </a:blip>
          <a:srcRect/>
          <a:stretch/>
        </p:blipFill>
        <p:spPr>
          <a:xfrm>
            <a:off x="163565" y="6612480"/>
            <a:ext cx="661750" cy="210312"/>
          </a:xfrm>
          <a:prstGeom prst="rect">
            <a:avLst/>
          </a:prstGeom>
          <a:noFill/>
          <a:ln>
            <a:noFill/>
          </a:ln>
        </p:spPr>
      </p:pic>
      <p:sp>
        <p:nvSpPr>
          <p:cNvPr id="36" name="Google Shape;36;p18"/>
          <p:cNvSpPr/>
          <p:nvPr/>
        </p:nvSpPr>
        <p:spPr>
          <a:xfrm>
            <a:off x="8827675" y="6579724"/>
            <a:ext cx="322410" cy="283464"/>
          </a:xfrm>
          <a:prstGeom prst="triangle">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7" name="Google Shape;37;p18"/>
          <p:cNvSpPr/>
          <p:nvPr/>
        </p:nvSpPr>
        <p:spPr>
          <a:xfrm>
            <a:off x="8910474" y="6693734"/>
            <a:ext cx="153888" cy="138499"/>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fld id="{00000000-1234-1234-1234-123412341234}" type="slidenum">
              <a:rPr lang="en-US" sz="900" b="0" i="0" u="none" strike="noStrike" cap="none">
                <a:solidFill>
                  <a:schemeClr val="lt1"/>
                </a:solidFill>
                <a:latin typeface="Open Sans"/>
                <a:ea typeface="Open Sans"/>
                <a:cs typeface="Open Sans"/>
                <a:sym typeface="Open Sans"/>
              </a:rPr>
              <a:t>‹#›</a:t>
            </a:fld>
            <a:endParaRPr sz="900" b="0" i="0" u="none" strike="noStrike" cap="none">
              <a:solidFill>
                <a:schemeClr val="lt1"/>
              </a:solidFill>
              <a:latin typeface="Open Sans"/>
              <a:ea typeface="Open Sans"/>
              <a:cs typeface="Open Sans"/>
              <a:sym typeface="Open Sans"/>
            </a:endParaRPr>
          </a:p>
        </p:txBody>
      </p:sp>
      <p:sp>
        <p:nvSpPr>
          <p:cNvPr id="38" name="Google Shape;38;p18"/>
          <p:cNvSpPr/>
          <p:nvPr/>
        </p:nvSpPr>
        <p:spPr>
          <a:xfrm rot="10800000">
            <a:off x="1222502" y="6578773"/>
            <a:ext cx="322410" cy="283464"/>
          </a:xfrm>
          <a:prstGeom prst="parallelogram">
            <a:avLst>
              <a:gd name="adj" fmla="val 5811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9" name="Google Shape;39;p18"/>
          <p:cNvSpPr/>
          <p:nvPr/>
        </p:nvSpPr>
        <p:spPr>
          <a:xfrm>
            <a:off x="1309370" y="6578772"/>
            <a:ext cx="124460" cy="12043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128058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hort">
  <p:cSld name="1_Title: Short">
    <p:bg>
      <p:bgPr>
        <a:solidFill>
          <a:srgbClr val="F59122"/>
        </a:solidFill>
        <a:effectLst/>
      </p:bgPr>
    </p:bg>
    <p:spTree>
      <p:nvGrpSpPr>
        <p:cNvPr id="1" name="Shape 10"/>
        <p:cNvGrpSpPr/>
        <p:nvPr/>
      </p:nvGrpSpPr>
      <p:grpSpPr>
        <a:xfrm>
          <a:off x="0" y="0"/>
          <a:ext cx="0" cy="0"/>
          <a:chOff x="0" y="0"/>
          <a:chExt cx="0" cy="0"/>
        </a:xfrm>
      </p:grpSpPr>
      <p:sp>
        <p:nvSpPr>
          <p:cNvPr id="11" name="Google Shape;11;p42"/>
          <p:cNvSpPr txBox="1"/>
          <p:nvPr/>
        </p:nvSpPr>
        <p:spPr>
          <a:xfrm>
            <a:off x="7270751" y="6406622"/>
            <a:ext cx="1692519" cy="203133"/>
          </a:xfrm>
          <a:prstGeom prst="rect">
            <a:avLst/>
          </a:prstGeom>
          <a:noFill/>
          <a:ln>
            <a:noFill/>
          </a:ln>
        </p:spPr>
        <p:txBody>
          <a:bodyPr spcFirstLastPara="1" wrap="square" lIns="121900" tIns="0" rIns="0" bIns="0" anchor="ctr" anchorCtr="0">
            <a:spAutoFit/>
          </a:bodyPr>
          <a:lstStyle/>
          <a:p>
            <a:pPr marL="0" marR="0" lvl="0" indent="0" algn="l" rtl="0">
              <a:lnSpc>
                <a:spcPct val="110000"/>
              </a:lnSpc>
              <a:spcBef>
                <a:spcPts val="0"/>
              </a:spcBef>
              <a:spcAft>
                <a:spcPts val="0"/>
              </a:spcAft>
              <a:buClr>
                <a:srgbClr val="000000"/>
              </a:buClr>
              <a:buSzPts val="900"/>
              <a:buFont typeface="Arial"/>
              <a:buNone/>
            </a:pPr>
            <a:r>
              <a:rPr lang="en-US" sz="1200" b="0" i="0" u="none" strike="noStrike" cap="none">
                <a:solidFill>
                  <a:srgbClr val="2E3437"/>
                </a:solidFill>
                <a:latin typeface="Open Sans Light"/>
                <a:ea typeface="Open Sans Light"/>
                <a:cs typeface="Open Sans Light"/>
                <a:sym typeface="Open Sans Light"/>
              </a:rPr>
              <a:t>Universal Acceptance</a:t>
            </a:r>
            <a:endParaRPr sz="1200" b="0" i="0" u="none" strike="noStrike" cap="none">
              <a:solidFill>
                <a:srgbClr val="2E3437"/>
              </a:solidFill>
              <a:latin typeface="Open Sans Light"/>
              <a:ea typeface="Open Sans Light"/>
              <a:cs typeface="Open Sans Light"/>
              <a:sym typeface="Open Sans Light"/>
            </a:endParaRPr>
          </a:p>
        </p:txBody>
      </p:sp>
      <p:sp>
        <p:nvSpPr>
          <p:cNvPr id="12" name="Google Shape;12;p42"/>
          <p:cNvSpPr txBox="1">
            <a:spLocks noGrp="1"/>
          </p:cNvSpPr>
          <p:nvPr>
            <p:ph type="title"/>
          </p:nvPr>
        </p:nvSpPr>
        <p:spPr>
          <a:xfrm>
            <a:off x="457202" y="4000946"/>
            <a:ext cx="8153399" cy="74398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2E3437"/>
              </a:buClr>
              <a:buSzPts val="2250"/>
              <a:buFont typeface="Open Sans"/>
              <a:buNone/>
              <a:defRPr sz="3000" b="0" i="0" u="none" strike="noStrike" cap="none">
                <a:solidFill>
                  <a:srgbClr val="2E3437"/>
                </a:solidFill>
                <a:latin typeface="Open Sans"/>
                <a:ea typeface="Open Sans"/>
                <a:cs typeface="Open Sans"/>
                <a:sym typeface="Open Sans"/>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9pPr>
          </a:lstStyle>
          <a:p>
            <a:endParaRPr/>
          </a:p>
        </p:txBody>
      </p:sp>
      <p:pic>
        <p:nvPicPr>
          <p:cNvPr id="13" name="Google Shape;13;p42" descr="ua-logo_wht.png"/>
          <p:cNvPicPr preferRelativeResize="0"/>
          <p:nvPr/>
        </p:nvPicPr>
        <p:blipFill rotWithShape="1">
          <a:blip r:embed="rId2">
            <a:alphaModFix amt="50000"/>
          </a:blip>
          <a:srcRect/>
          <a:stretch/>
        </p:blipFill>
        <p:spPr>
          <a:xfrm>
            <a:off x="7138771" y="5784829"/>
            <a:ext cx="1956477" cy="621792"/>
          </a:xfrm>
          <a:prstGeom prst="rect">
            <a:avLst/>
          </a:prstGeom>
          <a:noFill/>
          <a:ln>
            <a:noFill/>
          </a:ln>
        </p:spPr>
      </p:pic>
      <p:pic>
        <p:nvPicPr>
          <p:cNvPr id="14" name="Google Shape;14;p42" descr="ua-deck_title-art.png"/>
          <p:cNvPicPr preferRelativeResize="0"/>
          <p:nvPr/>
        </p:nvPicPr>
        <p:blipFill rotWithShape="1">
          <a:blip r:embed="rId3">
            <a:alphaModFix/>
          </a:blip>
          <a:srcRect r="36899"/>
          <a:stretch/>
        </p:blipFill>
        <p:spPr>
          <a:xfrm>
            <a:off x="0" y="-1320829"/>
            <a:ext cx="12192000" cy="5010879"/>
          </a:xfrm>
          <a:prstGeom prst="rect">
            <a:avLst/>
          </a:prstGeom>
          <a:noFill/>
          <a:ln>
            <a:noFill/>
          </a:ln>
        </p:spPr>
      </p:pic>
    </p:spTree>
    <p:extLst>
      <p:ext uri="{BB962C8B-B14F-4D97-AF65-F5344CB8AC3E}">
        <p14:creationId xmlns:p14="http://schemas.microsoft.com/office/powerpoint/2010/main" val="19775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Long">
    <p:bg>
      <p:bgPr>
        <a:solidFill>
          <a:schemeClr val="accent1"/>
        </a:solidFill>
        <a:effectLst/>
      </p:bgPr>
    </p:bg>
    <p:spTree>
      <p:nvGrpSpPr>
        <p:cNvPr id="1" name=""/>
        <p:cNvGrpSpPr/>
        <p:nvPr/>
      </p:nvGrpSpPr>
      <p:grpSpPr>
        <a:xfrm>
          <a:off x="0" y="0"/>
          <a:ext cx="0" cy="0"/>
          <a:chOff x="0" y="0"/>
          <a:chExt cx="0" cy="0"/>
        </a:xfrm>
      </p:grpSpPr>
      <p:sp>
        <p:nvSpPr>
          <p:cNvPr id="10" name="Title 18"/>
          <p:cNvSpPr>
            <a:spLocks noGrp="1"/>
          </p:cNvSpPr>
          <p:nvPr>
            <p:ph type="title" hasCustomPrompt="1"/>
          </p:nvPr>
        </p:nvSpPr>
        <p:spPr>
          <a:xfrm>
            <a:off x="473077" y="4191337"/>
            <a:ext cx="8137524" cy="1154765"/>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Long (Use only if absolutely necessary)</a:t>
            </a:r>
          </a:p>
        </p:txBody>
      </p:sp>
      <p:pic>
        <p:nvPicPr>
          <p:cNvPr id="2" name="Picture 1"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
        <p:nvSpPr>
          <p:cNvPr id="6" name="TextBox 5"/>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7" name="Picture 6" descr="ua-logo_wht.png"/>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spTree>
    <p:extLst>
      <p:ext uri="{BB962C8B-B14F-4D97-AF65-F5344CB8AC3E}">
        <p14:creationId xmlns:p14="http://schemas.microsoft.com/office/powerpoint/2010/main" val="85926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Plain">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1062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Stylized">
    <p:spTree>
      <p:nvGrpSpPr>
        <p:cNvPr id="1" name=""/>
        <p:cNvGrpSpPr/>
        <p:nvPr/>
      </p:nvGrpSpPr>
      <p:grpSpPr>
        <a:xfrm>
          <a:off x="0" y="0"/>
          <a:ext cx="0" cy="0"/>
          <a:chOff x="0" y="0"/>
          <a:chExt cx="0" cy="0"/>
        </a:xfrm>
      </p:grpSpPr>
      <p:sp>
        <p:nvSpPr>
          <p:cNvPr id="4" name="Freeform 3"/>
          <p:cNvSpPr/>
          <p:nvPr userDrawn="1"/>
        </p:nvSpPr>
        <p:spPr>
          <a:xfrm>
            <a:off x="1" y="2839082"/>
            <a:ext cx="9143999" cy="4026665"/>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Freeform 4"/>
          <p:cNvSpPr/>
          <p:nvPr userDrawn="1"/>
        </p:nvSpPr>
        <p:spPr>
          <a:xfrm>
            <a:off x="2607418" y="3934867"/>
            <a:ext cx="6536582" cy="2923133"/>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itle 10"/>
          <p:cNvSpPr>
            <a:spLocks noGrp="1"/>
          </p:cNvSpPr>
          <p:nvPr userDrawn="1">
            <p:ph type="title"/>
          </p:nvPr>
        </p:nvSpPr>
        <p:spPr>
          <a:xfrm>
            <a:off x="320040" y="275167"/>
            <a:ext cx="8441502"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2" name="Rectangle 11"/>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7" name="Isosceles Triangle 16"/>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9" name="Parallelogram 18"/>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104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Bullets">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rgbClr val="000000"/>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320675" y="1852083"/>
            <a:ext cx="8450746" cy="4297680"/>
          </a:xfrm>
          <a:prstGeom prst="rect">
            <a:avLst/>
          </a:prstGeom>
        </p:spPr>
        <p:txBody>
          <a:bodyPr vert="horz"/>
          <a:lstStyle>
            <a:lvl1pPr marL="274320" indent="-182880">
              <a:buClr>
                <a:schemeClr val="accent3"/>
              </a:buClr>
              <a:buSzPct val="85000"/>
              <a:buFont typeface="Lucida Grande"/>
              <a:buChar char="*"/>
              <a:defRPr sz="2000">
                <a:solidFill>
                  <a:srgbClr val="000000"/>
                </a:solidFill>
                <a:latin typeface="Open Sans Light"/>
                <a:cs typeface="Open Sans Light"/>
              </a:defRPr>
            </a:lvl1pPr>
            <a:lvl2pPr marL="548640" indent="-182880">
              <a:buClr>
                <a:schemeClr val="accent3"/>
              </a:buClr>
              <a:buSzPct val="85000"/>
              <a:buFont typeface="Lucida Grande"/>
              <a:buChar char="*"/>
              <a:defRPr sz="1800">
                <a:solidFill>
                  <a:srgbClr val="000000"/>
                </a:solidFill>
                <a:latin typeface="Open Sans Light"/>
                <a:cs typeface="Open Sans Light"/>
              </a:defRPr>
            </a:lvl2pPr>
            <a:lvl3pPr marL="822960" indent="-182880">
              <a:buClr>
                <a:schemeClr val="accent3"/>
              </a:buClr>
              <a:buSzPct val="85000"/>
              <a:buFont typeface="Lucida Grande"/>
              <a:buChar char="*"/>
              <a:defRPr sz="1600">
                <a:solidFill>
                  <a:srgbClr val="000000"/>
                </a:solidFill>
                <a:latin typeface="Open Sans Light"/>
                <a:cs typeface="Open Sans Light"/>
              </a:defRPr>
            </a:lvl3pPr>
            <a:lvl4pPr marL="1097280" indent="-182880">
              <a:buClr>
                <a:schemeClr val="accent3"/>
              </a:buClr>
              <a:buSzPct val="85000"/>
              <a:buFont typeface="Lucida Grande"/>
              <a:buChar char="*"/>
              <a:defRPr sz="1400">
                <a:solidFill>
                  <a:srgbClr val="000000"/>
                </a:solidFill>
                <a:latin typeface="Open Sans Light"/>
                <a:cs typeface="Open Sans Light"/>
              </a:defRPr>
            </a:lvl4pPr>
            <a:lvl5pPr marL="1371600" indent="-182880">
              <a:buClr>
                <a:schemeClr val="accent3"/>
              </a:buClr>
              <a:buSzPct val="85000"/>
              <a:buFont typeface="Lucida Grande"/>
              <a:buChar char="*"/>
              <a:defRPr sz="1400">
                <a:solidFill>
                  <a:srgbClr val="000000"/>
                </a:solidFill>
                <a:latin typeface="Open Sans Light"/>
                <a:cs typeface="Open Sans Ligh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4903789"/>
            <a:ext cx="661750" cy="210312"/>
          </a:xfrm>
          <a:prstGeom prst="rect">
            <a:avLst/>
          </a:prstGeom>
        </p:spPr>
      </p:pic>
      <p:sp>
        <p:nvSpPr>
          <p:cNvPr id="23" name="Rectangle 2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26" name="Isosceles Triangle 25"/>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8" name="Parallelogram 27"/>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8450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phic / Chart">
    <p:spTree>
      <p:nvGrpSpPr>
        <p:cNvPr id="1" name=""/>
        <p:cNvGrpSpPr/>
        <p:nvPr/>
      </p:nvGrpSpPr>
      <p:grpSpPr>
        <a:xfrm>
          <a:off x="0" y="0"/>
          <a:ext cx="0" cy="0"/>
          <a:chOff x="0" y="0"/>
          <a:chExt cx="0" cy="0"/>
        </a:xfrm>
      </p:grpSpPr>
      <p:sp>
        <p:nvSpPr>
          <p:cNvPr id="3" name="Title 10"/>
          <p:cNvSpPr>
            <a:spLocks noGrp="1"/>
          </p:cNvSpPr>
          <p:nvPr>
            <p:ph type="title"/>
          </p:nvPr>
        </p:nvSpPr>
        <p:spPr>
          <a:xfrm>
            <a:off x="320040" y="275167"/>
            <a:ext cx="8445730"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Rectangle 6"/>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pic>
        <p:nvPicPr>
          <p:cNvPr id="9" name="Picture 8"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4" name="Isosceles Triangle 13"/>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896855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0" y="1328928"/>
            <a:ext cx="5486400" cy="4511040"/>
          </a:xfrm>
          <a:prstGeom prst="rect">
            <a:avLst/>
          </a:prstGeom>
        </p:spPr>
        <p:txBody>
          <a:bodyPr vert="horz"/>
          <a:lstStyle>
            <a:lvl1pPr marL="91440" indent="0">
              <a:buClr>
                <a:schemeClr val="accent2"/>
              </a:buClr>
              <a:buSzPct val="85000"/>
              <a:buFont typeface="Lucida Grande"/>
              <a:buNone/>
              <a:defRPr sz="2000">
                <a:latin typeface="Open Sans Light"/>
                <a:cs typeface="Open Sans Light"/>
              </a:defRPr>
            </a:lvl1pPr>
            <a:lvl2pPr marL="548640" indent="-182880">
              <a:buClr>
                <a:schemeClr val="accent2"/>
              </a:buClr>
              <a:buSzPct val="85000"/>
              <a:buFont typeface="Lucida Grande"/>
              <a:buChar char="*"/>
              <a:defRPr sz="1800">
                <a:latin typeface="Open Sans Light"/>
                <a:cs typeface="Open Sans Light"/>
              </a:defRPr>
            </a:lvl2pPr>
            <a:lvl3pPr marL="822960" indent="-182880">
              <a:buClr>
                <a:schemeClr val="accent2"/>
              </a:buClr>
              <a:buSzPct val="85000"/>
              <a:buFont typeface="Lucida Grande"/>
              <a:buChar char="*"/>
              <a:defRPr sz="1600">
                <a:latin typeface="Open Sans Light"/>
                <a:cs typeface="Open Sans Light"/>
              </a:defRPr>
            </a:lvl3pPr>
            <a:lvl4pPr marL="1097280" indent="-182880">
              <a:buClr>
                <a:schemeClr val="accent2"/>
              </a:buClr>
              <a:buSzPct val="85000"/>
              <a:buFont typeface="Lucida Grande"/>
              <a:buChar char="*"/>
              <a:defRPr sz="1400">
                <a:latin typeface="Open Sans Light"/>
                <a:cs typeface="Open Sans Light"/>
              </a:defRPr>
            </a:lvl4pPr>
            <a:lvl5pPr marL="1371600" indent="-182880">
              <a:buClr>
                <a:schemeClr val="accent2"/>
              </a:buClr>
              <a:buSzPct val="85000"/>
              <a:buFont typeface="Lucida Grande"/>
              <a:buChar char="*"/>
              <a:defRPr sz="1400">
                <a:latin typeface="Open Sans Light"/>
                <a:cs typeface="Open Sans Light"/>
              </a:defRPr>
            </a:lvl5pPr>
          </a:lstStyle>
          <a:p>
            <a:pPr lvl="0"/>
            <a:endParaRPr lang="en-US" dirty="0"/>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6211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Divider">
    <p:bg>
      <p:bgPr>
        <a:solidFill>
          <a:schemeClr val="accent2"/>
        </a:solidFill>
        <a:effectLst/>
      </p:bgPr>
    </p:bg>
    <p:spTree>
      <p:nvGrpSpPr>
        <p:cNvPr id="1" name=""/>
        <p:cNvGrpSpPr/>
        <p:nvPr/>
      </p:nvGrpSpPr>
      <p:grpSpPr>
        <a:xfrm>
          <a:off x="0" y="0"/>
          <a:ext cx="0" cy="0"/>
          <a:chOff x="0" y="0"/>
          <a:chExt cx="0" cy="0"/>
        </a:xfrm>
      </p:grpSpPr>
      <p:sp>
        <p:nvSpPr>
          <p:cNvPr id="19" name="Title 10"/>
          <p:cNvSpPr>
            <a:spLocks noGrp="1"/>
          </p:cNvSpPr>
          <p:nvPr>
            <p:ph type="title"/>
          </p:nvPr>
        </p:nvSpPr>
        <p:spPr>
          <a:xfrm>
            <a:off x="915988" y="1822231"/>
            <a:ext cx="5935662" cy="2039261"/>
          </a:xfrm>
          <a:prstGeom prst="rect">
            <a:avLst/>
          </a:prstGeom>
        </p:spPr>
        <p:txBody>
          <a:bodyPr vert="horz"/>
          <a:lstStyle>
            <a:lvl1pPr algn="l">
              <a:defRPr sz="3200">
                <a:solidFill>
                  <a:schemeClr val="bg1"/>
                </a:solidFill>
                <a:latin typeface="Open Sans"/>
                <a:cs typeface="Open Sans"/>
              </a:defRPr>
            </a:lvl1pPr>
          </a:lstStyle>
          <a:p>
            <a:r>
              <a:rPr lang="en-US" dirty="0"/>
              <a:t>Click to edit Master title style</a:t>
            </a:r>
          </a:p>
        </p:txBody>
      </p:sp>
      <p:pic>
        <p:nvPicPr>
          <p:cNvPr id="6" name="Picture 5"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t="3" r="36901" b="42816"/>
          <a:stretch/>
        </p:blipFill>
        <p:spPr>
          <a:xfrm>
            <a:off x="-1587" y="4709160"/>
            <a:ext cx="9144000" cy="2148840"/>
          </a:xfrm>
          <a:prstGeom prst="rect">
            <a:avLst/>
          </a:prstGeom>
        </p:spPr>
      </p:pic>
    </p:spTree>
    <p:extLst>
      <p:ext uri="{BB962C8B-B14F-4D97-AF65-F5344CB8AC3E}">
        <p14:creationId xmlns:p14="http://schemas.microsoft.com/office/powerpoint/2010/main" val="230781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A Capabilities">
    <p:spTree>
      <p:nvGrpSpPr>
        <p:cNvPr id="1" name=""/>
        <p:cNvGrpSpPr/>
        <p:nvPr/>
      </p:nvGrpSpPr>
      <p:grpSpPr>
        <a:xfrm>
          <a:off x="0" y="0"/>
          <a:ext cx="0" cy="0"/>
          <a:chOff x="0" y="0"/>
          <a:chExt cx="0" cy="0"/>
        </a:xfrm>
      </p:grpSpPr>
      <p:sp>
        <p:nvSpPr>
          <p:cNvPr id="16" name="Rectangle 15"/>
          <p:cNvSpPr/>
          <p:nvPr userDrawn="1"/>
        </p:nvSpPr>
        <p:spPr>
          <a:xfrm>
            <a:off x="2309153" y="-1"/>
            <a:ext cx="6834848" cy="9023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itle 10"/>
          <p:cNvSpPr>
            <a:spLocks noGrp="1"/>
          </p:cNvSpPr>
          <p:nvPr userDrawn="1">
            <p:ph type="title"/>
          </p:nvPr>
        </p:nvSpPr>
        <p:spPr>
          <a:xfrm>
            <a:off x="3643611" y="64139"/>
            <a:ext cx="4912149" cy="789611"/>
          </a:xfrm>
          <a:prstGeom prst="rect">
            <a:avLst/>
          </a:prstGeom>
        </p:spPr>
        <p:txBody>
          <a:bodyPr vert="horz"/>
          <a:lstStyle>
            <a:lvl1pPr algn="l">
              <a:defRPr sz="3200">
                <a:solidFill>
                  <a:srgbClr val="FFFFFF"/>
                </a:solidFill>
                <a:latin typeface="Open Sans"/>
                <a:cs typeface="Open Sans"/>
              </a:defRPr>
            </a:lvl1pPr>
          </a:lstStyle>
          <a:p>
            <a:endParaRPr lang="en-US" dirty="0"/>
          </a:p>
        </p:txBody>
      </p:sp>
      <p:sp>
        <p:nvSpPr>
          <p:cNvPr id="8" name="Isosceles Triangle 7"/>
          <p:cNvSpPr/>
          <p:nvPr userDrawn="1"/>
        </p:nvSpPr>
        <p:spPr>
          <a:xfrm rot="10800000">
            <a:off x="-438109" y="0"/>
            <a:ext cx="4053039" cy="1797050"/>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1" name="Isosceles Triangle 10"/>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1737894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8158326"/>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5" r:id="rId3"/>
    <p:sldLayoutId id="2147483656" r:id="rId4"/>
    <p:sldLayoutId id="2147483662" r:id="rId5"/>
    <p:sldLayoutId id="2147483657" r:id="rId6"/>
    <p:sldLayoutId id="2147483663" r:id="rId7"/>
    <p:sldLayoutId id="2147483661" r:id="rId8"/>
    <p:sldLayoutId id="2147483660" r:id="rId9"/>
    <p:sldLayoutId id="2147483664" r:id="rId10"/>
    <p:sldLayoutId id="2147483665"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hyperlink" Target="https://uasg.tech/download/uasg-044-eai-technical-education-and-awareness-directed-at-developer-community-websites-en/"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hyperlink" Target="https://uasg.tech/download/uasg-044a-eai-technical-education-and-awareness-directed-at-developer-community-websites-proposed-faq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microsoft.com/office/2018/10/relationships/comments" Target="../comments/modernComment_43A_E59F5B90.xm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hyperlink" Target="https://serverfault.com/questions/648881/is-my-new-gtld-causing-it-to-get-filtered-as-spam" TargetMode="External"/><Relationship Id="rId3" Type="http://schemas.openxmlformats.org/officeDocument/2006/relationships/hyperlink" Target="https://thinktrans.hashnode.dev/universal-acceptance-of-domain-names-and-e-mail-addresses-what-is-the-issue" TargetMode="External"/><Relationship Id="rId7" Type="http://schemas.openxmlformats.org/officeDocument/2006/relationships/hyperlink" Target="https://www.reddit.com/r/coding/comments/9jrcg5/properly_validating_email_addresses/"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hyperlink" Target="https://stackoverflow.com/questions/2855865/validating-email-addresses-using-jquery-and-regex" TargetMode="External"/><Relationship Id="rId5" Type="http://schemas.openxmlformats.org/officeDocument/2006/relationships/hyperlink" Target="https://stackoverflow.com/questions/2899236/non-latin-email-address-validation/72009325#72009325" TargetMode="External"/><Relationship Id="rId4" Type="http://schemas.openxmlformats.org/officeDocument/2006/relationships/hyperlink" Target="https://thinktrans.hashnode.dev/what-is-the-ultimate-goal-of-the-domain-name-and-email-id-validation" TargetMode="External"/></Relationships>
</file>

<file path=ppt/slides/_rels/slide7.xml.rels><?xml version="1.0" encoding="UTF-8" standalone="yes"?>
<Relationships xmlns="http://schemas.openxmlformats.org/package/2006/relationships"><Relationship Id="rId3" Type="http://schemas.microsoft.com/office/2018/10/relationships/comments" Target="../comments/modernComment_43C_B9117D6.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hyperlink" Target="https://uasg.tech/eai-check/" TargetMode="External"/><Relationship Id="rId4" Type="http://schemas.openxmlformats.org/officeDocument/2006/relationships/hyperlink" Target="https://github.com/icann/eai-survey-too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g10eea5838db_0_3"/>
          <p:cNvSpPr txBox="1"/>
          <p:nvPr/>
        </p:nvSpPr>
        <p:spPr>
          <a:xfrm>
            <a:off x="0" y="4301749"/>
            <a:ext cx="9144000" cy="1040800"/>
          </a:xfrm>
          <a:prstGeom prst="rect">
            <a:avLst/>
          </a:prstGeom>
          <a:noFill/>
          <a:ln>
            <a:noFill/>
          </a:ln>
        </p:spPr>
        <p:txBody>
          <a:bodyPr spcFirstLastPara="1" wrap="square" lIns="91400" tIns="45700" rIns="91400" bIns="45700" anchor="t" anchorCtr="0">
            <a:noAutofit/>
          </a:bodyPr>
          <a:lstStyle/>
          <a:p>
            <a:pPr defTabSz="1219170">
              <a:buClr>
                <a:srgbClr val="000000"/>
              </a:buClr>
              <a:buSzPts val="2500"/>
            </a:pPr>
            <a:r>
              <a:rPr lang="en-US" sz="3200" b="1" kern="0">
                <a:solidFill>
                  <a:srgbClr val="FAFAFA"/>
                </a:solidFill>
                <a:latin typeface="Open Sans Light"/>
                <a:ea typeface="Open Sans Light"/>
                <a:cs typeface="Open Sans Light"/>
                <a:sym typeface="Open Sans Light"/>
              </a:rPr>
              <a:t>UA Email Address Internationalization (EAI) WG</a:t>
            </a:r>
            <a:endParaRPr sz="2400" kern="0">
              <a:solidFill>
                <a:srgbClr val="000000"/>
              </a:solidFill>
              <a:latin typeface="Arial"/>
              <a:ea typeface="Arial"/>
              <a:cs typeface="Arial"/>
              <a:sym typeface="Arial"/>
            </a:endParaRPr>
          </a:p>
        </p:txBody>
      </p:sp>
    </p:spTree>
    <p:extLst>
      <p:ext uri="{BB962C8B-B14F-4D97-AF65-F5344CB8AC3E}">
        <p14:creationId xmlns:p14="http://schemas.microsoft.com/office/powerpoint/2010/main" val="1860757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p32"/>
          <p:cNvSpPr txBox="1">
            <a:spLocks noGrp="1"/>
          </p:cNvSpPr>
          <p:nvPr>
            <p:ph type="title"/>
          </p:nvPr>
        </p:nvSpPr>
        <p:spPr>
          <a:xfrm>
            <a:off x="343833" y="217466"/>
            <a:ext cx="8451381" cy="696228"/>
          </a:xfrm>
          <a:prstGeom prst="rect">
            <a:avLst/>
          </a:prstGeom>
          <a:noFill/>
          <a:ln>
            <a:noFill/>
          </a:ln>
        </p:spPr>
        <p:txBody>
          <a:bodyPr spcFirstLastPara="1" wrap="square" lIns="121900" tIns="60933" rIns="121900" bIns="60933" anchor="t" anchorCtr="0">
            <a:noAutofit/>
          </a:bodyPr>
          <a:lstStyle/>
          <a:p>
            <a:pPr>
              <a:buClr>
                <a:srgbClr val="000000"/>
              </a:buClr>
              <a:buSzPts val="3200"/>
            </a:pPr>
            <a:r>
              <a:rPr lang="en-US" sz="2667" dirty="0">
                <a:solidFill>
                  <a:srgbClr val="F59122"/>
                </a:solidFill>
              </a:rPr>
              <a:t>UA EAI WG Focus</a:t>
            </a:r>
            <a:endParaRPr sz="2667" dirty="0">
              <a:solidFill>
                <a:srgbClr val="F59122"/>
              </a:solidFill>
            </a:endParaRPr>
          </a:p>
        </p:txBody>
      </p:sp>
      <p:sp>
        <p:nvSpPr>
          <p:cNvPr id="358" name="Google Shape;358;p32"/>
          <p:cNvSpPr txBox="1">
            <a:spLocks noGrp="1"/>
          </p:cNvSpPr>
          <p:nvPr>
            <p:ph type="body" idx="1"/>
          </p:nvPr>
        </p:nvSpPr>
        <p:spPr>
          <a:xfrm>
            <a:off x="-28113" y="913694"/>
            <a:ext cx="8823327" cy="5114023"/>
          </a:xfrm>
          <a:prstGeom prst="rect">
            <a:avLst/>
          </a:prstGeom>
          <a:noFill/>
          <a:ln>
            <a:noFill/>
          </a:ln>
        </p:spPr>
        <p:txBody>
          <a:bodyPr spcFirstLastPara="1" wrap="square" lIns="121900" tIns="60933" rIns="121900" bIns="60933" anchor="t" anchorCtr="0">
            <a:noAutofit/>
          </a:bodyPr>
          <a:lstStyle/>
          <a:p>
            <a:pPr marL="457189" indent="-336542">
              <a:buClr>
                <a:srgbClr val="F59122"/>
              </a:buClr>
              <a:buSzPts val="1200"/>
              <a:buFont typeface="Noto Sans Symbols"/>
              <a:buChar char="▪"/>
            </a:pPr>
            <a:r>
              <a:rPr lang="en-US" sz="1800" dirty="0">
                <a:latin typeface="Open Sans" panose="020B0606030504020204" pitchFamily="34" charset="0"/>
                <a:ea typeface="Open Sans" panose="020B0606030504020204" pitchFamily="34" charset="0"/>
                <a:cs typeface="Open Sans" panose="020B0606030504020204" pitchFamily="34" charset="0"/>
                <a:sym typeface="Calibri"/>
              </a:rPr>
              <a:t>EAI support enables email addresses in different languages and scripts and allows sending and receiving of such emails. (RFC6530-RFC6533)</a:t>
            </a:r>
            <a:br>
              <a:rPr lang="en-US" sz="1800" dirty="0">
                <a:latin typeface="Open Sans" panose="020B0606030504020204" pitchFamily="34" charset="0"/>
                <a:ea typeface="Open Sans" panose="020B0606030504020204" pitchFamily="34" charset="0"/>
                <a:cs typeface="Open Sans" panose="020B0606030504020204" pitchFamily="34" charset="0"/>
                <a:sym typeface="Calibri"/>
              </a:rPr>
            </a:br>
            <a:endParaRPr lang="en-US" sz="1800" dirty="0">
              <a:latin typeface="Open Sans" panose="020B0606030504020204" pitchFamily="34" charset="0"/>
              <a:ea typeface="Open Sans" panose="020B0606030504020204" pitchFamily="34" charset="0"/>
              <a:cs typeface="Open Sans" panose="020B0606030504020204" pitchFamily="34" charset="0"/>
              <a:sym typeface="Calibri"/>
            </a:endParaRPr>
          </a:p>
          <a:p>
            <a:pPr marL="457189" indent="-336542">
              <a:buClr>
                <a:srgbClr val="F59122"/>
              </a:buClr>
              <a:buSzPts val="1200"/>
              <a:buFont typeface="Noto Sans Symbols"/>
              <a:buChar char="▪"/>
            </a:pPr>
            <a:r>
              <a:rPr lang="en-US" sz="1800" dirty="0">
                <a:latin typeface="Open Sans" panose="020B0606030504020204" pitchFamily="34" charset="0"/>
                <a:ea typeface="Open Sans" panose="020B0606030504020204" pitchFamily="34" charset="0"/>
                <a:cs typeface="Open Sans" panose="020B0606030504020204" pitchFamily="34" charset="0"/>
                <a:sym typeface="Calibri"/>
              </a:rPr>
              <a:t>The EAI WG focuses on technology gaps, remediation, and training materials for email software and service providers.</a:t>
            </a:r>
          </a:p>
          <a:p>
            <a:pPr marL="120647" indent="0">
              <a:buClr>
                <a:srgbClr val="F59122"/>
              </a:buClr>
              <a:buSzPts val="1200"/>
              <a:buNone/>
            </a:pPr>
            <a:endParaRPr sz="1800" dirty="0">
              <a:latin typeface="Open Sans" panose="020B0606030504020204" pitchFamily="34" charset="0"/>
              <a:ea typeface="Open Sans" panose="020B0606030504020204" pitchFamily="34" charset="0"/>
              <a:cs typeface="Open Sans" panose="020B0606030504020204" pitchFamily="34" charset="0"/>
              <a:sym typeface="Calibri"/>
            </a:endParaRPr>
          </a:p>
          <a:p>
            <a:pPr marL="914389" lvl="1" indent="-336542">
              <a:buClr>
                <a:srgbClr val="F59122"/>
              </a:buClr>
              <a:buSzPts val="1300"/>
              <a:buFont typeface="Noto Sans Symbols"/>
              <a:buChar char="▪"/>
            </a:pPr>
            <a:r>
              <a:rPr lang="en-US" dirty="0">
                <a:latin typeface="Open Sans" panose="020B0606030504020204" pitchFamily="34" charset="0"/>
                <a:ea typeface="Open Sans" panose="020B0606030504020204" pitchFamily="34" charset="0"/>
                <a:cs typeface="Open Sans" panose="020B0606030504020204" pitchFamily="34" charset="0"/>
                <a:sym typeface="Calibri"/>
              </a:rPr>
              <a:t>At minimum, all email agents must be configured to send and receive internationalized email addresses.</a:t>
            </a:r>
          </a:p>
          <a:p>
            <a:pPr marL="914389" lvl="1" indent="-336542">
              <a:buClr>
                <a:srgbClr val="F59122"/>
              </a:buClr>
              <a:buSzPts val="1300"/>
              <a:buFont typeface="Noto Sans Symbols"/>
              <a:buChar char="▪"/>
            </a:pPr>
            <a:endParaRPr lang="en-US" dirty="0">
              <a:latin typeface="Open Sans" panose="020B0606030504020204" pitchFamily="34" charset="0"/>
              <a:ea typeface="Open Sans" panose="020B0606030504020204" pitchFamily="34" charset="0"/>
              <a:cs typeface="Open Sans" panose="020B0606030504020204" pitchFamily="34" charset="0"/>
              <a:sym typeface="Calibri"/>
            </a:endParaRPr>
          </a:p>
          <a:p>
            <a:pPr marL="914389" lvl="1" indent="-336542">
              <a:buClr>
                <a:srgbClr val="F59122"/>
              </a:buClr>
              <a:buSzPts val="1300"/>
              <a:buFont typeface="Noto Sans Symbols"/>
              <a:buChar char="▪"/>
            </a:pPr>
            <a:r>
              <a:rPr lang="en-US" dirty="0">
                <a:latin typeface="Open Sans" panose="020B0606030504020204" pitchFamily="34" charset="0"/>
                <a:ea typeface="Open Sans" panose="020B0606030504020204" pitchFamily="34" charset="0"/>
                <a:cs typeface="Open Sans" panose="020B0606030504020204" pitchFamily="34" charset="0"/>
                <a:sym typeface="Calibri"/>
              </a:rPr>
              <a:t>We are trying to ensure that all aspects of the modern email experience deliver full UA-readiness.</a:t>
            </a:r>
          </a:p>
          <a:p>
            <a:pPr marL="914389" lvl="1" indent="-336542">
              <a:buClr>
                <a:srgbClr val="F59122"/>
              </a:buClr>
              <a:buSzPts val="1300"/>
              <a:buFont typeface="Noto Sans Symbols"/>
              <a:buChar char="▪"/>
            </a:pPr>
            <a:endParaRPr lang="en-US" dirty="0">
              <a:latin typeface="Open Sans" panose="020B0606030504020204" pitchFamily="34" charset="0"/>
              <a:ea typeface="Open Sans" panose="020B0606030504020204" pitchFamily="34" charset="0"/>
              <a:cs typeface="Open Sans" panose="020B0606030504020204" pitchFamily="34" charset="0"/>
              <a:sym typeface="Calibri"/>
            </a:endParaRPr>
          </a:p>
          <a:p>
            <a:pPr marL="457189" indent="-336542">
              <a:buClr>
                <a:srgbClr val="F59122"/>
              </a:buClr>
              <a:buSzPts val="1300"/>
              <a:buFont typeface="Noto Sans Symbols"/>
              <a:buChar char="▪"/>
            </a:pPr>
            <a:r>
              <a:rPr lang="en-US" sz="1800" dirty="0">
                <a:latin typeface="Open Sans" panose="020B0606030504020204" pitchFamily="34" charset="0"/>
                <a:ea typeface="Open Sans" panose="020B0606030504020204" pitchFamily="34" charset="0"/>
                <a:cs typeface="Open Sans" panose="020B0606030504020204" pitchFamily="34" charset="0"/>
                <a:sym typeface="Calibri"/>
              </a:rPr>
              <a:t>Published:</a:t>
            </a:r>
          </a:p>
          <a:p>
            <a:pPr marL="914389" lvl="1" indent="-336542">
              <a:buClr>
                <a:srgbClr val="F59122"/>
              </a:buClr>
              <a:buSzPts val="1300"/>
              <a:buFont typeface="Noto Sans Symbols"/>
              <a:buChar char="▪"/>
            </a:pPr>
            <a:r>
              <a:rPr lang="en-US" dirty="0">
                <a:latin typeface="Open Sans" panose="020B0606030504020204" pitchFamily="34" charset="0"/>
                <a:ea typeface="Open Sans" panose="020B0606030504020204" pitchFamily="34" charset="0"/>
                <a:cs typeface="Open Sans" panose="020B0606030504020204" pitchFamily="34" charset="0"/>
                <a:sym typeface="Calibri"/>
                <a:hlinkClick r:id="rId3"/>
              </a:rPr>
              <a:t>UASG 044</a:t>
            </a:r>
            <a:r>
              <a:rPr lang="en-US" dirty="0">
                <a:latin typeface="Open Sans" panose="020B0606030504020204" pitchFamily="34" charset="0"/>
                <a:ea typeface="Open Sans" panose="020B0606030504020204" pitchFamily="34" charset="0"/>
                <a:cs typeface="Open Sans" panose="020B0606030504020204" pitchFamily="34" charset="0"/>
                <a:sym typeface="Calibri"/>
              </a:rPr>
              <a:t> EAI Technical Education and Awareness Directed at Developer Community Websites</a:t>
            </a:r>
          </a:p>
          <a:p>
            <a:pPr marL="914389" lvl="1" indent="-336542">
              <a:buClr>
                <a:srgbClr val="F59122"/>
              </a:buClr>
              <a:buSzPts val="1300"/>
              <a:buFont typeface="Noto Sans Symbols"/>
              <a:buChar char="▪"/>
            </a:pPr>
            <a:r>
              <a:rPr lang="en-US" dirty="0">
                <a:latin typeface="Open Sans" panose="020B0606030504020204" pitchFamily="34" charset="0"/>
                <a:ea typeface="Open Sans" panose="020B0606030504020204" pitchFamily="34" charset="0"/>
                <a:cs typeface="Open Sans" panose="020B0606030504020204" pitchFamily="34" charset="0"/>
                <a:sym typeface="Calibri"/>
                <a:hlinkClick r:id="rId4"/>
              </a:rPr>
              <a:t>UASG 044A</a:t>
            </a:r>
            <a:r>
              <a:rPr lang="en-US" dirty="0">
                <a:latin typeface="Open Sans" panose="020B0606030504020204" pitchFamily="34" charset="0"/>
                <a:ea typeface="Open Sans" panose="020B0606030504020204" pitchFamily="34" charset="0"/>
                <a:cs typeface="Open Sans" panose="020B0606030504020204" pitchFamily="34" charset="0"/>
                <a:sym typeface="Calibri"/>
              </a:rPr>
              <a:t> Proposed FAQs and Answers</a:t>
            </a:r>
          </a:p>
        </p:txBody>
      </p:sp>
    </p:spTree>
    <p:extLst>
      <p:ext uri="{BB962C8B-B14F-4D97-AF65-F5344CB8AC3E}">
        <p14:creationId xmlns:p14="http://schemas.microsoft.com/office/powerpoint/2010/main" val="402058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sz="quarter" idx="10"/>
          </p:nvPr>
        </p:nvSpPr>
        <p:spPr>
          <a:xfrm>
            <a:off x="206477" y="1083813"/>
            <a:ext cx="8731045" cy="5499020"/>
          </a:xfrm>
          <a:prstGeom prst="rect">
            <a:avLst/>
          </a:prstGeom>
        </p:spPr>
        <p:txBody>
          <a:bodyPr>
            <a:noAutofit/>
          </a:bodyPr>
          <a:lstStyle/>
          <a:p>
            <a:pPr marL="91440" indent="0" fontAlgn="base">
              <a:buNone/>
            </a:pPr>
            <a:r>
              <a:rPr lang="en-US" sz="1800" b="1" dirty="0">
                <a:latin typeface="Open Sans" panose="020B0606030504020204" pitchFamily="34" charset="0"/>
                <a:ea typeface="Open Sans" panose="020B0606030504020204" pitchFamily="34" charset="0"/>
                <a:cs typeface="Open Sans" panose="020B0606030504020204" pitchFamily="34" charset="0"/>
              </a:rPr>
              <a:t>Objective</a:t>
            </a:r>
            <a:r>
              <a:rPr lang="en-US" sz="1800" dirty="0">
                <a:latin typeface="Open Sans" panose="020B0606030504020204" pitchFamily="34" charset="0"/>
                <a:ea typeface="Open Sans" panose="020B0606030504020204" pitchFamily="34" charset="0"/>
                <a:cs typeface="Open Sans" panose="020B0606030504020204" pitchFamily="34" charset="0"/>
              </a:rPr>
              <a:t>: To increase EAI adoption, define a product category for EAI-supporting email systems, tools, and utilities, so that purchasers can demand EAI, and vendors can supply EAI.</a:t>
            </a:r>
            <a:br>
              <a:rPr lang="en-US" sz="1800" dirty="0">
                <a:latin typeface="Open Sans" panose="020B0606030504020204" pitchFamily="34" charset="0"/>
                <a:ea typeface="Open Sans" panose="020B0606030504020204" pitchFamily="34" charset="0"/>
                <a:cs typeface="Open Sans" panose="020B0606030504020204" pitchFamily="34" charset="0"/>
              </a:rPr>
            </a:b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91440" indent="0" fontAlgn="base">
              <a:buNone/>
            </a:pPr>
            <a:r>
              <a:rPr lang="en-US" sz="1800" dirty="0">
                <a:latin typeface="Open Sans" panose="020B0606030504020204" pitchFamily="34" charset="0"/>
                <a:ea typeface="Open Sans" panose="020B0606030504020204" pitchFamily="34" charset="0"/>
                <a:cs typeface="Open Sans" panose="020B0606030504020204" pitchFamily="34" charset="0"/>
              </a:rPr>
              <a:t>IT and procurement managers use these scores to quantify the EAI level they are willing to buy. </a:t>
            </a:r>
          </a:p>
          <a:p>
            <a:pPr marL="91440" indent="0" fontAlgn="base">
              <a:buNone/>
            </a:pP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91440" indent="0" fontAlgn="base">
              <a:buNone/>
            </a:pPr>
            <a:r>
              <a:rPr lang="en-US" sz="1800" dirty="0">
                <a:latin typeface="Open Sans" panose="020B0606030504020204" pitchFamily="34" charset="0"/>
                <a:ea typeface="Open Sans" panose="020B0606030504020204" pitchFamily="34" charset="0"/>
                <a:cs typeface="Open Sans" panose="020B0606030504020204" pitchFamily="34" charset="0"/>
              </a:rPr>
              <a:t>Vendors use the specific, granular requirements in the guide to measure and score their own products. Motivated vendors can improve their products to earn the top score and win competitive advantage. </a:t>
            </a:r>
          </a:p>
          <a:p>
            <a:pPr marL="91440" indent="0" fontAlgn="base">
              <a:buNone/>
            </a:pP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91440" indent="0" fontAlgn="base">
              <a:buNone/>
            </a:pPr>
            <a:r>
              <a:rPr lang="en-US" sz="1800" dirty="0">
                <a:latin typeface="Open Sans" panose="020B0606030504020204" pitchFamily="34" charset="0"/>
                <a:ea typeface="Open Sans" panose="020B0606030504020204" pitchFamily="34" charset="0"/>
                <a:cs typeface="Open Sans" panose="020B0606030504020204" pitchFamily="34" charset="0"/>
              </a:rPr>
              <a:t>Ongoing work related to EAI Self-Certification Guide:</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User acceptance tests and input by the community on the draft guide. </a:t>
            </a:r>
            <a:r>
              <a:rPr lang="en-US" dirty="0">
                <a:solidFill>
                  <a:schemeClr val="accent1"/>
                </a:solidFill>
                <a:latin typeface="Open Sans" panose="020B0606030504020204" pitchFamily="34" charset="0"/>
                <a:ea typeface="Open Sans" panose="020B0606030504020204" pitchFamily="34" charset="0"/>
                <a:cs typeface="Open Sans" panose="020B0606030504020204" pitchFamily="34" charset="0"/>
              </a:rPr>
              <a:t>(Join the ICANN76 Session “New Internationalized Email Self Certification Guide Overview”)</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Building a self-certification tool to generate EAI-readiness score.</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Helping early EAI providers perform self-certification using the guide. </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A quick guide for IT and procurement managers.</a:t>
            </a:r>
          </a:p>
        </p:txBody>
      </p:sp>
      <p:sp>
        <p:nvSpPr>
          <p:cNvPr id="4" name="Title 3">
            <a:extLst>
              <a:ext uri="{FF2B5EF4-FFF2-40B4-BE49-F238E27FC236}">
                <a16:creationId xmlns:a16="http://schemas.microsoft.com/office/drawing/2014/main" id="{E9381639-BF78-184D-98DE-E3C5E8CCEA8C}"/>
              </a:ext>
            </a:extLst>
          </p:cNvPr>
          <p:cNvSpPr>
            <a:spLocks noGrp="1"/>
          </p:cNvSpPr>
          <p:nvPr>
            <p:ph type="title"/>
          </p:nvPr>
        </p:nvSpPr>
        <p:spPr>
          <a:xfrm>
            <a:off x="206477" y="275167"/>
            <a:ext cx="9144000" cy="571500"/>
          </a:xfrm>
        </p:spPr>
        <p:txBody>
          <a:bodyPr/>
          <a:lstStyle/>
          <a:p>
            <a:r>
              <a:rPr lang="en-US" sz="2800" dirty="0">
                <a:solidFill>
                  <a:srgbClr val="F59122"/>
                </a:solidFill>
              </a:rPr>
              <a:t>Call for Action: EAI-Readiness Self-Certification Guide</a:t>
            </a:r>
            <a:endParaRPr lang="en-TR" sz="2800" dirty="0">
              <a:solidFill>
                <a:srgbClr val="F59122"/>
              </a:solidFill>
            </a:endParaRPr>
          </a:p>
        </p:txBody>
      </p:sp>
    </p:spTree>
    <p:extLst>
      <p:ext uri="{BB962C8B-B14F-4D97-AF65-F5344CB8AC3E}">
        <p14:creationId xmlns:p14="http://schemas.microsoft.com/office/powerpoint/2010/main" val="2677322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381639-BF78-184D-98DE-E3C5E8CCEA8C}"/>
              </a:ext>
            </a:extLst>
          </p:cNvPr>
          <p:cNvSpPr>
            <a:spLocks noGrp="1"/>
          </p:cNvSpPr>
          <p:nvPr>
            <p:ph type="title"/>
          </p:nvPr>
        </p:nvSpPr>
        <p:spPr>
          <a:xfrm>
            <a:off x="117709" y="114837"/>
            <a:ext cx="8451381" cy="1143000"/>
          </a:xfrm>
        </p:spPr>
        <p:txBody>
          <a:bodyPr/>
          <a:lstStyle/>
          <a:p>
            <a:r>
              <a:rPr lang="en-US" sz="2800" dirty="0">
                <a:solidFill>
                  <a:srgbClr val="F59122"/>
                </a:solidFill>
              </a:rPr>
              <a:t>Defining EAI-Readiness Levels</a:t>
            </a:r>
            <a:endParaRPr lang="en-TR" sz="2800" dirty="0">
              <a:solidFill>
                <a:srgbClr val="F59122"/>
              </a:solidFill>
            </a:endParaRPr>
          </a:p>
        </p:txBody>
      </p:sp>
      <p:graphicFrame>
        <p:nvGraphicFramePr>
          <p:cNvPr id="9" name="Table 8">
            <a:extLst>
              <a:ext uri="{FF2B5EF4-FFF2-40B4-BE49-F238E27FC236}">
                <a16:creationId xmlns:a16="http://schemas.microsoft.com/office/drawing/2014/main" id="{3B79FC2B-E1C8-DE4A-AADB-EA76E9558605}"/>
              </a:ext>
            </a:extLst>
          </p:cNvPr>
          <p:cNvGraphicFramePr>
            <a:graphicFrameLocks noGrp="1"/>
          </p:cNvGraphicFramePr>
          <p:nvPr>
            <p:extLst>
              <p:ext uri="{D42A27DB-BD31-4B8C-83A1-F6EECF244321}">
                <p14:modId xmlns:p14="http://schemas.microsoft.com/office/powerpoint/2010/main" val="4030799405"/>
              </p:ext>
            </p:extLst>
          </p:nvPr>
        </p:nvGraphicFramePr>
        <p:xfrm>
          <a:off x="117709" y="1526675"/>
          <a:ext cx="8832555" cy="5051760"/>
        </p:xfrm>
        <a:graphic>
          <a:graphicData uri="http://schemas.openxmlformats.org/drawingml/2006/table">
            <a:tbl>
              <a:tblPr>
                <a:tableStyleId>{BC89EF96-8CEA-46FF-86C4-4CE0E7609802}</a:tableStyleId>
              </a:tblPr>
              <a:tblGrid>
                <a:gridCol w="1261595">
                  <a:extLst>
                    <a:ext uri="{9D8B030D-6E8A-4147-A177-3AD203B41FA5}">
                      <a16:colId xmlns:a16="http://schemas.microsoft.com/office/drawing/2014/main" val="3538193092"/>
                    </a:ext>
                  </a:extLst>
                </a:gridCol>
                <a:gridCol w="7570960">
                  <a:extLst>
                    <a:ext uri="{9D8B030D-6E8A-4147-A177-3AD203B41FA5}">
                      <a16:colId xmlns:a16="http://schemas.microsoft.com/office/drawing/2014/main" val="3320587021"/>
                    </a:ext>
                  </a:extLst>
                </a:gridCol>
              </a:tblGrid>
              <a:tr h="298003">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Level</a:t>
                      </a:r>
                      <a:endParaRPr lang="en-US"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solidFill>
                      <a:schemeClr val="accent1"/>
                    </a:solidFill>
                  </a:tcPr>
                </a:tc>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Functionality</a:t>
                      </a:r>
                      <a:endParaRPr lang="en-US"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solidFill>
                      <a:schemeClr val="accent1"/>
                    </a:solidFill>
                  </a:tcPr>
                </a:tc>
                <a:extLst>
                  <a:ext uri="{0D108BD9-81ED-4DB2-BD59-A6C34878D82A}">
                    <a16:rowId xmlns:a16="http://schemas.microsoft.com/office/drawing/2014/main" val="2864051063"/>
                  </a:ext>
                </a:extLst>
              </a:tr>
              <a:tr h="1977732">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Platinum</a:t>
                      </a:r>
                      <a:b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tc>
                <a:tc>
                  <a:txBody>
                    <a:bodyPr/>
                    <a:lstStyle/>
                    <a:p>
                      <a:pPr marL="228600" indent="-228600" rtl="0" fontAlgn="base">
                        <a:spcBef>
                          <a:spcPts val="0"/>
                        </a:spcBef>
                        <a:spcAft>
                          <a:spcPts val="0"/>
                        </a:spcAft>
                        <a:buFont typeface="+mj-lt"/>
                        <a:buAutoNum type="arabicPeriod"/>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Meets all Gold requirements +</a:t>
                      </a:r>
                    </a:p>
                    <a:p>
                      <a:pPr marL="228600" indent="-228600" rtl="0" fontAlgn="base">
                        <a:spcBef>
                          <a:spcPts val="0"/>
                        </a:spcBef>
                        <a:spcAft>
                          <a:spcPts val="0"/>
                        </a:spcAft>
                        <a:buFont typeface="+mj-lt"/>
                        <a:buAutoNum type="arabicPeriod"/>
                      </a:pPr>
                      <a: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Supports all UASG Best Practices guidelines</a:t>
                      </a:r>
                    </a:p>
                    <a:p>
                      <a:pPr marL="228600" indent="-228600" rtl="0" fontAlgn="base">
                        <a:spcBef>
                          <a:spcPts val="0"/>
                        </a:spcBef>
                        <a:spcAft>
                          <a:spcPts val="0"/>
                        </a:spcAft>
                        <a:buFont typeface="+mj-lt"/>
                        <a:buAutoNum type="arabicPeriod"/>
                      </a:pPr>
                      <a: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Hosting functionality for internationalized mailboxes is enabled by default [to the user and administrator]</a:t>
                      </a:r>
                    </a:p>
                    <a:p>
                      <a:pPr marL="228600" indent="-228600" rtl="0" fontAlgn="base">
                        <a:spcBef>
                          <a:spcPts val="0"/>
                        </a:spcBef>
                        <a:spcAft>
                          <a:spcPts val="0"/>
                        </a:spcAft>
                        <a:buFont typeface="+mj-lt"/>
                        <a:buAutoNum type="arabicPeriod"/>
                      </a:pPr>
                      <a: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May also include “aspirational” extra features which improve user experience, also listed below</a:t>
                      </a:r>
                    </a:p>
                    <a:p>
                      <a:pPr marL="228600" indent="-228600" rtl="0" fontAlgn="base">
                        <a:spcBef>
                          <a:spcPts val="0"/>
                        </a:spcBef>
                        <a:spcAft>
                          <a:spcPts val="0"/>
                        </a:spcAft>
                        <a:buFont typeface="+mj-lt"/>
                        <a:buAutoNum type="arabicPeriod"/>
                      </a:pPr>
                      <a: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Documentation clearly explains how to set up, use and administer Platinum-level features </a:t>
                      </a:r>
                    </a:p>
                    <a:p>
                      <a:pPr marL="228600" indent="-228600" rtl="0" fontAlgn="base">
                        <a:spcBef>
                          <a:spcPts val="0"/>
                        </a:spcBef>
                        <a:spcAft>
                          <a:spcPts val="0"/>
                        </a:spcAft>
                        <a:buFont typeface="+mj-lt"/>
                        <a:buAutoNum type="arabicPeriod"/>
                      </a:pPr>
                      <a: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All integrated tools or utilities should be UA-ready and EAI-enabled as well</a:t>
                      </a:r>
                    </a:p>
                  </a:txBody>
                  <a:tcPr marL="44730" marR="44730" marT="44730" marB="44730"/>
                </a:tc>
                <a:extLst>
                  <a:ext uri="{0D108BD9-81ED-4DB2-BD59-A6C34878D82A}">
                    <a16:rowId xmlns:a16="http://schemas.microsoft.com/office/drawing/2014/main" val="2721279319"/>
                  </a:ext>
                </a:extLst>
              </a:tr>
              <a:tr h="1767766">
                <a:tc>
                  <a:txBody>
                    <a:bodyPr/>
                    <a:lstStyle/>
                    <a:p>
                      <a:pPr rtl="0" fontAlgn="t">
                        <a:spcBef>
                          <a:spcPts val="0"/>
                        </a:spcBef>
                        <a:spcAft>
                          <a:spcPts val="0"/>
                        </a:spcAft>
                      </a:pPr>
                      <a:r>
                        <a:rPr lang="en-US" sz="1400" b="1"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t>Gold</a:t>
                      </a:r>
                      <a:br>
                        <a:rPr lang="en-US" sz="14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endParaRPr lang="en-US" sz="140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tc>
                <a:tc>
                  <a:txBody>
                    <a:bodyPr/>
                    <a:lstStyle/>
                    <a:p>
                      <a:pPr marL="228600" indent="-228600" rtl="0" fontAlgn="base">
                        <a:spcBef>
                          <a:spcPts val="0"/>
                        </a:spcBef>
                        <a:spcAft>
                          <a:spcPts val="0"/>
                        </a:spcAft>
                        <a:buFont typeface="+mj-lt"/>
                        <a:buAutoNum type="arabicPeriod"/>
                      </a:pPr>
                      <a:r>
                        <a:rPr lang="en-US" sz="1400" b="1"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Meets all Silver requirements +</a:t>
                      </a:r>
                    </a:p>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Hosting functionality for internationalized mailboxes is available but not enabled by default</a:t>
                      </a:r>
                    </a:p>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Marketing materials and public messaging promote globally inclusive email systems and features</a:t>
                      </a:r>
                    </a:p>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Documentation clearly explains how to set up and use Gold-level features</a:t>
                      </a:r>
                    </a:p>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Functionality which processes email addresses rather than messages, for example address books, can create and store Unicode email addresses  </a:t>
                      </a:r>
                    </a:p>
                  </a:txBody>
                  <a:tcPr marL="44730" marR="44730" marT="44730" marB="44730"/>
                </a:tc>
                <a:extLst>
                  <a:ext uri="{0D108BD9-81ED-4DB2-BD59-A6C34878D82A}">
                    <a16:rowId xmlns:a16="http://schemas.microsoft.com/office/drawing/2014/main" val="2506102778"/>
                  </a:ext>
                </a:extLst>
              </a:tr>
              <a:tr h="927901">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Silver</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tc>
                <a:tc>
                  <a:txBody>
                    <a:bodyPr/>
                    <a:lstStyle/>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Enables its users to process email messages from EAI mailboxes but does not host such mailboxes</a:t>
                      </a:r>
                    </a:p>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Functionality which processes email addresses rather than messages, for example address books, need not create or store Unicode email addresses</a:t>
                      </a:r>
                    </a:p>
                  </a:txBody>
                  <a:tcPr marL="44730" marR="44730" marT="44730" marB="44730"/>
                </a:tc>
                <a:extLst>
                  <a:ext uri="{0D108BD9-81ED-4DB2-BD59-A6C34878D82A}">
                    <a16:rowId xmlns:a16="http://schemas.microsoft.com/office/drawing/2014/main" val="1382804363"/>
                  </a:ext>
                </a:extLst>
              </a:tr>
            </a:tbl>
          </a:graphicData>
        </a:graphic>
      </p:graphicFrame>
      <p:sp>
        <p:nvSpPr>
          <p:cNvPr id="5" name="TextBox 4">
            <a:extLst>
              <a:ext uri="{FF2B5EF4-FFF2-40B4-BE49-F238E27FC236}">
                <a16:creationId xmlns:a16="http://schemas.microsoft.com/office/drawing/2014/main" id="{295C910A-CD0F-A604-B4D4-22A26E88E548}"/>
              </a:ext>
            </a:extLst>
          </p:cNvPr>
          <p:cNvSpPr txBox="1"/>
          <p:nvPr/>
        </p:nvSpPr>
        <p:spPr>
          <a:xfrm>
            <a:off x="117709" y="799016"/>
            <a:ext cx="8601748" cy="646331"/>
          </a:xfrm>
          <a:prstGeom prst="rect">
            <a:avLst/>
          </a:prstGeom>
          <a:noFill/>
        </p:spPr>
        <p:txBody>
          <a:bodyPr wrap="square">
            <a:spAutoFit/>
          </a:bodyPr>
          <a:lstStyle/>
          <a:p>
            <a:r>
              <a:rPr lang="en-US" dirty="0">
                <a:latin typeface="Open Sans" panose="020B0606030504020204" pitchFamily="34" charset="0"/>
                <a:ea typeface="Open Sans" panose="020B0606030504020204" pitchFamily="34" charset="0"/>
                <a:cs typeface="Open Sans" panose="020B0606030504020204" pitchFamily="34" charset="0"/>
              </a:rPr>
              <a:t>The self certification guide provides Silver, Gold, and Platinum scores for individual attributes. These </a:t>
            </a:r>
            <a:r>
              <a:rPr lang="en-US" sz="1800" dirty="0">
                <a:latin typeface="Open Sans" panose="020B0606030504020204" pitchFamily="34" charset="0"/>
                <a:ea typeface="Open Sans" panose="020B0606030504020204" pitchFamily="34" charset="0"/>
                <a:cs typeface="Open Sans" panose="020B0606030504020204" pitchFamily="34" charset="0"/>
              </a:rPr>
              <a:t>scores replace the old Level 1 and Level 2 concepts.</a:t>
            </a:r>
            <a:endParaRPr lang="en-TR" dirty="0"/>
          </a:p>
        </p:txBody>
      </p:sp>
    </p:spTree>
    <p:extLst>
      <p:ext uri="{BB962C8B-B14F-4D97-AF65-F5344CB8AC3E}">
        <p14:creationId xmlns:p14="http://schemas.microsoft.com/office/powerpoint/2010/main" val="2388572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2" y="275167"/>
            <a:ext cx="8823959" cy="1143000"/>
          </a:xfrm>
        </p:spPr>
        <p:txBody>
          <a:bodyPr/>
          <a:lstStyle/>
          <a:p>
            <a:r>
              <a:rPr lang="en-US" sz="2800" dirty="0">
                <a:solidFill>
                  <a:srgbClr val="F59122"/>
                </a:solidFill>
              </a:rPr>
              <a:t>Technical Engagement (UASG044)</a:t>
            </a:r>
            <a:endParaRPr lang="en-US" dirty="0">
              <a:solidFill>
                <a:srgbClr val="F59122"/>
              </a:solidFill>
            </a:endParaRPr>
          </a:p>
        </p:txBody>
      </p:sp>
      <p:sp>
        <p:nvSpPr>
          <p:cNvPr id="11" name="Content Placeholder 10"/>
          <p:cNvSpPr>
            <a:spLocks noGrp="1"/>
          </p:cNvSpPr>
          <p:nvPr>
            <p:ph sz="quarter" idx="10"/>
          </p:nvPr>
        </p:nvSpPr>
        <p:spPr>
          <a:xfrm>
            <a:off x="180556" y="1119869"/>
            <a:ext cx="8823959" cy="5268092"/>
          </a:xfrm>
          <a:prstGeom prst="rect">
            <a:avLst/>
          </a:prstGeom>
        </p:spPr>
        <p:txBody>
          <a:bodyPr>
            <a:noAutofit/>
          </a:bodyPr>
          <a:lstStyle/>
          <a:p>
            <a:pPr marL="91438" indent="0" fontAlgn="base">
              <a:buNone/>
            </a:pPr>
            <a:r>
              <a:rPr lang="en-GB" sz="1800" b="1" dirty="0">
                <a:latin typeface="Open Sans" panose="020B0606030504020204" pitchFamily="34" charset="0"/>
                <a:ea typeface="Open Sans" panose="020B0606030504020204" pitchFamily="34" charset="0"/>
                <a:cs typeface="Open Sans" panose="020B0606030504020204" pitchFamily="34" charset="0"/>
              </a:rPr>
              <a:t>EAI Technical Education and Awareness to the Developers’ Network</a:t>
            </a:r>
          </a:p>
          <a:p>
            <a:pPr marL="91438" indent="0" fontAlgn="base">
              <a:buNone/>
            </a:pPr>
            <a:endParaRPr lang="en-GB" sz="1800" b="1" dirty="0">
              <a:latin typeface="Open Sans" panose="020B0606030504020204" pitchFamily="34" charset="0"/>
              <a:ea typeface="Open Sans" panose="020B0606030504020204" pitchFamily="34" charset="0"/>
              <a:cs typeface="Open Sans" panose="020B0606030504020204" pitchFamily="34" charset="0"/>
            </a:endParaRPr>
          </a:p>
          <a:p>
            <a:pPr marL="91438" indent="0" fontAlgn="base">
              <a:buNone/>
            </a:pPr>
            <a:r>
              <a:rPr lang="en-GB" sz="1800" b="1" dirty="0">
                <a:latin typeface="Open Sans" panose="020B0606030504020204" pitchFamily="34" charset="0"/>
                <a:ea typeface="Open Sans" panose="020B0606030504020204" pitchFamily="34" charset="0"/>
                <a:cs typeface="Open Sans" panose="020B0606030504020204" pitchFamily="34" charset="0"/>
              </a:rPr>
              <a:t>Scope of the work: </a:t>
            </a:r>
          </a:p>
          <a:p>
            <a:pPr marL="91438" indent="0" fontAlgn="base">
              <a:buNone/>
            </a:pPr>
            <a:r>
              <a:rPr lang="en-US" sz="1800" dirty="0">
                <a:latin typeface="Open Sans" panose="020B0606030504020204" pitchFamily="34" charset="0"/>
                <a:ea typeface="Open Sans" panose="020B0606030504020204" pitchFamily="34" charset="0"/>
                <a:cs typeface="Open Sans" panose="020B0606030504020204" pitchFamily="34" charset="0"/>
              </a:rPr>
              <a:t>One of the major challenges for UA adoption is a lack of awareness among software developers developing and deploying end user applications and services. </a:t>
            </a:r>
          </a:p>
          <a:p>
            <a:pPr marL="91438" indent="0" fontAlgn="base">
              <a:buNone/>
            </a:pP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91438" indent="0" fontAlgn="base">
              <a:buNone/>
            </a:pPr>
            <a:r>
              <a:rPr lang="en-GB" sz="1800" dirty="0">
                <a:latin typeface="Open Sans" panose="020B0606030504020204" pitchFamily="34" charset="0"/>
                <a:ea typeface="Open Sans" panose="020B0606030504020204" pitchFamily="34" charset="0"/>
                <a:cs typeface="Open Sans" panose="020B0606030504020204" pitchFamily="34" charset="0"/>
              </a:rPr>
              <a:t>This work aims to interact with software developers on popular developer networks and discussion forums (e.g., </a:t>
            </a:r>
            <a:r>
              <a:rPr lang="en-GB" sz="1800" dirty="0" err="1">
                <a:latin typeface="Open Sans" panose="020B0606030504020204" pitchFamily="34" charset="0"/>
                <a:ea typeface="Open Sans" panose="020B0606030504020204" pitchFamily="34" charset="0"/>
                <a:cs typeface="Open Sans" panose="020B0606030504020204" pitchFamily="34" charset="0"/>
              </a:rPr>
              <a:t>StackOverflow</a:t>
            </a:r>
            <a:r>
              <a:rPr lang="en-GB" sz="1800" dirty="0">
                <a:latin typeface="Open Sans" panose="020B0606030504020204" pitchFamily="34" charset="0"/>
                <a:ea typeface="Open Sans" panose="020B0606030504020204" pitchFamily="34" charset="0"/>
                <a:cs typeface="Open Sans" panose="020B0606030504020204" pitchFamily="34" charset="0"/>
              </a:rPr>
              <a:t>, GitHub) to provide solutions to existing EAI questions, as well as create UA and EAI awareness. </a:t>
            </a:r>
          </a:p>
          <a:p>
            <a:pPr marL="91438" indent="0" fontAlgn="base">
              <a:buNone/>
            </a:pPr>
            <a:endParaRPr lang="en-GB" sz="1800" dirty="0">
              <a:latin typeface="Open Sans" panose="020B0606030504020204" pitchFamily="34" charset="0"/>
              <a:ea typeface="Open Sans" panose="020B0606030504020204" pitchFamily="34" charset="0"/>
              <a:cs typeface="Open Sans" panose="020B0606030504020204" pitchFamily="34" charset="0"/>
            </a:endParaRPr>
          </a:p>
          <a:p>
            <a:pPr marL="91438" indent="0" fontAlgn="base">
              <a:buNone/>
            </a:pPr>
            <a:r>
              <a:rPr lang="en-GB" sz="1800" dirty="0">
                <a:latin typeface="Open Sans" panose="020B0606030504020204" pitchFamily="34" charset="0"/>
                <a:ea typeface="Open Sans" panose="020B0606030504020204" pitchFamily="34" charset="0"/>
                <a:cs typeface="Open Sans" panose="020B0606030504020204" pitchFamily="34" charset="0"/>
              </a:rPr>
              <a:t>The decisions software developers will make at the micro-level make a big difference for UA support (e.g., we have found existing advice on </a:t>
            </a:r>
            <a:r>
              <a:rPr lang="en-GB" sz="1800" dirty="0" err="1">
                <a:latin typeface="Open Sans" panose="020B0606030504020204" pitchFamily="34" charset="0"/>
                <a:ea typeface="Open Sans" panose="020B0606030504020204" pitchFamily="34" charset="0"/>
                <a:cs typeface="Open Sans" panose="020B0606030504020204" pitchFamily="34" charset="0"/>
              </a:rPr>
              <a:t>RegExes</a:t>
            </a:r>
            <a:r>
              <a:rPr lang="en-GB" sz="1800" dirty="0">
                <a:latin typeface="Open Sans" panose="020B0606030504020204" pitchFamily="34" charset="0"/>
                <a:ea typeface="Open Sans" panose="020B0606030504020204" pitchFamily="34" charset="0"/>
                <a:cs typeface="Open Sans" panose="020B0606030504020204" pitchFamily="34" charset="0"/>
              </a:rPr>
              <a:t> which isn’t compliant even to the pre-EAI RFCs – developers who follow such advice have no chance to become UA-ready). </a:t>
            </a:r>
          </a:p>
          <a:p>
            <a:pPr marL="91438" indent="0" fontAlgn="base">
              <a:buNone/>
            </a:pPr>
            <a:endParaRPr lang="en-GB" sz="18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52426128"/>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2" y="275167"/>
            <a:ext cx="8823959" cy="1143000"/>
          </a:xfrm>
        </p:spPr>
        <p:txBody>
          <a:bodyPr/>
          <a:lstStyle/>
          <a:p>
            <a:r>
              <a:rPr lang="en-US" sz="2800" dirty="0">
                <a:solidFill>
                  <a:srgbClr val="F59122"/>
                </a:solidFill>
              </a:rPr>
              <a:t>Technical Engagement, Proposed FAQ (UASG 044A)</a:t>
            </a:r>
            <a:endParaRPr lang="en-US" dirty="0">
              <a:solidFill>
                <a:srgbClr val="F59122"/>
              </a:solidFill>
            </a:endParaRPr>
          </a:p>
        </p:txBody>
      </p:sp>
      <p:sp>
        <p:nvSpPr>
          <p:cNvPr id="11" name="Content Placeholder 10"/>
          <p:cNvSpPr>
            <a:spLocks noGrp="1"/>
          </p:cNvSpPr>
          <p:nvPr>
            <p:ph sz="quarter" idx="10"/>
          </p:nvPr>
        </p:nvSpPr>
        <p:spPr>
          <a:xfrm>
            <a:off x="82528" y="1026879"/>
            <a:ext cx="8823959" cy="5555954"/>
          </a:xfrm>
          <a:prstGeom prst="rect">
            <a:avLst/>
          </a:prstGeom>
        </p:spPr>
        <p:txBody>
          <a:bodyPr>
            <a:noAutofit/>
          </a:bodyPr>
          <a:lstStyle/>
          <a:p>
            <a:pPr marL="91440" indent="0" fontAlgn="base">
              <a:buNone/>
            </a:pPr>
            <a:endParaRPr lang="en-GB" sz="1800" dirty="0">
              <a:latin typeface="Open Sans" panose="020B0606030504020204" pitchFamily="34" charset="0"/>
              <a:ea typeface="Open Sans" panose="020B0606030504020204" pitchFamily="34" charset="0"/>
              <a:cs typeface="Open Sans" panose="020B0606030504020204" pitchFamily="34" charset="0"/>
            </a:endParaRPr>
          </a:p>
          <a:p>
            <a:pPr fontAlgn="base"/>
            <a:r>
              <a:rPr lang="en-GB" sz="1800" dirty="0">
                <a:latin typeface="Open Sans" panose="020B0606030504020204" pitchFamily="34" charset="0"/>
                <a:ea typeface="Open Sans" panose="020B0606030504020204" pitchFamily="34" charset="0"/>
                <a:cs typeface="Open Sans" panose="020B0606030504020204" pitchFamily="34" charset="0"/>
              </a:rPr>
              <a:t>Some examples we published in the technical community:</a:t>
            </a:r>
          </a:p>
          <a:p>
            <a:pPr fontAlgn="base"/>
            <a:endParaRPr lang="en-GB" sz="1800" dirty="0">
              <a:latin typeface="Open Sans" panose="020B0606030504020204" pitchFamily="34" charset="0"/>
              <a:ea typeface="Open Sans" panose="020B0606030504020204" pitchFamily="34" charset="0"/>
              <a:cs typeface="Open Sans" panose="020B0606030504020204" pitchFamily="34" charset="0"/>
            </a:endParaRPr>
          </a:p>
          <a:p>
            <a:pPr fontAlgn="base"/>
            <a:endParaRPr lang="en-GB" sz="1800" dirty="0">
              <a:latin typeface="Open Sans" panose="020B0606030504020204" pitchFamily="34" charset="0"/>
              <a:ea typeface="Open Sans" panose="020B0606030504020204" pitchFamily="34" charset="0"/>
              <a:cs typeface="Open Sans" panose="020B0606030504020204" pitchFamily="34" charset="0"/>
            </a:endParaRPr>
          </a:p>
          <a:p>
            <a:pPr marL="365760" lvl="1" indent="0" fontAlgn="base">
              <a:buNone/>
            </a:pPr>
            <a:endParaRPr lang="en-GB" dirty="0">
              <a:latin typeface="Open Sans" panose="020B0606030504020204" pitchFamily="34" charset="0"/>
              <a:ea typeface="Open Sans" panose="020B0606030504020204" pitchFamily="34" charset="0"/>
              <a:cs typeface="Open Sans" panose="020B0606030504020204" pitchFamily="34" charset="0"/>
            </a:endParaRPr>
          </a:p>
          <a:p>
            <a:pPr lvl="1" fontAlgn="base"/>
            <a:endParaRPr lang="en-GB" dirty="0">
              <a:latin typeface="Open Sans" panose="020B0606030504020204" pitchFamily="34" charset="0"/>
              <a:ea typeface="Open Sans" panose="020B0606030504020204" pitchFamily="34" charset="0"/>
              <a:cs typeface="Open Sans" panose="020B0606030504020204" pitchFamily="34" charset="0"/>
            </a:endParaRPr>
          </a:p>
          <a:p>
            <a:pPr marL="365760" lvl="1" indent="0" fontAlgn="base">
              <a:buNone/>
            </a:pPr>
            <a:endParaRPr lang="en-GB" dirty="0">
              <a:latin typeface="Open Sans" panose="020B0606030504020204" pitchFamily="34" charset="0"/>
              <a:ea typeface="Open Sans" panose="020B0606030504020204" pitchFamily="34" charset="0"/>
              <a:cs typeface="Open Sans" panose="020B0606030504020204" pitchFamily="34" charset="0"/>
            </a:endParaRPr>
          </a:p>
          <a:p>
            <a:pPr fontAlgn="base"/>
            <a:r>
              <a:rPr lang="en-GB" sz="1800" dirty="0">
                <a:latin typeface="Open Sans" panose="020B0606030504020204" pitchFamily="34" charset="0"/>
                <a:ea typeface="Open Sans" panose="020B0606030504020204" pitchFamily="34" charset="0"/>
                <a:cs typeface="Open Sans" panose="020B0606030504020204" pitchFamily="34" charset="0"/>
              </a:rPr>
              <a:t>T</a:t>
            </a:r>
            <a:r>
              <a:rPr lang="en-US" sz="1800" dirty="0">
                <a:latin typeface="Open Sans" panose="020B0606030504020204" pitchFamily="34" charset="0"/>
                <a:ea typeface="Open Sans" panose="020B0606030504020204" pitchFamily="34" charset="0"/>
                <a:cs typeface="Open Sans" panose="020B0606030504020204" pitchFamily="34" charset="0"/>
              </a:rPr>
              <a:t>wo blog posts were written by a developer on important aspects of UA:</a:t>
            </a:r>
          </a:p>
          <a:p>
            <a:pPr lvl="1" fontAlgn="base"/>
            <a:r>
              <a:rPr lang="en-US" u="sng" dirty="0">
                <a:latin typeface="Open Sans" panose="020B0606030504020204" pitchFamily="34" charset="0"/>
                <a:ea typeface="Open Sans" panose="020B0606030504020204" pitchFamily="34" charset="0"/>
                <a:cs typeface="Open Sans" panose="020B0606030504020204" pitchFamily="34" charset="0"/>
                <a:hlinkClick r:id="rId3"/>
              </a:rPr>
              <a:t>Universal Acceptance of Domain Names and E-mail Addresses - What is the issue?</a:t>
            </a:r>
            <a:endParaRPr lang="en-US" dirty="0">
              <a:latin typeface="Open Sans" panose="020B0606030504020204" pitchFamily="34" charset="0"/>
              <a:ea typeface="Open Sans" panose="020B0606030504020204" pitchFamily="34" charset="0"/>
              <a:cs typeface="Open Sans" panose="020B0606030504020204" pitchFamily="34" charset="0"/>
            </a:endParaRPr>
          </a:p>
          <a:p>
            <a:pPr lvl="1" fontAlgn="base"/>
            <a:r>
              <a:rPr lang="en-US" u="sng" dirty="0">
                <a:latin typeface="Open Sans" panose="020B0606030504020204" pitchFamily="34" charset="0"/>
                <a:ea typeface="Open Sans" panose="020B0606030504020204" pitchFamily="34" charset="0"/>
                <a:cs typeface="Open Sans" panose="020B0606030504020204" pitchFamily="34" charset="0"/>
                <a:hlinkClick r:id="rId4"/>
              </a:rPr>
              <a:t>What is the ultimate goal of the Domain Name and Email ID Validation?</a:t>
            </a:r>
            <a:endParaRPr lang="en-GB" dirty="0">
              <a:latin typeface="Open Sans" panose="020B0606030504020204" pitchFamily="34" charset="0"/>
              <a:ea typeface="Open Sans" panose="020B0606030504020204" pitchFamily="34" charset="0"/>
              <a:cs typeface="Open Sans" panose="020B0606030504020204" pitchFamily="34" charset="0"/>
            </a:endParaRPr>
          </a:p>
          <a:p>
            <a:pPr lvl="1" fontAlgn="base"/>
            <a:endParaRPr lang="en-GB" dirty="0">
              <a:latin typeface="Open Sans" panose="020B0606030504020204" pitchFamily="34" charset="0"/>
              <a:ea typeface="Open Sans" panose="020B0606030504020204" pitchFamily="34" charset="0"/>
              <a:cs typeface="Open Sans" panose="020B0606030504020204" pitchFamily="34" charset="0"/>
            </a:endParaRPr>
          </a:p>
          <a:p>
            <a:pPr fontAlgn="base"/>
            <a:r>
              <a:rPr lang="en-GB" sz="1800" dirty="0">
                <a:latin typeface="Open Sans" panose="020B0606030504020204" pitchFamily="34" charset="0"/>
                <a:ea typeface="Open Sans" panose="020B0606030504020204" pitchFamily="34" charset="0"/>
                <a:cs typeface="Open Sans" panose="020B0606030504020204" pitchFamily="34" charset="0"/>
              </a:rPr>
              <a:t>A list of “Frequently Asked Questions” were identified and will be answered.</a:t>
            </a:r>
          </a:p>
          <a:p>
            <a:pPr fontAlgn="base"/>
            <a:endParaRPr lang="en-GB" sz="1800" dirty="0">
              <a:latin typeface="Open Sans" panose="020B0606030504020204" pitchFamily="34" charset="0"/>
              <a:ea typeface="Open Sans" panose="020B0606030504020204" pitchFamily="34" charset="0"/>
              <a:cs typeface="Open Sans" panose="020B0606030504020204" pitchFamily="34" charset="0"/>
            </a:endParaRPr>
          </a:p>
          <a:p>
            <a:pPr marL="91440" indent="0" fontAlgn="base">
              <a:buNone/>
            </a:pPr>
            <a:r>
              <a:rPr lang="en-GB" sz="1800" dirty="0">
                <a:solidFill>
                  <a:srgbClr val="FF0000"/>
                </a:solidFill>
                <a:latin typeface="Open Sans" panose="020B0606030504020204" pitchFamily="34" charset="0"/>
                <a:ea typeface="Open Sans" panose="020B0606030504020204" pitchFamily="34" charset="0"/>
                <a:cs typeface="Open Sans" panose="020B0606030504020204" pitchFamily="34" charset="0"/>
              </a:rPr>
              <a:t>Call to action for community: Review the answers and blogs, and share the links if you agree.</a:t>
            </a:r>
          </a:p>
        </p:txBody>
      </p:sp>
      <p:graphicFrame>
        <p:nvGraphicFramePr>
          <p:cNvPr id="3" name="Table 2">
            <a:extLst>
              <a:ext uri="{FF2B5EF4-FFF2-40B4-BE49-F238E27FC236}">
                <a16:creationId xmlns:a16="http://schemas.microsoft.com/office/drawing/2014/main" id="{78D97C29-A743-A05D-0D66-7349BC0917EA}"/>
              </a:ext>
            </a:extLst>
          </p:cNvPr>
          <p:cNvGraphicFramePr>
            <a:graphicFrameLocks noGrp="1"/>
          </p:cNvGraphicFramePr>
          <p:nvPr>
            <p:extLst>
              <p:ext uri="{D42A27DB-BD31-4B8C-83A1-F6EECF244321}">
                <p14:modId xmlns:p14="http://schemas.microsoft.com/office/powerpoint/2010/main" val="4198942417"/>
              </p:ext>
            </p:extLst>
          </p:nvPr>
        </p:nvGraphicFramePr>
        <p:xfrm>
          <a:off x="320042" y="1846072"/>
          <a:ext cx="8586445" cy="1390904"/>
        </p:xfrm>
        <a:graphic>
          <a:graphicData uri="http://schemas.openxmlformats.org/drawingml/2006/table">
            <a:tbl>
              <a:tblPr firstRow="1" firstCol="1" bandRow="1">
                <a:tableStyleId>{5C22544A-7EE6-4342-B048-85BDC9FD1C3A}</a:tableStyleId>
              </a:tblPr>
              <a:tblGrid>
                <a:gridCol w="640411">
                  <a:extLst>
                    <a:ext uri="{9D8B030D-6E8A-4147-A177-3AD203B41FA5}">
                      <a16:colId xmlns:a16="http://schemas.microsoft.com/office/drawing/2014/main" val="3141366989"/>
                    </a:ext>
                  </a:extLst>
                </a:gridCol>
                <a:gridCol w="5915382">
                  <a:extLst>
                    <a:ext uri="{9D8B030D-6E8A-4147-A177-3AD203B41FA5}">
                      <a16:colId xmlns:a16="http://schemas.microsoft.com/office/drawing/2014/main" val="4046793267"/>
                    </a:ext>
                  </a:extLst>
                </a:gridCol>
                <a:gridCol w="2030652">
                  <a:extLst>
                    <a:ext uri="{9D8B030D-6E8A-4147-A177-3AD203B41FA5}">
                      <a16:colId xmlns:a16="http://schemas.microsoft.com/office/drawing/2014/main" val="2497236165"/>
                    </a:ext>
                  </a:extLst>
                </a:gridCol>
              </a:tblGrid>
              <a:tr h="0">
                <a:tc>
                  <a:txBody>
                    <a:bodyPr/>
                    <a:lstStyle/>
                    <a:p>
                      <a:r>
                        <a:rPr lang="en-TR" sz="1800" dirty="0">
                          <a:effectLst/>
                          <a:latin typeface="Open Sans" panose="020B0606030504020204" pitchFamily="34" charset="0"/>
                          <a:ea typeface="Open Sans" panose="020B0606030504020204" pitchFamily="34" charset="0"/>
                          <a:cs typeface="Open Sans" panose="020B0606030504020204" pitchFamily="34" charset="0"/>
                        </a:rPr>
                        <a:t>No</a:t>
                      </a:r>
                    </a:p>
                  </a:txBody>
                  <a:tcPr marL="68580" marR="68580" marT="0" marB="0"/>
                </a:tc>
                <a:tc>
                  <a:txBody>
                    <a:bodyPr/>
                    <a:lstStyle/>
                    <a:p>
                      <a:pPr marL="228600"/>
                      <a:r>
                        <a:rPr lang="en-TR" sz="1800" dirty="0">
                          <a:effectLst/>
                          <a:latin typeface="Open Sans" panose="020B0606030504020204" pitchFamily="34" charset="0"/>
                          <a:ea typeface="Open Sans" panose="020B0606030504020204" pitchFamily="34" charset="0"/>
                          <a:cs typeface="Open Sans" panose="020B0606030504020204" pitchFamily="34" charset="0"/>
                        </a:rPr>
                        <a:t>Question</a:t>
                      </a:r>
                    </a:p>
                  </a:txBody>
                  <a:tcPr marL="68580" marR="68580" marT="0" marB="0"/>
                </a:tc>
                <a:tc>
                  <a:txBody>
                    <a:bodyPr/>
                    <a:lstStyle/>
                    <a:p>
                      <a:pPr marL="228600"/>
                      <a:r>
                        <a:rPr lang="en-TR" sz="1800">
                          <a:effectLst/>
                          <a:latin typeface="Open Sans" panose="020B0606030504020204" pitchFamily="34" charset="0"/>
                          <a:ea typeface="Open Sans" panose="020B0606030504020204" pitchFamily="34" charset="0"/>
                          <a:cs typeface="Open Sans" panose="020B0606030504020204" pitchFamily="34" charset="0"/>
                        </a:rPr>
                        <a:t>Forum</a:t>
                      </a:r>
                    </a:p>
                  </a:txBody>
                  <a:tcPr marL="68580" marR="68580" marT="0" marB="0"/>
                </a:tc>
                <a:extLst>
                  <a:ext uri="{0D108BD9-81ED-4DB2-BD59-A6C34878D82A}">
                    <a16:rowId xmlns:a16="http://schemas.microsoft.com/office/drawing/2014/main" val="335682405"/>
                  </a:ext>
                </a:extLst>
              </a:tr>
              <a:tr h="256192">
                <a:tc>
                  <a:txBody>
                    <a:bodyPr/>
                    <a:lstStyle/>
                    <a:p>
                      <a:pPr marL="0" lvl="0" indent="0">
                        <a:lnSpc>
                          <a:spcPct val="107000"/>
                        </a:lnSpc>
                        <a:spcAft>
                          <a:spcPts val="800"/>
                        </a:spcAft>
                        <a:buFont typeface="Arial" panose="020B0604020202020204" pitchFamily="34" charset="0"/>
                        <a:buNone/>
                        <a:tabLst>
                          <a:tab pos="236220" algn="l"/>
                        </a:tabLst>
                      </a:pPr>
                      <a:r>
                        <a:rPr lang="en-TR" sz="1800" dirty="0">
                          <a:effectLst/>
                          <a:latin typeface="Open Sans" panose="020B0606030504020204" pitchFamily="34" charset="0"/>
                          <a:ea typeface="Open Sans" panose="020B0606030504020204" pitchFamily="34" charset="0"/>
                          <a:cs typeface="Open Sans" panose="020B0606030504020204" pitchFamily="34" charset="0"/>
                        </a:rPr>
                        <a:t>1</a:t>
                      </a:r>
                    </a:p>
                  </a:txBody>
                  <a:tcPr marL="68580" marR="68580" marT="0" marB="0"/>
                </a:tc>
                <a:tc>
                  <a:txBody>
                    <a:bodyPr/>
                    <a:lstStyle/>
                    <a:p>
                      <a:pPr marL="19685"/>
                      <a:r>
                        <a:rPr lang="en-TR" sz="1800" u="none" strike="noStrike" dirty="0">
                          <a:effectLst/>
                          <a:latin typeface="Open Sans" panose="020B0606030504020204" pitchFamily="34" charset="0"/>
                          <a:ea typeface="Open Sans" panose="020B0606030504020204" pitchFamily="34" charset="0"/>
                          <a:cs typeface="Open Sans" panose="020B0606030504020204" pitchFamily="34" charset="0"/>
                          <a:hlinkClick r:id="rId5"/>
                        </a:rPr>
                        <a:t>non-latin email address validation</a:t>
                      </a:r>
                      <a:endParaRPr lang="en-TR" sz="18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tc>
                <a:tc>
                  <a:txBody>
                    <a:bodyPr/>
                    <a:lstStyle/>
                    <a:p>
                      <a:pPr marL="228600"/>
                      <a:r>
                        <a:rPr lang="en-TR" sz="1800" dirty="0">
                          <a:effectLst/>
                          <a:latin typeface="Open Sans" panose="020B0606030504020204" pitchFamily="34" charset="0"/>
                          <a:ea typeface="Open Sans" panose="020B0606030504020204" pitchFamily="34" charset="0"/>
                          <a:cs typeface="Open Sans" panose="020B0606030504020204" pitchFamily="34" charset="0"/>
                        </a:rPr>
                        <a:t>Stackoverflow</a:t>
                      </a:r>
                    </a:p>
                  </a:txBody>
                  <a:tcPr marL="68580" marR="68580" marT="0" marB="0"/>
                </a:tc>
                <a:extLst>
                  <a:ext uri="{0D108BD9-81ED-4DB2-BD59-A6C34878D82A}">
                    <a16:rowId xmlns:a16="http://schemas.microsoft.com/office/drawing/2014/main" val="1281936886"/>
                  </a:ext>
                </a:extLst>
              </a:tr>
              <a:tr h="256192">
                <a:tc>
                  <a:txBody>
                    <a:bodyPr/>
                    <a:lstStyle/>
                    <a:p>
                      <a:pPr marL="0" lvl="0" indent="0">
                        <a:lnSpc>
                          <a:spcPct val="107000"/>
                        </a:lnSpc>
                        <a:spcAft>
                          <a:spcPts val="800"/>
                        </a:spcAft>
                        <a:buFont typeface="+mj-lt"/>
                        <a:buNone/>
                        <a:tabLst>
                          <a:tab pos="236220" algn="l"/>
                        </a:tabLst>
                      </a:pPr>
                      <a:r>
                        <a:rPr lang="en-TR" sz="1800" dirty="0">
                          <a:effectLst/>
                          <a:latin typeface="Open Sans" panose="020B0606030504020204" pitchFamily="34" charset="0"/>
                          <a:ea typeface="Open Sans" panose="020B0606030504020204" pitchFamily="34" charset="0"/>
                          <a:cs typeface="Open Sans" panose="020B0606030504020204" pitchFamily="34" charset="0"/>
                        </a:rPr>
                        <a:t>2</a:t>
                      </a:r>
                    </a:p>
                  </a:txBody>
                  <a:tcPr marL="68580" marR="68580" marT="0" marB="0"/>
                </a:tc>
                <a:tc>
                  <a:txBody>
                    <a:bodyPr/>
                    <a:lstStyle/>
                    <a:p>
                      <a:pPr marL="19685"/>
                      <a:r>
                        <a:rPr lang="en-TR" sz="1800" u="none" strike="noStrike" dirty="0">
                          <a:effectLst/>
                          <a:latin typeface="Open Sans" panose="020B0606030504020204" pitchFamily="34" charset="0"/>
                          <a:ea typeface="Open Sans" panose="020B0606030504020204" pitchFamily="34" charset="0"/>
                          <a:cs typeface="Open Sans" panose="020B0606030504020204" pitchFamily="34" charset="0"/>
                          <a:hlinkClick r:id="rId6"/>
                        </a:rPr>
                        <a:t>Validating email addresses using jQuery and regex</a:t>
                      </a:r>
                      <a:endParaRPr lang="en-TR" sz="18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tc>
                <a:tc>
                  <a:txBody>
                    <a:bodyPr/>
                    <a:lstStyle/>
                    <a:p>
                      <a:pPr marL="228600"/>
                      <a:r>
                        <a:rPr lang="en-TR" sz="1800" dirty="0">
                          <a:effectLst/>
                          <a:latin typeface="Open Sans" panose="020B0606030504020204" pitchFamily="34" charset="0"/>
                          <a:ea typeface="Open Sans" panose="020B0606030504020204" pitchFamily="34" charset="0"/>
                          <a:cs typeface="Open Sans" panose="020B0606030504020204" pitchFamily="34" charset="0"/>
                        </a:rPr>
                        <a:t>Stackoverflow</a:t>
                      </a:r>
                    </a:p>
                  </a:txBody>
                  <a:tcPr marL="68580" marR="68580" marT="0" marB="0"/>
                </a:tc>
                <a:extLst>
                  <a:ext uri="{0D108BD9-81ED-4DB2-BD59-A6C34878D82A}">
                    <a16:rowId xmlns:a16="http://schemas.microsoft.com/office/drawing/2014/main" val="2805525423"/>
                  </a:ext>
                </a:extLst>
              </a:tr>
              <a:tr h="256192">
                <a:tc>
                  <a:txBody>
                    <a:bodyPr/>
                    <a:lstStyle/>
                    <a:p>
                      <a:pPr marL="0" lvl="0" indent="0">
                        <a:lnSpc>
                          <a:spcPct val="107000"/>
                        </a:lnSpc>
                        <a:spcAft>
                          <a:spcPts val="800"/>
                        </a:spcAft>
                        <a:buFont typeface="+mj-lt"/>
                        <a:buNone/>
                        <a:tabLst>
                          <a:tab pos="236220" algn="l"/>
                        </a:tabLst>
                      </a:pPr>
                      <a:r>
                        <a:rPr lang="en-TR" sz="1800" dirty="0">
                          <a:effectLst/>
                          <a:latin typeface="Open Sans" panose="020B0606030504020204" pitchFamily="34" charset="0"/>
                          <a:ea typeface="Open Sans" panose="020B0606030504020204" pitchFamily="34" charset="0"/>
                          <a:cs typeface="Open Sans" panose="020B0606030504020204" pitchFamily="34" charset="0"/>
                        </a:rPr>
                        <a:t>3</a:t>
                      </a:r>
                    </a:p>
                  </a:txBody>
                  <a:tcPr marL="68580" marR="68580" marT="0" marB="0"/>
                </a:tc>
                <a:tc>
                  <a:txBody>
                    <a:bodyPr/>
                    <a:lstStyle/>
                    <a:p>
                      <a:pPr marL="19685"/>
                      <a:r>
                        <a:rPr lang="en-TR" sz="1800" u="none" strike="noStrike" dirty="0">
                          <a:effectLst/>
                          <a:latin typeface="Open Sans" panose="020B0606030504020204" pitchFamily="34" charset="0"/>
                          <a:ea typeface="Open Sans" panose="020B0606030504020204" pitchFamily="34" charset="0"/>
                          <a:cs typeface="Open Sans" panose="020B0606030504020204" pitchFamily="34" charset="0"/>
                          <a:hlinkClick r:id="rId7"/>
                        </a:rPr>
                        <a:t>Properly validating e-mail addresses</a:t>
                      </a:r>
                      <a:endParaRPr lang="en-TR" sz="18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marL="228600"/>
                      <a:r>
                        <a:rPr lang="en-TR" sz="1800" dirty="0">
                          <a:effectLst/>
                          <a:latin typeface="Open Sans" panose="020B0606030504020204" pitchFamily="34" charset="0"/>
                          <a:ea typeface="Open Sans" panose="020B0606030504020204" pitchFamily="34" charset="0"/>
                          <a:cs typeface="Open Sans" panose="020B0606030504020204" pitchFamily="34" charset="0"/>
                        </a:rPr>
                        <a:t>Reddit</a:t>
                      </a:r>
                    </a:p>
                  </a:txBody>
                  <a:tcPr marL="68580" marR="68580" marT="0" marB="0"/>
                </a:tc>
                <a:extLst>
                  <a:ext uri="{0D108BD9-81ED-4DB2-BD59-A6C34878D82A}">
                    <a16:rowId xmlns:a16="http://schemas.microsoft.com/office/drawing/2014/main" val="1031416409"/>
                  </a:ext>
                </a:extLst>
              </a:tr>
              <a:tr h="256192">
                <a:tc>
                  <a:txBody>
                    <a:bodyPr/>
                    <a:lstStyle/>
                    <a:p>
                      <a:pPr marL="0" lvl="0" indent="0">
                        <a:lnSpc>
                          <a:spcPct val="107000"/>
                        </a:lnSpc>
                        <a:spcAft>
                          <a:spcPts val="800"/>
                        </a:spcAft>
                        <a:buFont typeface="+mj-lt"/>
                        <a:buNone/>
                        <a:tabLst>
                          <a:tab pos="236220" algn="l"/>
                        </a:tabLst>
                      </a:pPr>
                      <a:r>
                        <a:rPr lang="en-TR" sz="1800" dirty="0">
                          <a:effectLst/>
                          <a:latin typeface="Open Sans" panose="020B0606030504020204" pitchFamily="34" charset="0"/>
                          <a:ea typeface="Open Sans" panose="020B0606030504020204" pitchFamily="34" charset="0"/>
                          <a:cs typeface="Open Sans" panose="020B0606030504020204" pitchFamily="34" charset="0"/>
                        </a:rPr>
                        <a:t>4</a:t>
                      </a:r>
                    </a:p>
                  </a:txBody>
                  <a:tcPr marL="68580" marR="68580" marT="0" marB="0"/>
                </a:tc>
                <a:tc>
                  <a:txBody>
                    <a:bodyPr/>
                    <a:lstStyle/>
                    <a:p>
                      <a:pPr marL="19685"/>
                      <a:r>
                        <a:rPr lang="en-US" sz="1800" b="0" i="0" u="none" strike="noStrike"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hlinkClick r:id="rId8"/>
                        </a:rPr>
                        <a:t>Is my new gTLD causing it to get filtered as spam?</a:t>
                      </a:r>
                      <a:endParaRPr lang="en-TR" sz="18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marL="228600" marR="0" lvl="0" indent="0" algn="l" defTabSz="457200" rtl="0" eaLnBrk="1" fontAlgn="auto" latinLnBrk="0" hangingPunct="1">
                        <a:lnSpc>
                          <a:spcPct val="100000"/>
                        </a:lnSpc>
                        <a:spcBef>
                          <a:spcPts val="0"/>
                        </a:spcBef>
                        <a:spcAft>
                          <a:spcPts val="0"/>
                        </a:spcAft>
                        <a:buClrTx/>
                        <a:buSzTx/>
                        <a:buFontTx/>
                        <a:buNone/>
                        <a:tabLst/>
                        <a:defRPr/>
                      </a:pPr>
                      <a:r>
                        <a:rPr lang="en-TR" sz="1800" dirty="0">
                          <a:effectLst/>
                          <a:latin typeface="Open Sans" panose="020B0606030504020204" pitchFamily="34" charset="0"/>
                          <a:ea typeface="Open Sans" panose="020B0606030504020204" pitchFamily="34" charset="0"/>
                          <a:cs typeface="Open Sans" panose="020B0606030504020204" pitchFamily="34" charset="0"/>
                        </a:rPr>
                        <a:t>Serverfault</a:t>
                      </a:r>
                    </a:p>
                  </a:txBody>
                  <a:tcPr marL="68580" marR="68580" marT="0" marB="0"/>
                </a:tc>
                <a:extLst>
                  <a:ext uri="{0D108BD9-81ED-4DB2-BD59-A6C34878D82A}">
                    <a16:rowId xmlns:a16="http://schemas.microsoft.com/office/drawing/2014/main" val="959806346"/>
                  </a:ext>
                </a:extLst>
              </a:tr>
            </a:tbl>
          </a:graphicData>
        </a:graphic>
      </p:graphicFrame>
    </p:spTree>
    <p:extLst>
      <p:ext uri="{BB962C8B-B14F-4D97-AF65-F5344CB8AC3E}">
        <p14:creationId xmlns:p14="http://schemas.microsoft.com/office/powerpoint/2010/main" val="3629926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078A3DCA-5824-D142-8FFB-52F2BF845DCF}"/>
              </a:ext>
            </a:extLst>
          </p:cNvPr>
          <p:cNvSpPr txBox="1">
            <a:spLocks/>
          </p:cNvSpPr>
          <p:nvPr/>
        </p:nvSpPr>
        <p:spPr>
          <a:xfrm>
            <a:off x="403915" y="161683"/>
            <a:ext cx="8080431" cy="710044"/>
          </a:xfrm>
          <a:prstGeom prst="rect">
            <a:avLst/>
          </a:prstGeom>
        </p:spPr>
        <p:txBody>
          <a:bodyPr vert="horz"/>
          <a:lstStyle>
            <a:lvl1pPr algn="l" defTabSz="457200" rtl="0" eaLnBrk="1" latinLnBrk="0" hangingPunct="1">
              <a:spcBef>
                <a:spcPct val="0"/>
              </a:spcBef>
              <a:buNone/>
              <a:defRPr sz="3200" kern="1200">
                <a:solidFill>
                  <a:schemeClr val="tx2"/>
                </a:solidFill>
                <a:latin typeface="Open Sans"/>
                <a:ea typeface="+mj-ea"/>
                <a:cs typeface="Open Sans"/>
              </a:defRPr>
            </a:lvl1pPr>
          </a:lstStyle>
          <a:p>
            <a:r>
              <a:rPr lang="en-US" sz="2800" dirty="0">
                <a:solidFill>
                  <a:srgbClr val="F59122"/>
                </a:solidFill>
              </a:rPr>
              <a:t>Recurring Survey - EAI in Deployed Mail Servers</a:t>
            </a:r>
          </a:p>
        </p:txBody>
      </p:sp>
      <p:sp>
        <p:nvSpPr>
          <p:cNvPr id="2" name="TextBox 1">
            <a:extLst>
              <a:ext uri="{FF2B5EF4-FFF2-40B4-BE49-F238E27FC236}">
                <a16:creationId xmlns:a16="http://schemas.microsoft.com/office/drawing/2014/main" id="{A81E3527-EC0F-DF41-AB6B-3A9838168154}"/>
              </a:ext>
            </a:extLst>
          </p:cNvPr>
          <p:cNvSpPr txBox="1"/>
          <p:nvPr/>
        </p:nvSpPr>
        <p:spPr>
          <a:xfrm>
            <a:off x="46612" y="5273912"/>
            <a:ext cx="9144000" cy="120032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F59122"/>
                </a:solidFill>
                <a:latin typeface="Open Sans" panose="020B0606030504020204" pitchFamily="34" charset="0"/>
                <a:ea typeface="Open Sans" panose="020B0606030504020204" pitchFamily="34" charset="0"/>
                <a:cs typeface="Open Sans" panose="020B0606030504020204" pitchFamily="34" charset="0"/>
              </a:rPr>
              <a:t> </a:t>
            </a:r>
            <a:r>
              <a:rPr lang="en-US" dirty="0">
                <a:latin typeface="Open Sans" panose="020B0606030504020204" pitchFamily="34" charset="0"/>
                <a:ea typeface="Open Sans" panose="020B0606030504020204" pitchFamily="34" charset="0"/>
                <a:cs typeface="Open Sans" panose="020B0606030504020204" pitchFamily="34" charset="0"/>
              </a:rPr>
              <a:t>EAI Support Survey Tool code available for ccTLDs:</a:t>
            </a:r>
            <a:br>
              <a:rPr lang="en-US" dirty="0">
                <a:latin typeface="Open Sans" panose="020B0606030504020204" pitchFamily="34" charset="0"/>
                <a:ea typeface="Open Sans" panose="020B0606030504020204" pitchFamily="34" charset="0"/>
                <a:cs typeface="Open Sans" panose="020B0606030504020204" pitchFamily="34" charset="0"/>
              </a:rPr>
            </a:br>
            <a:r>
              <a:rPr lang="en-US" dirty="0">
                <a:latin typeface="Open Sans" panose="020B0606030504020204" pitchFamily="34" charset="0"/>
                <a:ea typeface="Open Sans" panose="020B0606030504020204" pitchFamily="34" charset="0"/>
                <a:cs typeface="Open Sans" panose="020B0606030504020204" pitchFamily="34" charset="0"/>
              </a:rPr>
              <a:t> </a:t>
            </a:r>
            <a:r>
              <a:rPr lang="en-US" u="sng" kern="0" dirty="0">
                <a:solidFill>
                  <a:srgbClr val="F7931E"/>
                </a:solidFill>
                <a:latin typeface="Open Sans" panose="020B0606030504020204" pitchFamily="34" charset="0"/>
                <a:ea typeface="Open Sans" panose="020B0606030504020204" pitchFamily="34" charset="0"/>
                <a:cs typeface="Open Sans" panose="020B0606030504020204" pitchFamily="34" charset="0"/>
                <a:hlinkClick r:id="rId4"/>
              </a:rPr>
              <a:t>https://github.com/icann/eai-survey-tool</a:t>
            </a:r>
            <a:r>
              <a:rPr lang="en-US" dirty="0">
                <a:latin typeface="Open Sans" panose="020B0606030504020204" pitchFamily="34" charset="0"/>
                <a:ea typeface="Open Sans" panose="020B0606030504020204" pitchFamily="34" charset="0"/>
                <a:cs typeface="Open Sans" panose="020B0606030504020204" pitchFamily="34" charset="0"/>
              </a:rPr>
              <a:t>.  </a:t>
            </a:r>
          </a:p>
          <a:p>
            <a:pPr marL="285750" indent="-285750">
              <a:buFont typeface="Arial" panose="020B0604020202020204" pitchFamily="34" charset="0"/>
              <a:buChar char="•"/>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r>
              <a:rPr lang="en-US" kern="0" dirty="0">
                <a:solidFill>
                  <a:srgbClr val="F59122"/>
                </a:solidFill>
                <a:latin typeface="Open Sans" panose="020B0606030504020204" pitchFamily="34" charset="0"/>
                <a:ea typeface="Open Sans" panose="020B0606030504020204" pitchFamily="34" charset="0"/>
                <a:cs typeface="Open Sans" panose="020B0606030504020204" pitchFamily="34" charset="0"/>
                <a:sym typeface="Open Sans Light"/>
              </a:rPr>
              <a:t> </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Test your email server for EAI support: </a:t>
            </a:r>
            <a:r>
              <a:rPr lang="en-US" u="sng"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hlinkClick r:id="rId5">
                  <a:extLst>
                    <a:ext uri="{A12FA001-AC4F-418D-AE19-62706E023703}">
                      <ahyp:hlinkClr xmlns:ahyp="http://schemas.microsoft.com/office/drawing/2018/hyperlinkcolor" val="tx"/>
                    </a:ext>
                  </a:extLst>
                </a:hlinkClick>
              </a:rPr>
              <a:t>https://uasg.tech/eai-check/</a:t>
            </a:r>
            <a:r>
              <a:rPr lang="en-US"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rPr>
              <a:t>  </a:t>
            </a:r>
            <a:endPar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Arial"/>
            </a:endParaRPr>
          </a:p>
        </p:txBody>
      </p:sp>
      <p:sp>
        <p:nvSpPr>
          <p:cNvPr id="9" name="TextBox 8">
            <a:extLst>
              <a:ext uri="{FF2B5EF4-FFF2-40B4-BE49-F238E27FC236}">
                <a16:creationId xmlns:a16="http://schemas.microsoft.com/office/drawing/2014/main" id="{B33FC650-10FA-4A61-F5FB-D65853D92FE9}"/>
              </a:ext>
            </a:extLst>
          </p:cNvPr>
          <p:cNvSpPr txBox="1"/>
          <p:nvPr/>
        </p:nvSpPr>
        <p:spPr>
          <a:xfrm>
            <a:off x="235974" y="828107"/>
            <a:ext cx="8672051" cy="369332"/>
          </a:xfrm>
          <a:prstGeom prst="rect">
            <a:avLst/>
          </a:prstGeom>
          <a:noFill/>
        </p:spPr>
        <p:txBody>
          <a:bodyPr wrap="square">
            <a:spAutoFit/>
          </a:bodyPr>
          <a:lstStyle/>
          <a:p>
            <a:r>
              <a:rPr lang="en-US" dirty="0">
                <a:latin typeface="Open Sans" panose="020B0606030504020204" pitchFamily="34" charset="0"/>
                <a:ea typeface="Open Sans" panose="020B0606030504020204" pitchFamily="34" charset="0"/>
                <a:cs typeface="Open Sans" panose="020B0606030504020204" pitchFamily="34" charset="0"/>
              </a:rPr>
              <a:t>A total of 2,530,153 IP addresses tested from 35,333,393 mail servers on gTLDs.</a:t>
            </a:r>
          </a:p>
        </p:txBody>
      </p:sp>
      <p:pic>
        <p:nvPicPr>
          <p:cNvPr id="5" name="Picture 4">
            <a:extLst>
              <a:ext uri="{FF2B5EF4-FFF2-40B4-BE49-F238E27FC236}">
                <a16:creationId xmlns:a16="http://schemas.microsoft.com/office/drawing/2014/main" id="{2577250F-4BE1-DC7D-E052-1E4FF5E251DE}"/>
              </a:ext>
            </a:extLst>
          </p:cNvPr>
          <p:cNvPicPr>
            <a:picLocks noChangeAspect="1"/>
          </p:cNvPicPr>
          <p:nvPr/>
        </p:nvPicPr>
        <p:blipFill>
          <a:blip r:embed="rId6"/>
          <a:stretch>
            <a:fillRect/>
          </a:stretch>
        </p:blipFill>
        <p:spPr>
          <a:xfrm>
            <a:off x="419924" y="1538151"/>
            <a:ext cx="8304151" cy="3549654"/>
          </a:xfrm>
          <a:prstGeom prst="rect">
            <a:avLst/>
          </a:prstGeom>
        </p:spPr>
      </p:pic>
    </p:spTree>
    <p:extLst>
      <p:ext uri="{BB962C8B-B14F-4D97-AF65-F5344CB8AC3E}">
        <p14:creationId xmlns:p14="http://schemas.microsoft.com/office/powerpoint/2010/main" val="194058198"/>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UASG">
      <a:dk1>
        <a:srgbClr val="000000"/>
      </a:dk1>
      <a:lt1>
        <a:srgbClr val="FAFAFA"/>
      </a:lt1>
      <a:dk2>
        <a:srgbClr val="000000"/>
      </a:dk2>
      <a:lt2>
        <a:srgbClr val="FAFAFA"/>
      </a:lt2>
      <a:accent1>
        <a:srgbClr val="FF9E1B"/>
      </a:accent1>
      <a:accent2>
        <a:srgbClr val="707372"/>
      </a:accent2>
      <a:accent3>
        <a:srgbClr val="D57800"/>
      </a:accent3>
      <a:accent4>
        <a:srgbClr val="B2B4B2"/>
      </a:accent4>
      <a:accent5>
        <a:srgbClr val="FFC56E"/>
      </a:accent5>
      <a:accent6>
        <a:srgbClr val="FFFFFF"/>
      </a:accent6>
      <a:hlink>
        <a:srgbClr val="FF9E1B"/>
      </a:hlink>
      <a:folHlink>
        <a:srgbClr val="707372"/>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2000" dirty="0" smtClean="0">
            <a:latin typeface="Open Sans Light"/>
            <a:cs typeface="Open Sans Ligh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18394083EFE534D8DCEE10A0665D7AA" ma:contentTypeVersion="13" ma:contentTypeDescription="Create a new document." ma:contentTypeScope="" ma:versionID="5bf56ad6d77956316fdcab3cc31a278d">
  <xsd:schema xmlns:xsd="http://www.w3.org/2001/XMLSchema" xmlns:xs="http://www.w3.org/2001/XMLSchema" xmlns:p="http://schemas.microsoft.com/office/2006/metadata/properties" xmlns:ns3="c07cf6bb-a70a-4da1-8da9-aa490d9dbb31" xmlns:ns4="7ce62929-f12e-4891-8e29-b9a7458abeed" targetNamespace="http://schemas.microsoft.com/office/2006/metadata/properties" ma:root="true" ma:fieldsID="5d51f3e2b87568f9d43a7953d079dacf" ns3:_="" ns4:_="">
    <xsd:import namespace="c07cf6bb-a70a-4da1-8da9-aa490d9dbb31"/>
    <xsd:import namespace="7ce62929-f12e-4891-8e29-b9a7458abee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7cf6bb-a70a-4da1-8da9-aa490d9dbb31"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e62929-f12e-4891-8e29-b9a7458abeed"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B5BE0BB-6314-4644-B176-8A620B1DCBDB}">
  <ds:schemaRefs>
    <ds:schemaRef ds:uri="http://schemas.microsoft.com/sharepoint/v3/contenttype/forms"/>
  </ds:schemaRefs>
</ds:datastoreItem>
</file>

<file path=customXml/itemProps2.xml><?xml version="1.0" encoding="utf-8"?>
<ds:datastoreItem xmlns:ds="http://schemas.openxmlformats.org/officeDocument/2006/customXml" ds:itemID="{3C9F0C54-6EE6-4E4A-A57B-C8CBD1E422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7cf6bb-a70a-4da1-8da9-aa490d9dbb31"/>
    <ds:schemaRef ds:uri="7ce62929-f12e-4891-8e29-b9a7458abe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DC78017-D8F4-4F23-B34A-7B15EDE3F9D1}">
  <ds:schemaRefs>
    <ds:schemaRef ds:uri="http://schemas.openxmlformats.org/package/2006/metadata/core-properties"/>
    <ds:schemaRef ds:uri="http://purl.org/dc/terms/"/>
    <ds:schemaRef ds:uri="http://purl.org/dc/dcmitype/"/>
    <ds:schemaRef ds:uri="c07cf6bb-a70a-4da1-8da9-aa490d9dbb31"/>
    <ds:schemaRef ds:uri="http://schemas.microsoft.com/office/2006/documentManagement/types"/>
    <ds:schemaRef ds:uri="http://purl.org/dc/elements/1.1/"/>
    <ds:schemaRef ds:uri="http://schemas.microsoft.com/office/infopath/2007/PartnerControls"/>
    <ds:schemaRef ds:uri="http://www.w3.org/XML/1998/namespace"/>
    <ds:schemaRef ds:uri="7ce62929-f12e-4891-8e29-b9a7458abeed"/>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66889</TotalTime>
  <Words>1165</Words>
  <Application>Microsoft Macintosh PowerPoint</Application>
  <PresentationFormat>On-screen Show (4:3)</PresentationFormat>
  <Paragraphs>119</Paragraphs>
  <Slides>7</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Arial</vt:lpstr>
      <vt:lpstr>Calibri</vt:lpstr>
      <vt:lpstr>Lucida Grande</vt:lpstr>
      <vt:lpstr>Merriweather Sans</vt:lpstr>
      <vt:lpstr>Noto Sans Symbols</vt:lpstr>
      <vt:lpstr>Open Sans</vt:lpstr>
      <vt:lpstr>Open Sans Light</vt:lpstr>
      <vt:lpstr>OpenSans</vt:lpstr>
      <vt:lpstr>Times New Roman</vt:lpstr>
      <vt:lpstr>Office Theme</vt:lpstr>
      <vt:lpstr>PowerPoint Presentation</vt:lpstr>
      <vt:lpstr>UA EAI WG Focus</vt:lpstr>
      <vt:lpstr>Call for Action: EAI-Readiness Self-Certification Guide</vt:lpstr>
      <vt:lpstr>Defining EAI-Readiness Levels</vt:lpstr>
      <vt:lpstr>Technical Engagement (UASG044)</vt:lpstr>
      <vt:lpstr>Technical Engagement, Proposed FAQ (UASG 044A)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Davenport</dc:creator>
  <cp:lastModifiedBy>Seda Akbulut</cp:lastModifiedBy>
  <cp:revision>910</cp:revision>
  <dcterms:created xsi:type="dcterms:W3CDTF">2016-03-09T19:41:20Z</dcterms:created>
  <dcterms:modified xsi:type="dcterms:W3CDTF">2023-02-21T16:58:45Z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0x010100818394083EFE534D8DCEE10A0665D7AA</vt:lpwstr>
  </property>
</Properties>
</file>