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401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123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47275F-3FFD-431C-9569-4CA0D422AA9F}" type="datetimeFigureOut">
              <a:rPr lang="en-US" smtClean="0"/>
              <a:pPr/>
              <a:t>2/8/2020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082DD3-7BB7-4791-8E9B-39251B1C60D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9517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5BF52-6621-46AE-B7F4-27D52C5C1786}" type="datetimeFigureOut">
              <a:rPr lang="en-US" smtClean="0"/>
              <a:pPr/>
              <a:t>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B503D-1F60-47DE-B25A-8F1B03C0C8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5BF52-6621-46AE-B7F4-27D52C5C1786}" type="datetimeFigureOut">
              <a:rPr lang="en-US" smtClean="0"/>
              <a:pPr/>
              <a:t>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B503D-1F60-47DE-B25A-8F1B03C0C8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5BF52-6621-46AE-B7F4-27D52C5C1786}" type="datetimeFigureOut">
              <a:rPr lang="en-US" smtClean="0"/>
              <a:pPr/>
              <a:t>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B503D-1F60-47DE-B25A-8F1B03C0C8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5BF52-6621-46AE-B7F4-27D52C5C1786}" type="datetimeFigureOut">
              <a:rPr lang="en-US" smtClean="0"/>
              <a:pPr/>
              <a:t>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B503D-1F60-47DE-B25A-8F1B03C0C8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5BF52-6621-46AE-B7F4-27D52C5C1786}" type="datetimeFigureOut">
              <a:rPr lang="en-US" smtClean="0"/>
              <a:pPr/>
              <a:t>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B503D-1F60-47DE-B25A-8F1B03C0C8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5BF52-6621-46AE-B7F4-27D52C5C1786}" type="datetimeFigureOut">
              <a:rPr lang="en-US" smtClean="0"/>
              <a:pPr/>
              <a:t>2/8/2020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B503D-1F60-47DE-B25A-8F1B03C0C8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5BF52-6621-46AE-B7F4-27D52C5C1786}" type="datetimeFigureOut">
              <a:rPr lang="en-US" smtClean="0"/>
              <a:pPr/>
              <a:t>2/8/2020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B503D-1F60-47DE-B25A-8F1B03C0C8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5BF52-6621-46AE-B7F4-27D52C5C1786}" type="datetimeFigureOut">
              <a:rPr lang="en-US" smtClean="0"/>
              <a:pPr/>
              <a:t>2/8/2020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B503D-1F60-47DE-B25A-8F1B03C0C8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5BF52-6621-46AE-B7F4-27D52C5C1786}" type="datetimeFigureOut">
              <a:rPr lang="en-US" smtClean="0"/>
              <a:pPr/>
              <a:t>2/8/2020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B503D-1F60-47DE-B25A-8F1B03C0C8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5BF52-6621-46AE-B7F4-27D52C5C1786}" type="datetimeFigureOut">
              <a:rPr lang="en-US" smtClean="0"/>
              <a:pPr/>
              <a:t>2/8/2020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B503D-1F60-47DE-B25A-8F1B03C0C8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5BF52-6621-46AE-B7F4-27D52C5C1786}" type="datetimeFigureOut">
              <a:rPr lang="en-US" smtClean="0"/>
              <a:pPr/>
              <a:t>2/8/2020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6B503D-1F60-47DE-B25A-8F1B03C0C8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85BF52-6621-46AE-B7F4-27D52C5C1786}" type="datetimeFigureOut">
              <a:rPr lang="en-US" smtClean="0"/>
              <a:pPr/>
              <a:t>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6B503D-1F60-47DE-B25A-8F1B03C0C80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20040" y="206375"/>
            <a:ext cx="8451381" cy="857250"/>
          </a:xfrm>
        </p:spPr>
        <p:txBody>
          <a:bodyPr>
            <a:noAutofit/>
          </a:bodyPr>
          <a:lstStyle/>
          <a:p>
            <a:r>
              <a:rPr lang="en-US" sz="3200" b="1" dirty="0" smtClean="0"/>
              <a:t>Email Address Internationalized (EAI) </a:t>
            </a:r>
            <a:r>
              <a:rPr lang="en-US" sz="3200" b="1" dirty="0" err="1" smtClean="0"/>
              <a:t>Testbed</a:t>
            </a:r>
            <a:endParaRPr lang="en-US" sz="3200" b="1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524000"/>
            <a:ext cx="4038600" cy="2590799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US" sz="2400" dirty="0" smtClean="0"/>
              <a:t>Left to Right (LTR) Scripts</a:t>
            </a:r>
          </a:p>
          <a:p>
            <a:pPr marL="0" indent="0">
              <a:buFont typeface="Arial"/>
              <a:buNone/>
            </a:pPr>
            <a:endParaRPr lang="en-US" sz="2400" dirty="0" smtClean="0"/>
          </a:p>
          <a:p>
            <a:pPr marL="0" indent="0">
              <a:buFont typeface="Arial"/>
              <a:buNone/>
            </a:pPr>
            <a:endParaRPr lang="en-US" sz="2400" dirty="0" smtClean="0"/>
          </a:p>
          <a:p>
            <a:pPr marL="0" indent="0" algn="ctr">
              <a:buFont typeface="Arial"/>
              <a:buNone/>
            </a:pPr>
            <a:endParaRPr lang="en-US" sz="2400" dirty="0" smtClean="0">
              <a:solidFill>
                <a:srgbClr val="1B9E77"/>
              </a:solidFill>
            </a:endParaRPr>
          </a:p>
          <a:p>
            <a:pPr marL="0" indent="0" algn="ctr">
              <a:buFont typeface="Arial"/>
              <a:buNone/>
            </a:pPr>
            <a:r>
              <a:rPr lang="en-US" sz="2400" dirty="0" smtClean="0">
                <a:solidFill>
                  <a:srgbClr val="D01C8B"/>
                </a:solidFill>
              </a:rPr>
              <a:t>user</a:t>
            </a:r>
            <a:r>
              <a:rPr lang="en-US" sz="2400" dirty="0" smtClean="0"/>
              <a:t>@</a:t>
            </a:r>
            <a:r>
              <a:rPr lang="en-US" sz="2400" dirty="0" smtClean="0">
                <a:solidFill>
                  <a:srgbClr val="7570B3"/>
                </a:solidFill>
              </a:rPr>
              <a:t>example</a:t>
            </a:r>
            <a:r>
              <a:rPr lang="en-US" sz="2400" dirty="0" smtClean="0"/>
              <a:t>.</a:t>
            </a:r>
            <a:r>
              <a:rPr lang="en-US" sz="2400" dirty="0" smtClean="0">
                <a:solidFill>
                  <a:srgbClr val="D95F02"/>
                </a:solidFill>
              </a:rPr>
              <a:t>app</a:t>
            </a:r>
            <a:endParaRPr lang="en-US" sz="2400" dirty="0">
              <a:solidFill>
                <a:srgbClr val="D95F02"/>
              </a:solidFill>
            </a:endParaRPr>
          </a:p>
        </p:txBody>
      </p:sp>
      <p:sp>
        <p:nvSpPr>
          <p:cNvPr id="7" name="Content Placeholder 3"/>
          <p:cNvSpPr txBox="1">
            <a:spLocks/>
          </p:cNvSpPr>
          <p:nvPr/>
        </p:nvSpPr>
        <p:spPr>
          <a:xfrm>
            <a:off x="4648200" y="1524000"/>
            <a:ext cx="4038600" cy="2666999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US" sz="2400" dirty="0" smtClean="0"/>
              <a:t>Right to Left (RTL) Scripts</a:t>
            </a:r>
          </a:p>
          <a:p>
            <a:pPr marL="0" indent="0">
              <a:buFont typeface="Arial"/>
              <a:buNone/>
            </a:pPr>
            <a:endParaRPr lang="en-US" sz="2400" dirty="0" smtClean="0"/>
          </a:p>
          <a:p>
            <a:pPr marL="0" indent="0">
              <a:buFont typeface="Arial"/>
              <a:buNone/>
            </a:pPr>
            <a:endParaRPr lang="en-US" sz="2400" dirty="0" smtClean="0"/>
          </a:p>
          <a:p>
            <a:pPr marL="0" indent="0" algn="ctr">
              <a:buFont typeface="Arial"/>
              <a:buNone/>
            </a:pPr>
            <a:endParaRPr lang="en-US" sz="2400" dirty="0" smtClean="0">
              <a:solidFill>
                <a:srgbClr val="D95F02"/>
              </a:solidFill>
            </a:endParaRPr>
          </a:p>
          <a:p>
            <a:pPr marL="0" lvl="0" indent="0" algn="ctr">
              <a:buNone/>
            </a:pPr>
            <a:r>
              <a:rPr lang="en-US" sz="2400" dirty="0" smtClean="0">
                <a:solidFill>
                  <a:srgbClr val="D95F02"/>
                </a:solidFill>
              </a:rPr>
              <a:t>app</a:t>
            </a:r>
            <a:r>
              <a:rPr lang="en-US" sz="2400" dirty="0" smtClean="0"/>
              <a:t>.</a:t>
            </a:r>
            <a:r>
              <a:rPr lang="ar-AE" sz="2400" dirty="0" smtClean="0">
                <a:solidFill>
                  <a:srgbClr val="7570B3"/>
                </a:solidFill>
              </a:rPr>
              <a:t> مثال</a:t>
            </a:r>
            <a:r>
              <a:rPr lang="en-US" sz="2400" dirty="0" smtClean="0"/>
              <a:t>@</a:t>
            </a:r>
            <a:r>
              <a:rPr lang="ar-SA" sz="1800" dirty="0">
                <a:solidFill>
                  <a:srgbClr val="D01C8B"/>
                </a:solidFill>
              </a:rPr>
              <a:t>صارف</a:t>
            </a:r>
            <a:r>
              <a:rPr lang="en-US" sz="1000" dirty="0"/>
              <a:t> </a:t>
            </a:r>
            <a:endParaRPr lang="en-US" sz="2400" dirty="0">
              <a:solidFill>
                <a:srgbClr val="D01C8B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82823" y="5022643"/>
            <a:ext cx="6890989" cy="135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en-US" b="1" dirty="0" smtClean="0"/>
              <a:t>More Examples </a:t>
            </a:r>
            <a:r>
              <a:rPr lang="en-US" b="1" dirty="0"/>
              <a:t>of (imaginary) Email Addresses including IDNs </a:t>
            </a:r>
            <a:endParaRPr lang="en-US" b="1" dirty="0" smtClean="0"/>
          </a:p>
          <a:p>
            <a:pPr marL="365760" lvl="0"/>
            <a:r>
              <a:rPr lang="en-US" dirty="0" err="1" smtClean="0"/>
              <a:t>user@example</a:t>
            </a:r>
            <a:r>
              <a:rPr lang="en-US" dirty="0" smtClean="0"/>
              <a:t>.</a:t>
            </a:r>
            <a:r>
              <a:rPr lang="ar-SA" dirty="0">
                <a:solidFill>
                  <a:srgbClr val="222222"/>
                </a:solidFill>
                <a:latin typeface="inherit"/>
              </a:rPr>
              <a:t> پاکستان</a:t>
            </a:r>
            <a:r>
              <a:rPr lang="en-US" sz="800" dirty="0"/>
              <a:t> </a:t>
            </a: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sz="1600" dirty="0" smtClean="0"/>
              <a:t>(IDN </a:t>
            </a:r>
            <a:r>
              <a:rPr lang="en-US" sz="1600" dirty="0"/>
              <a:t>TLD) </a:t>
            </a:r>
          </a:p>
          <a:p>
            <a:pPr marL="365760" lvl="0"/>
            <a:r>
              <a:rPr lang="en-US" dirty="0" smtClean="0"/>
              <a:t>user@</a:t>
            </a:r>
            <a:r>
              <a:rPr lang="ar-SA" dirty="0">
                <a:solidFill>
                  <a:srgbClr val="222222"/>
                </a:solidFill>
                <a:latin typeface="inherit"/>
              </a:rPr>
              <a:t>احمد</a:t>
            </a:r>
            <a:r>
              <a:rPr lang="en-US" sz="800" dirty="0"/>
              <a:t> </a:t>
            </a:r>
            <a:r>
              <a:rPr lang="en-US" altLang="ja-JP" dirty="0" smtClean="0"/>
              <a:t>.</a:t>
            </a:r>
            <a:r>
              <a:rPr lang="en-US" dirty="0"/>
              <a:t>info </a:t>
            </a:r>
            <a:r>
              <a:rPr lang="en-US" dirty="0" smtClean="0"/>
              <a:t>	</a:t>
            </a: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sz="1600" dirty="0" smtClean="0"/>
              <a:t>(Second level IDN)</a:t>
            </a:r>
            <a:r>
              <a:rPr lang="en-US" dirty="0" smtClean="0"/>
              <a:t> </a:t>
            </a:r>
            <a:endParaRPr lang="en-US" dirty="0"/>
          </a:p>
          <a:p>
            <a:pPr marL="365760" lvl="0"/>
            <a:r>
              <a:rPr lang="ar-SA" dirty="0">
                <a:solidFill>
                  <a:srgbClr val="222222"/>
                </a:solidFill>
                <a:latin typeface="inherit"/>
              </a:rPr>
              <a:t>بلوچ</a:t>
            </a:r>
            <a:r>
              <a:rPr lang="en-US" sz="800" dirty="0"/>
              <a:t> </a:t>
            </a:r>
            <a:r>
              <a:rPr lang="en-US" dirty="0" smtClean="0"/>
              <a:t>@</a:t>
            </a:r>
            <a:r>
              <a:rPr lang="en-US" dirty="0"/>
              <a:t>example.lawyer 	</a:t>
            </a:r>
            <a:r>
              <a:rPr lang="en-US" dirty="0" smtClean="0"/>
              <a:t>	</a:t>
            </a:r>
            <a:r>
              <a:rPr lang="en-US" sz="1600" dirty="0" smtClean="0"/>
              <a:t>(IDN user name with new </a:t>
            </a:r>
            <a:r>
              <a:rPr lang="en-US" sz="1600" dirty="0"/>
              <a:t>gTLD) </a:t>
            </a:r>
            <a:r>
              <a:rPr lang="en-US" dirty="0"/>
              <a:t>	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37316" y="5056004"/>
            <a:ext cx="8382000" cy="157339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172600" y="2108809"/>
            <a:ext cx="5373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D95F02"/>
                </a:solidFill>
              </a:rPr>
              <a:t>TLD</a:t>
            </a:r>
            <a:endParaRPr lang="en-US" dirty="0">
              <a:solidFill>
                <a:srgbClr val="D95F02"/>
              </a:solidFill>
            </a:endParaRPr>
          </a:p>
        </p:txBody>
      </p:sp>
      <p:cxnSp>
        <p:nvCxnSpPr>
          <p:cNvPr id="11" name="Straight Arrow Connector 10"/>
          <p:cNvCxnSpPr>
            <a:stCxn id="10" idx="2"/>
          </p:cNvCxnSpPr>
          <p:nvPr/>
        </p:nvCxnSpPr>
        <p:spPr>
          <a:xfrm>
            <a:off x="3441264" y="2478141"/>
            <a:ext cx="0" cy="773668"/>
          </a:xfrm>
          <a:prstGeom prst="straightConnector1">
            <a:avLst/>
          </a:prstGeom>
          <a:ln>
            <a:solidFill>
              <a:srgbClr val="D95F0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890543" y="2108809"/>
            <a:ext cx="11496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D01C8B"/>
                </a:solidFill>
              </a:rPr>
              <a:t>Username</a:t>
            </a:r>
            <a:endParaRPr lang="en-US" dirty="0">
              <a:solidFill>
                <a:srgbClr val="D01C8B"/>
              </a:solidFill>
            </a:endParaRPr>
          </a:p>
        </p:txBody>
      </p:sp>
      <p:cxnSp>
        <p:nvCxnSpPr>
          <p:cNvPr id="13" name="Straight Arrow Connector 12"/>
          <p:cNvCxnSpPr>
            <a:stCxn id="12" idx="2"/>
          </p:cNvCxnSpPr>
          <p:nvPr/>
        </p:nvCxnSpPr>
        <p:spPr>
          <a:xfrm>
            <a:off x="7465381" y="2478141"/>
            <a:ext cx="0" cy="773668"/>
          </a:xfrm>
          <a:prstGeom prst="straightConnector1">
            <a:avLst/>
          </a:prstGeom>
          <a:ln>
            <a:solidFill>
              <a:srgbClr val="D01C8B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406272" y="2108809"/>
            <a:ext cx="5373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D95F02"/>
                </a:solidFill>
              </a:rPr>
              <a:t>TLD</a:t>
            </a:r>
            <a:endParaRPr lang="en-US" dirty="0">
              <a:solidFill>
                <a:srgbClr val="D95F02"/>
              </a:solidFill>
            </a:endParaRPr>
          </a:p>
        </p:txBody>
      </p:sp>
      <p:cxnSp>
        <p:nvCxnSpPr>
          <p:cNvPr id="15" name="Straight Arrow Connector 14"/>
          <p:cNvCxnSpPr>
            <a:stCxn id="14" idx="2"/>
          </p:cNvCxnSpPr>
          <p:nvPr/>
        </p:nvCxnSpPr>
        <p:spPr>
          <a:xfrm>
            <a:off x="5674936" y="2478141"/>
            <a:ext cx="0" cy="773668"/>
          </a:xfrm>
          <a:prstGeom prst="straightConnector1">
            <a:avLst/>
          </a:prstGeom>
          <a:ln>
            <a:solidFill>
              <a:srgbClr val="D95F0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2133600" y="2108809"/>
            <a:ext cx="9188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7570B3"/>
                </a:solidFill>
              </a:rPr>
              <a:t>Domain</a:t>
            </a:r>
            <a:endParaRPr lang="en-US" dirty="0">
              <a:solidFill>
                <a:srgbClr val="7570B3"/>
              </a:solidFill>
            </a:endParaRPr>
          </a:p>
        </p:txBody>
      </p:sp>
      <p:cxnSp>
        <p:nvCxnSpPr>
          <p:cNvPr id="17" name="Straight Arrow Connector 16"/>
          <p:cNvCxnSpPr>
            <a:stCxn id="16" idx="2"/>
          </p:cNvCxnSpPr>
          <p:nvPr/>
        </p:nvCxnSpPr>
        <p:spPr>
          <a:xfrm>
            <a:off x="2593021" y="2478141"/>
            <a:ext cx="0" cy="773668"/>
          </a:xfrm>
          <a:prstGeom prst="straightConnector1">
            <a:avLst/>
          </a:prstGeom>
          <a:ln>
            <a:solidFill>
              <a:srgbClr val="7570B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42205" y="2108809"/>
            <a:ext cx="11496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D01C8B"/>
                </a:solidFill>
              </a:rPr>
              <a:t>Username</a:t>
            </a:r>
            <a:endParaRPr lang="en-US" dirty="0">
              <a:solidFill>
                <a:srgbClr val="D01C8B"/>
              </a:solidFill>
            </a:endParaRPr>
          </a:p>
        </p:txBody>
      </p:sp>
      <p:cxnSp>
        <p:nvCxnSpPr>
          <p:cNvPr id="19" name="Straight Arrow Connector 18"/>
          <p:cNvCxnSpPr>
            <a:stCxn id="18" idx="2"/>
          </p:cNvCxnSpPr>
          <p:nvPr/>
        </p:nvCxnSpPr>
        <p:spPr>
          <a:xfrm>
            <a:off x="1517043" y="2478141"/>
            <a:ext cx="0" cy="773668"/>
          </a:xfrm>
          <a:prstGeom prst="straightConnector1">
            <a:avLst/>
          </a:prstGeom>
          <a:ln>
            <a:solidFill>
              <a:srgbClr val="D01C8B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5891219" y="2108809"/>
            <a:ext cx="9188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7570B3"/>
                </a:solidFill>
              </a:rPr>
              <a:t>Domain</a:t>
            </a:r>
            <a:endParaRPr lang="en-US" dirty="0">
              <a:solidFill>
                <a:srgbClr val="7570B3"/>
              </a:solidFill>
            </a:endParaRPr>
          </a:p>
        </p:txBody>
      </p:sp>
      <p:cxnSp>
        <p:nvCxnSpPr>
          <p:cNvPr id="21" name="Straight Arrow Connector 20"/>
          <p:cNvCxnSpPr>
            <a:stCxn id="20" idx="2"/>
          </p:cNvCxnSpPr>
          <p:nvPr/>
        </p:nvCxnSpPr>
        <p:spPr>
          <a:xfrm>
            <a:off x="6350640" y="2478141"/>
            <a:ext cx="0" cy="773668"/>
          </a:xfrm>
          <a:prstGeom prst="straightConnector1">
            <a:avLst/>
          </a:prstGeom>
          <a:ln>
            <a:solidFill>
              <a:srgbClr val="7570B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39785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4197</TotalTime>
  <Words>46</Words>
  <Application>Microsoft Office PowerPoint</Application>
  <PresentationFormat>On-screen Show (4:3)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inherit</vt:lpstr>
      <vt:lpstr>Office Theme</vt:lpstr>
      <vt:lpstr>Email Address Internationalized (EAI) Testbed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Arabic IDNs and its  Universal Acceptance</dc:title>
  <dc:creator>pta</dc:creator>
  <cp:lastModifiedBy>Ahmad</cp:lastModifiedBy>
  <cp:revision>336</cp:revision>
  <dcterms:created xsi:type="dcterms:W3CDTF">2016-04-27T04:34:09Z</dcterms:created>
  <dcterms:modified xsi:type="dcterms:W3CDTF">2020-02-07T20:11:45Z</dcterms:modified>
</cp:coreProperties>
</file>