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77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C3659-518D-49DA-86F6-3BF43EBCC71A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13B42-77A5-4D2C-8814-1098E018D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726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C3659-518D-49DA-86F6-3BF43EBCC71A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13B42-77A5-4D2C-8814-1098E018D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141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C3659-518D-49DA-86F6-3BF43EBCC71A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13B42-77A5-4D2C-8814-1098E018D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487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C3659-518D-49DA-86F6-3BF43EBCC71A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13B42-77A5-4D2C-8814-1098E018D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413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C3659-518D-49DA-86F6-3BF43EBCC71A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13B42-77A5-4D2C-8814-1098E018D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996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C3659-518D-49DA-86F6-3BF43EBCC71A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13B42-77A5-4D2C-8814-1098E018D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788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C3659-518D-49DA-86F6-3BF43EBCC71A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13B42-77A5-4D2C-8814-1098E018D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319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C3659-518D-49DA-86F6-3BF43EBCC71A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13B42-77A5-4D2C-8814-1098E018D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599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C3659-518D-49DA-86F6-3BF43EBCC71A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13B42-77A5-4D2C-8814-1098E018D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089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C3659-518D-49DA-86F6-3BF43EBCC71A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13B42-77A5-4D2C-8814-1098E018D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27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C3659-518D-49DA-86F6-3BF43EBCC71A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13B42-77A5-4D2C-8814-1098E018D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462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EC3659-518D-49DA-86F6-3BF43EBCC71A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013B42-77A5-4D2C-8814-1098E018D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655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accent6"/>
          </a:solidFill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Annex 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fontAlgn="base"/>
            <a:r>
              <a:rPr lang="en-US" sz="1800" dirty="0"/>
              <a:t>The </a:t>
            </a:r>
            <a:r>
              <a:rPr lang="en-US" sz="1800" dirty="0" err="1"/>
              <a:t>CCWG</a:t>
            </a:r>
            <a:r>
              <a:rPr lang="en-US" sz="1800" dirty="0"/>
              <a:t>-Accountability will consider the following as it develops the FOI-HR:</a:t>
            </a:r>
          </a:p>
          <a:p>
            <a:pPr lvl="0" fontAlgn="base"/>
            <a:r>
              <a:rPr lang="en-US" sz="1800" dirty="0"/>
              <a:t>Consider which specific Human Rights conventions or other instruments, if any, should be used by ICANN in interpreting and implementing the Human Rights Bylaw.</a:t>
            </a:r>
          </a:p>
          <a:p>
            <a:pPr lvl="0" fontAlgn="base"/>
            <a:r>
              <a:rPr lang="en-US" sz="1800" dirty="0"/>
              <a:t>Consider the policies and frameworks, if any, that ICANN needs to develop or enhance in order to fulfill its commitment to respect Human Rights.</a:t>
            </a:r>
          </a:p>
          <a:p>
            <a:pPr lvl="0" fontAlgn="base"/>
            <a:r>
              <a:rPr lang="en-US" sz="1800" dirty="0"/>
              <a:t>Consistent with ICANN’s existing processes and protocols, consider how these new frameworks should be discussed and drafted to ensure broad multistakeholder involvement in the process.</a:t>
            </a:r>
          </a:p>
          <a:p>
            <a:pPr lvl="0" fontAlgn="base"/>
            <a:r>
              <a:rPr lang="en-US" sz="1800" dirty="0"/>
              <a:t>Consider what effect, if any, this Bylaw would have on ICANN’s consideration of advice given by the Governmental Advisory Committee (</a:t>
            </a:r>
            <a:r>
              <a:rPr lang="en-US" sz="1800" dirty="0" err="1"/>
              <a:t>GAC</a:t>
            </a:r>
            <a:r>
              <a:rPr lang="en-US" sz="1800" dirty="0"/>
              <a:t>).</a:t>
            </a:r>
          </a:p>
          <a:p>
            <a:pPr lvl="0" fontAlgn="base"/>
            <a:r>
              <a:rPr lang="en-US" sz="1800" dirty="0"/>
              <a:t>Consider how, if at all, this Bylaw will affect how ICANN’s operations are carried out.</a:t>
            </a:r>
          </a:p>
          <a:p>
            <a:pPr lvl="0" fontAlgn="base"/>
            <a:r>
              <a:rPr lang="en-US" sz="1800" dirty="0"/>
              <a:t>Consider how the interpretation and implementation of this Bylaw will interact with existing and future ICANN policies and procedures.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345821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158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Annex 12</vt:lpstr>
    </vt:vector>
  </TitlesOfParts>
  <Company>McCarter &amp; English, LLP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Annex 12</dc:title>
  <dc:creator>Gregory S. Shatan</dc:creator>
  <cp:lastModifiedBy>Gregory S. Shatan</cp:lastModifiedBy>
  <cp:revision>1</cp:revision>
  <cp:lastPrinted>2017-01-31T19:04:50Z</cp:lastPrinted>
  <dcterms:created xsi:type="dcterms:W3CDTF">2017-01-31T18:54:27Z</dcterms:created>
  <dcterms:modified xsi:type="dcterms:W3CDTF">2017-01-31T19:05:03Z</dcterms:modified>
</cp:coreProperties>
</file>