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63" r:id="rId3"/>
    <p:sldId id="264" r:id="rId4"/>
    <p:sldId id="265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0E42-41C9-7B4C-A7D2-D0BFB383B89E}" type="datetimeFigureOut">
              <a:rPr lang="en-US" smtClean="0"/>
              <a:t>8/29/16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C513-F0C1-C646-B02F-3C8A874B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5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9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1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6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6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7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1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9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7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6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BEF2C-7DBF-B341-9152-01EF744515AA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3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SO/AC Accountability per WS2 Bylaw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4F81BD"/>
                </a:solidFill>
              </a:rPr>
              <a:t>review </a:t>
            </a:r>
            <a:r>
              <a:rPr lang="en-US" sz="2800" b="1" dirty="0">
                <a:solidFill>
                  <a:srgbClr val="4F81BD"/>
                </a:solidFill>
              </a:rPr>
              <a:t>and </a:t>
            </a:r>
            <a:r>
              <a:rPr lang="en-US" sz="2800" b="1" dirty="0" smtClean="0">
                <a:solidFill>
                  <a:srgbClr val="4F81BD"/>
                </a:solidFill>
              </a:rPr>
              <a:t>develop </a:t>
            </a:r>
            <a:r>
              <a:rPr lang="is-IS" sz="2800" dirty="0" smtClean="0"/>
              <a:t>…</a:t>
            </a:r>
            <a:r>
              <a:rPr lang="en-US" sz="2800" dirty="0" smtClean="0"/>
              <a:t> </a:t>
            </a:r>
            <a:r>
              <a:rPr lang="en-US" sz="2800" dirty="0"/>
              <a:t>to the extent set forth in the CCWG-Accountability Final Report</a:t>
            </a:r>
            <a:r>
              <a:rPr lang="en-US" sz="2800" dirty="0" smtClean="0"/>
              <a:t>:</a:t>
            </a:r>
          </a:p>
          <a:p>
            <a:pPr marL="400050" lvl="1" indent="0">
              <a:buNone/>
            </a:pPr>
            <a:r>
              <a:rPr lang="en-US" sz="3000" dirty="0" smtClean="0"/>
              <a:t>(iii) Supporting </a:t>
            </a:r>
            <a:r>
              <a:rPr lang="en-US" sz="3000" dirty="0"/>
              <a:t>Organization and Advisory Committee accountability, including but not limited </a:t>
            </a:r>
            <a:r>
              <a:rPr lang="en-US" sz="3000" b="1" dirty="0">
                <a:solidFill>
                  <a:schemeClr val="accent1"/>
                </a:solidFill>
              </a:rPr>
              <a:t>to improved processes</a:t>
            </a:r>
            <a:r>
              <a:rPr lang="en-US" sz="3000" dirty="0"/>
              <a:t> for </a:t>
            </a:r>
            <a:endParaRPr lang="en-US" sz="3000" dirty="0" smtClean="0"/>
          </a:p>
          <a:p>
            <a:pPr marL="400050" lvl="1" indent="0">
              <a:buNone/>
            </a:pPr>
            <a:r>
              <a:rPr lang="en-US" sz="3000" b="1" dirty="0" smtClean="0">
                <a:solidFill>
                  <a:srgbClr val="4F81BD"/>
                </a:solidFill>
              </a:rPr>
              <a:t>accountability</a:t>
            </a:r>
            <a:r>
              <a:rPr lang="en-US" sz="3000" dirty="0"/>
              <a:t>, </a:t>
            </a:r>
            <a:endParaRPr lang="en-US" sz="3000" dirty="0" smtClean="0"/>
          </a:p>
          <a:p>
            <a:pPr marL="400050" lvl="1" indent="0">
              <a:buNone/>
            </a:pPr>
            <a:r>
              <a:rPr lang="en-US" sz="3000" b="1" dirty="0" smtClean="0">
                <a:solidFill>
                  <a:srgbClr val="4F81BD"/>
                </a:solidFill>
              </a:rPr>
              <a:t>transparency</a:t>
            </a:r>
            <a:r>
              <a:rPr lang="en-US" sz="3000" dirty="0"/>
              <a:t>, and </a:t>
            </a:r>
            <a:endParaRPr lang="en-US" sz="3000" dirty="0" smtClean="0"/>
          </a:p>
          <a:p>
            <a:pPr marL="400050" lvl="1" indent="0">
              <a:buNone/>
            </a:pPr>
            <a:r>
              <a:rPr lang="en-US" sz="3000" b="1" dirty="0" smtClean="0">
                <a:solidFill>
                  <a:srgbClr val="4F81BD"/>
                </a:solidFill>
              </a:rPr>
              <a:t>participation</a:t>
            </a:r>
            <a:r>
              <a:rPr lang="en-US" sz="3000" dirty="0" smtClean="0"/>
              <a:t> </a:t>
            </a:r>
          </a:p>
          <a:p>
            <a:pPr marL="400050" lvl="1" indent="0">
              <a:buNone/>
            </a:pPr>
            <a:r>
              <a:rPr lang="en-US" sz="3000" dirty="0" smtClean="0"/>
              <a:t>that </a:t>
            </a:r>
            <a:r>
              <a:rPr lang="en-US" sz="3000" dirty="0"/>
              <a:t>are </a:t>
            </a:r>
            <a:r>
              <a:rPr lang="en-US" sz="3000" b="1" dirty="0">
                <a:solidFill>
                  <a:srgbClr val="4F81BD"/>
                </a:solidFill>
              </a:rPr>
              <a:t>helpful to prevent capture</a:t>
            </a:r>
          </a:p>
        </p:txBody>
      </p:sp>
    </p:spTree>
    <p:extLst>
      <p:ext uri="{BB962C8B-B14F-4D97-AF65-F5344CB8AC3E}">
        <p14:creationId xmlns:p14="http://schemas.microsoft.com/office/powerpoint/2010/main" val="1313305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SO/AC Accountability in CCWG Final Report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1862"/>
            <a:ext cx="8229600" cy="406436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Include SO/AC accountability in </a:t>
            </a:r>
            <a:r>
              <a:rPr lang="en-US" b="1" dirty="0" smtClean="0">
                <a:solidFill>
                  <a:srgbClr val="4F81BD"/>
                </a:solidFill>
              </a:rPr>
              <a:t>ATRT process</a:t>
            </a:r>
          </a:p>
          <a:p>
            <a:pPr marL="514350" indent="-514350">
              <a:buAutoNum type="arabicPeriod"/>
            </a:pPr>
            <a:r>
              <a:rPr lang="en-US" dirty="0" smtClean="0"/>
              <a:t>Evaluate “</a:t>
            </a:r>
            <a:r>
              <a:rPr lang="en-US" b="1" dirty="0" smtClean="0">
                <a:solidFill>
                  <a:srgbClr val="4F81BD"/>
                </a:solidFill>
              </a:rPr>
              <a:t>Mutual Accountability Roundtable</a:t>
            </a:r>
            <a:r>
              <a:rPr lang="en-US" dirty="0" smtClean="0"/>
              <a:t>” (if viable, recommend implementation actions)</a:t>
            </a:r>
          </a:p>
          <a:p>
            <a:pPr marL="514350" indent="-514350">
              <a:buAutoNum type="arabicPeriod"/>
            </a:pPr>
            <a:r>
              <a:rPr lang="en-US" dirty="0" smtClean="0"/>
              <a:t>Propose </a:t>
            </a:r>
            <a:r>
              <a:rPr lang="en-US" b="1" dirty="0" smtClean="0">
                <a:solidFill>
                  <a:srgbClr val="4F81BD"/>
                </a:solidFill>
              </a:rPr>
              <a:t>detailed plan on enhancing </a:t>
            </a:r>
            <a:r>
              <a:rPr lang="en-US" dirty="0" smtClean="0"/>
              <a:t>SO / AC accountability as part of WS2</a:t>
            </a:r>
          </a:p>
          <a:p>
            <a:pPr marL="514350" indent="-514350">
              <a:buAutoNum type="arabicPeriod"/>
            </a:pPr>
            <a:r>
              <a:rPr lang="en-US" dirty="0" smtClean="0"/>
              <a:t>Assess </a:t>
            </a:r>
            <a:r>
              <a:rPr lang="en-US" b="1" dirty="0" smtClean="0">
                <a:solidFill>
                  <a:srgbClr val="4F81BD"/>
                </a:solidFill>
              </a:rPr>
              <a:t>whether the IRP would also be applicable </a:t>
            </a:r>
            <a:r>
              <a:rPr lang="en-US" dirty="0" smtClean="0"/>
              <a:t>to SO and AC activities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8108" y="8461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Recommendation </a:t>
            </a:r>
            <a:r>
              <a:rPr lang="en-US" sz="3600" b="1" dirty="0" smtClean="0">
                <a:solidFill>
                  <a:srgbClr val="4F81BD"/>
                </a:solidFill>
              </a:rPr>
              <a:t>12</a:t>
            </a:r>
            <a:r>
              <a:rPr lang="en-US" sz="3600" dirty="0" smtClean="0"/>
              <a:t>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5992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SO/AC Accountability in CCWG Final Report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1862"/>
            <a:ext cx="8010508" cy="1759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Work Stream 1: Include the review of SO and AC accountability mechanisms in the </a:t>
            </a:r>
            <a:r>
              <a:rPr lang="en-US" b="1" dirty="0">
                <a:solidFill>
                  <a:srgbClr val="4F81BD"/>
                </a:solidFill>
              </a:rPr>
              <a:t>independent structural </a:t>
            </a:r>
            <a:r>
              <a:rPr lang="en-US" b="1" dirty="0" smtClean="0">
                <a:solidFill>
                  <a:srgbClr val="4F81BD"/>
                </a:solidFill>
              </a:rPr>
              <a:t>reviews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8108" y="8461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Recommendation </a:t>
            </a:r>
            <a:r>
              <a:rPr lang="en-US" sz="3600" b="1" dirty="0" smtClean="0">
                <a:solidFill>
                  <a:srgbClr val="4F81BD"/>
                </a:solidFill>
              </a:rPr>
              <a:t>10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46680" y="3651426"/>
            <a:ext cx="7553308" cy="27121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So, new Bylaws require independent reviews to also determine:</a:t>
            </a:r>
          </a:p>
          <a:p>
            <a:pPr marL="400050" lvl="1" indent="0">
              <a:buNone/>
            </a:pPr>
            <a:r>
              <a:rPr lang="en-US" sz="3200" dirty="0" smtClean="0"/>
              <a:t>(</a:t>
            </a:r>
            <a:r>
              <a:rPr lang="en-US" sz="3200" dirty="0"/>
              <a:t>iii) whether </a:t>
            </a:r>
            <a:r>
              <a:rPr lang="en-US" sz="3200" dirty="0" smtClean="0"/>
              <a:t>[SO/AC] </a:t>
            </a:r>
            <a:r>
              <a:rPr lang="en-US" sz="3200" b="1" dirty="0">
                <a:solidFill>
                  <a:srgbClr val="4F81BD"/>
                </a:solidFill>
              </a:rPr>
              <a:t>is accountable to its constituencies, stakeholder groups, organizations and other stakeholders</a:t>
            </a:r>
            <a:r>
              <a:rPr lang="en-US" sz="3200" dirty="0"/>
              <a:t>.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present question for SO/AC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659"/>
            <a:ext cx="8229600" cy="4710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Should we (SO/AC group) seek to increase accountability of each SO/AC to global community beyond its membership?</a:t>
            </a:r>
          </a:p>
          <a:p>
            <a:pPr marL="400050" lvl="1" indent="0">
              <a:buNone/>
            </a:pPr>
            <a:r>
              <a:rPr lang="en-US" sz="3200" dirty="0" smtClean="0"/>
              <a:t>For example, ccNSO </a:t>
            </a:r>
            <a:r>
              <a:rPr lang="en-US" sz="3200" dirty="0"/>
              <a:t>was created with ccTLD managers as its members.</a:t>
            </a:r>
          </a:p>
          <a:p>
            <a:pPr marL="400050" lvl="1" indent="0">
              <a:buNone/>
            </a:pPr>
            <a:r>
              <a:rPr lang="en-US" sz="3200" i="1" dirty="0" smtClean="0">
                <a:solidFill>
                  <a:srgbClr val="4F81BD"/>
                </a:solidFill>
              </a:rPr>
              <a:t>Should </a:t>
            </a:r>
            <a:r>
              <a:rPr lang="en-US" sz="3200" i="1" dirty="0">
                <a:solidFill>
                  <a:srgbClr val="4F81BD"/>
                </a:solidFill>
              </a:rPr>
              <a:t>we seek to make ccNSO </a:t>
            </a:r>
            <a:r>
              <a:rPr lang="en-US" sz="3200" b="1" i="1" dirty="0">
                <a:solidFill>
                  <a:srgbClr val="4F81BD"/>
                </a:solidFill>
              </a:rPr>
              <a:t>more accountable </a:t>
            </a:r>
            <a:r>
              <a:rPr lang="en-US" sz="3200" i="1" dirty="0">
                <a:solidFill>
                  <a:srgbClr val="4F81BD"/>
                </a:solidFill>
              </a:rPr>
              <a:t>to Internet users and domain registrants outside the ccNSO</a:t>
            </a:r>
            <a:r>
              <a:rPr lang="en-US" sz="3200" i="1" dirty="0" smtClean="0">
                <a:solidFill>
                  <a:srgbClr val="4F81BD"/>
                </a:solidFill>
              </a:rPr>
              <a:t>?</a:t>
            </a:r>
            <a:endParaRPr lang="en-US" sz="3200" i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6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Present SO</a:t>
            </a:r>
            <a:r>
              <a:rPr lang="en-US" sz="3600" dirty="0" smtClean="0"/>
              <a:t>/AC </a:t>
            </a:r>
            <a:r>
              <a:rPr lang="en-US" sz="3600" dirty="0" smtClean="0"/>
              <a:t>Accountability mechanisms for accountability </a:t>
            </a:r>
            <a:r>
              <a:rPr lang="en-US" sz="3600" b="1" i="1" dirty="0" smtClean="0">
                <a:solidFill>
                  <a:srgbClr val="4F81BD"/>
                </a:solidFill>
              </a:rPr>
              <a:t>beyond</a:t>
            </a:r>
            <a:r>
              <a:rPr lang="en-US" sz="3600" dirty="0" smtClean="0">
                <a:solidFill>
                  <a:srgbClr val="4F81BD"/>
                </a:solidFill>
              </a:rPr>
              <a:t> </a:t>
            </a:r>
            <a:r>
              <a:rPr lang="en-US" sz="3600" dirty="0" smtClean="0"/>
              <a:t>SO/AC members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44097"/>
            <a:ext cx="8405701" cy="485328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SOs include </a:t>
            </a:r>
            <a:r>
              <a:rPr lang="en-US" dirty="0" smtClean="0"/>
              <a:t>Liaisons from other stakeholder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</a:t>
            </a:r>
            <a:r>
              <a:rPr lang="en-US" dirty="0" smtClean="0"/>
              <a:t>SO</a:t>
            </a:r>
            <a:r>
              <a:rPr lang="en-US" dirty="0" smtClean="0"/>
              <a:t>/AC </a:t>
            </a:r>
            <a:r>
              <a:rPr lang="en-US" dirty="0" smtClean="0"/>
              <a:t>must consider </a:t>
            </a:r>
            <a:r>
              <a:rPr lang="en-US" b="1" dirty="0" smtClean="0">
                <a:solidFill>
                  <a:srgbClr val="4F81BD"/>
                </a:solidFill>
              </a:rPr>
              <a:t>public comment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Board must </a:t>
            </a:r>
            <a:r>
              <a:rPr lang="en-US" dirty="0" smtClean="0"/>
              <a:t>approve </a:t>
            </a:r>
            <a:r>
              <a:rPr lang="en-US" dirty="0" smtClean="0"/>
              <a:t>SO/AC policies and </a:t>
            </a:r>
            <a:r>
              <a:rPr lang="en-US" dirty="0" smtClean="0"/>
              <a:t>decisions – </a:t>
            </a:r>
            <a:r>
              <a:rPr lang="en-US" i="1" dirty="0" smtClean="0"/>
              <a:t>in the global public interest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ATRT </a:t>
            </a:r>
            <a:r>
              <a:rPr lang="en-US" dirty="0" smtClean="0"/>
              <a:t>assesses whether </a:t>
            </a:r>
            <a:r>
              <a:rPr lang="en-US" dirty="0"/>
              <a:t>ICANN’s decisions are embraced, supported, and accepted </a:t>
            </a:r>
            <a:r>
              <a:rPr lang="en-US" b="1" dirty="0">
                <a:solidFill>
                  <a:srgbClr val="4F81BD"/>
                </a:solidFill>
              </a:rPr>
              <a:t>by the public and the Internet community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29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304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SO/AC Accountability per WS2 Bylaw</vt:lpstr>
      <vt:lpstr>SO/AC Accountability in CCWG Final Report</vt:lpstr>
      <vt:lpstr>SO/AC Accountability in CCWG Final Report</vt:lpstr>
      <vt:lpstr>The present question for SO/AC Group</vt:lpstr>
      <vt:lpstr>Present SO/AC Accountability mechanisms for accountability beyond SO/AC members</vt:lpstr>
    </vt:vector>
  </TitlesOfParts>
  <Company>NetChoice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Lightning Talk: SO/AC Accountability</dc:title>
  <dc:creator>Steve DelBianco</dc:creator>
  <cp:lastModifiedBy>Steve DelBianco</cp:lastModifiedBy>
  <cp:revision>15</cp:revision>
  <dcterms:created xsi:type="dcterms:W3CDTF">2016-06-26T08:12:23Z</dcterms:created>
  <dcterms:modified xsi:type="dcterms:W3CDTF">2016-08-29T21:44:39Z</dcterms:modified>
</cp:coreProperties>
</file>