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2" r:id="rId4"/>
    <p:sldId id="265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A233E-EE60-6744-AAA4-A8D839D2E791}" type="datetimeFigureOut">
              <a:rPr lang="en-US" smtClean="0"/>
              <a:t>3/9/17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9F8CC-00FD-404E-97B8-DAC2047D9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489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0E42-41C9-7B4C-A7D2-D0BFB383B89E}" type="datetimeFigureOut">
              <a:rPr lang="en-US" smtClean="0"/>
              <a:t>3/9/17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C513-F0C1-C646-B02F-3C8A874B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572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9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1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6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6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7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1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9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7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6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A66B-ADB9-3748-9E22-CBB03BAC9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3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Stream 2 Project on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SO/AC Accountability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i="1" dirty="0">
              <a:ln w="19050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3886200"/>
            <a:ext cx="6767945" cy="1752600"/>
          </a:xfrm>
        </p:spPr>
        <p:txBody>
          <a:bodyPr/>
          <a:lstStyle/>
          <a:p>
            <a:r>
              <a:rPr lang="en-US" dirty="0" smtClean="0"/>
              <a:t>First reading of draft recommendations</a:t>
            </a:r>
          </a:p>
          <a:p>
            <a:r>
              <a:rPr lang="en-US" dirty="0" smtClean="0"/>
              <a:t>10-Mar-2017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5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mandate for </a:t>
            </a:r>
            <a:r>
              <a:rPr lang="en-US" dirty="0" smtClean="0">
                <a:solidFill>
                  <a:srgbClr val="FF0000"/>
                </a:solidFill>
              </a:rPr>
              <a:t>SO/AC Accountability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Arial"/>
              <a:buAutoNum type="arabicPeriod"/>
            </a:pPr>
            <a:r>
              <a:rPr lang="en-US" dirty="0"/>
              <a:t>“review and develop … recommendations on SO/AC accountability, including </a:t>
            </a:r>
            <a:r>
              <a:rPr lang="en-US" dirty="0" smtClean="0"/>
              <a:t>improved </a:t>
            </a:r>
            <a:r>
              <a:rPr lang="en-US" dirty="0"/>
              <a:t>processes for </a:t>
            </a:r>
            <a:r>
              <a:rPr lang="en-US" b="1" dirty="0">
                <a:solidFill>
                  <a:srgbClr val="FF0000"/>
                </a:solidFill>
              </a:rPr>
              <a:t>accountability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transparency</a:t>
            </a:r>
            <a:r>
              <a:rPr lang="en-US" dirty="0"/>
              <a:t>, and </a:t>
            </a:r>
            <a:r>
              <a:rPr lang="en-US" b="1" dirty="0">
                <a:solidFill>
                  <a:srgbClr val="FF0000"/>
                </a:solidFill>
              </a:rPr>
              <a:t>participation</a:t>
            </a:r>
            <a:r>
              <a:rPr lang="en-US" dirty="0"/>
              <a:t> that are helpful to prevent capture</a:t>
            </a:r>
            <a:r>
              <a:rPr lang="en-US" dirty="0" smtClean="0"/>
              <a:t>”</a:t>
            </a:r>
          </a:p>
          <a:p>
            <a:pPr marL="514350" indent="-514350">
              <a:buFont typeface="Arial"/>
              <a:buAutoNum type="arabicPeriod"/>
            </a:pPr>
            <a:r>
              <a:rPr lang="en-US" dirty="0" smtClean="0"/>
              <a:t>Evaluate </a:t>
            </a:r>
            <a:r>
              <a:rPr lang="en-US" b="1" dirty="0" smtClean="0">
                <a:solidFill>
                  <a:srgbClr val="FF0000"/>
                </a:solidFill>
              </a:rPr>
              <a:t>Mutual Accountability Roundtable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Assess whether the </a:t>
            </a:r>
            <a:r>
              <a:rPr lang="en-US" b="1" dirty="0" smtClean="0">
                <a:solidFill>
                  <a:srgbClr val="FF0000"/>
                </a:solidFill>
              </a:rPr>
              <a:t>IRP</a:t>
            </a:r>
            <a:r>
              <a:rPr lang="en-US" dirty="0" smtClean="0"/>
              <a:t> would also be applicable to SO/AC activities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2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9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Track 1: Reviews &amp;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968"/>
            <a:ext cx="8363527" cy="4976214"/>
          </a:xfrm>
        </p:spPr>
        <p:txBody>
          <a:bodyPr>
            <a:normAutofit/>
          </a:bodyPr>
          <a:lstStyle/>
          <a:p>
            <a:r>
              <a:rPr lang="en-US" dirty="0" smtClean="0"/>
              <a:t>Looked at ACs, SOs, and GNSO subgroups</a:t>
            </a:r>
          </a:p>
          <a:p>
            <a:r>
              <a:rPr lang="en-US" dirty="0" smtClean="0"/>
              <a:t>All responded to our questions (thank you!)</a:t>
            </a:r>
          </a:p>
          <a:p>
            <a:r>
              <a:rPr lang="en-US" dirty="0" smtClean="0"/>
              <a:t>We recommend </a:t>
            </a:r>
            <a:r>
              <a:rPr lang="en-US" b="1" dirty="0" smtClean="0">
                <a:solidFill>
                  <a:srgbClr val="FF0000"/>
                </a:solidFill>
              </a:rPr>
              <a:t>Best Practices </a:t>
            </a:r>
            <a:r>
              <a:rPr lang="en-US" dirty="0" smtClean="0"/>
              <a:t>in these areas:</a:t>
            </a:r>
          </a:p>
          <a:p>
            <a:pPr lvl="1"/>
            <a:r>
              <a:rPr lang="en-US" dirty="0" smtClean="0"/>
              <a:t>Accountability </a:t>
            </a:r>
            <a:r>
              <a:rPr lang="en-US" i="1" dirty="0" smtClean="0"/>
              <a:t>to designated community</a:t>
            </a:r>
          </a:p>
          <a:p>
            <a:pPr lvl="1"/>
            <a:r>
              <a:rPr lang="en-US" dirty="0" smtClean="0"/>
              <a:t>Transparency </a:t>
            </a:r>
            <a:r>
              <a:rPr lang="en-US" i="1" dirty="0" smtClean="0"/>
              <a:t>to everyone</a:t>
            </a:r>
          </a:p>
          <a:p>
            <a:pPr lvl="1"/>
            <a:r>
              <a:rPr lang="en-US" dirty="0" smtClean="0"/>
              <a:t>Participation by members</a:t>
            </a:r>
          </a:p>
          <a:p>
            <a:pPr lvl="1"/>
            <a:r>
              <a:rPr lang="en-US" dirty="0" smtClean="0"/>
              <a:t>Outreach to designated community </a:t>
            </a:r>
            <a:r>
              <a:rPr lang="en-US" i="1" dirty="0" smtClean="0"/>
              <a:t>not yet</a:t>
            </a:r>
            <a:r>
              <a:rPr lang="en-US" dirty="0" smtClean="0"/>
              <a:t> participating</a:t>
            </a:r>
          </a:p>
          <a:p>
            <a:pPr lvl="1"/>
            <a:r>
              <a:rPr lang="en-US" dirty="0" smtClean="0"/>
              <a:t>Updates to policies &amp; procedures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7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4456"/>
            <a:ext cx="8229600" cy="51217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Accountability</a:t>
            </a:r>
            <a:r>
              <a:rPr lang="en-US" sz="2000" dirty="0" smtClean="0"/>
              <a:t>: SO/</a:t>
            </a:r>
            <a:r>
              <a:rPr lang="en-US" sz="2000" dirty="0"/>
              <a:t>AC/Subgroups should </a:t>
            </a:r>
            <a:r>
              <a:rPr lang="en-US" sz="2000" b="1" dirty="0">
                <a:solidFill>
                  <a:srgbClr val="FF0000"/>
                </a:solidFill>
              </a:rPr>
              <a:t>publish an annual report </a:t>
            </a:r>
            <a:r>
              <a:rPr lang="en-US" sz="2000" dirty="0"/>
              <a:t>on what they have done during the prior year to improve accountability, transparency, and participation, describing where they might have fallen short, and any plans for future </a:t>
            </a:r>
            <a:r>
              <a:rPr lang="en-US" sz="2000" dirty="0" smtClean="0"/>
              <a:t>improvements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000" b="1" dirty="0" smtClean="0"/>
              <a:t>Transparency: </a:t>
            </a:r>
            <a:r>
              <a:rPr lang="en-US" sz="2000" dirty="0" smtClean="0"/>
              <a:t>Meetings </a:t>
            </a:r>
            <a:r>
              <a:rPr lang="en-US" sz="2000" dirty="0"/>
              <a:t>and calls of SO/ACs and subgroups</a:t>
            </a:r>
            <a:r>
              <a:rPr lang="en-US" sz="2000" b="1" dirty="0">
                <a:solidFill>
                  <a:srgbClr val="FF0000"/>
                </a:solidFill>
              </a:rPr>
              <a:t> should normally be open to public observation</a:t>
            </a:r>
            <a:r>
              <a:rPr lang="en-US" sz="2000" dirty="0"/>
              <a:t>. When a meeting is determined to be </a:t>
            </a:r>
            <a:r>
              <a:rPr lang="en-US" sz="2000" i="1" dirty="0"/>
              <a:t>members-only</a:t>
            </a:r>
            <a:r>
              <a:rPr lang="en-US" sz="2000" dirty="0"/>
              <a:t>, that should be explained publicly, giving specific reasons for holding a closed meeting.</a:t>
            </a:r>
          </a:p>
          <a:p>
            <a:pPr>
              <a:lnSpc>
                <a:spcPct val="90000"/>
              </a:lnSpc>
            </a:pPr>
            <a:r>
              <a:rPr lang="en-US" sz="2000" b="1" dirty="0" smtClean="0"/>
              <a:t>Participation:  </a:t>
            </a:r>
            <a:r>
              <a:rPr lang="en-US" sz="2000" dirty="0" smtClean="0"/>
              <a:t>Where </a:t>
            </a:r>
            <a:r>
              <a:rPr lang="en-US" sz="2000" dirty="0"/>
              <a:t>membership must be applied for, there should be a </a:t>
            </a:r>
            <a:r>
              <a:rPr lang="en-US" sz="2000" b="1" dirty="0">
                <a:solidFill>
                  <a:srgbClr val="FF0000"/>
                </a:solidFill>
              </a:rPr>
              <a:t>process of appeal when application for membership is rejected</a:t>
            </a:r>
            <a:r>
              <a:rPr lang="en-US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000" b="1" dirty="0" smtClean="0"/>
              <a:t>Outreach: </a:t>
            </a:r>
            <a:r>
              <a:rPr lang="en-US" sz="2000" dirty="0" smtClean="0"/>
              <a:t>Each </a:t>
            </a:r>
            <a:r>
              <a:rPr lang="en-US" sz="2000" dirty="0"/>
              <a:t>AC/SO/Subgroup should have a </a:t>
            </a:r>
            <a:r>
              <a:rPr lang="en-US" sz="2000" b="1" dirty="0">
                <a:solidFill>
                  <a:srgbClr val="FF0000"/>
                </a:solidFill>
              </a:rPr>
              <a:t>strategy for outreach</a:t>
            </a:r>
            <a:r>
              <a:rPr lang="en-US" sz="2000" dirty="0"/>
              <a:t> to parts of their targeted community that may not be significantly participating at the time.</a:t>
            </a:r>
          </a:p>
          <a:p>
            <a:pPr>
              <a:lnSpc>
                <a:spcPct val="90000"/>
              </a:lnSpc>
            </a:pPr>
            <a:r>
              <a:rPr lang="en-US" sz="2000" b="1" dirty="0" smtClean="0"/>
              <a:t>Updates </a:t>
            </a:r>
            <a:r>
              <a:rPr lang="en-US" sz="2000" b="1" dirty="0"/>
              <a:t>to policies and </a:t>
            </a:r>
            <a:r>
              <a:rPr lang="en-US" sz="2000" b="1" dirty="0" smtClean="0"/>
              <a:t>procedures: </a:t>
            </a:r>
            <a:r>
              <a:rPr lang="en-US" sz="2000" dirty="0" smtClean="0"/>
              <a:t>Internal </a:t>
            </a:r>
            <a:r>
              <a:rPr lang="en-US" sz="2000" dirty="0"/>
              <a:t>reviews </a:t>
            </a:r>
            <a:r>
              <a:rPr lang="en-US" sz="2000" dirty="0" smtClean="0"/>
              <a:t>of </a:t>
            </a:r>
            <a:r>
              <a:rPr lang="en-US" sz="2000" dirty="0"/>
              <a:t>policies and procedures </a:t>
            </a:r>
            <a:r>
              <a:rPr lang="en-US" sz="2000" b="1" dirty="0">
                <a:solidFill>
                  <a:srgbClr val="FF0000"/>
                </a:solidFill>
              </a:rPr>
              <a:t>should not be prolonged for more than 1 year</a:t>
            </a:r>
            <a:r>
              <a:rPr lang="en-US" sz="2000" dirty="0"/>
              <a:t>, and temporary measures should be considered if the review extends longer.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49968"/>
            <a:ext cx="8229600" cy="8544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Track 1: </a:t>
            </a:r>
            <a:r>
              <a:rPr lang="en-US" dirty="0" smtClean="0"/>
              <a:t>Selected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42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96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Track 2: Evaluate </a:t>
            </a:r>
            <a:r>
              <a:rPr lang="en-US" sz="3600" b="1" dirty="0" smtClean="0">
                <a:solidFill>
                  <a:srgbClr val="FF0000"/>
                </a:solidFill>
              </a:rPr>
              <a:t>Mutual Accountability Roundtable</a:t>
            </a:r>
            <a:r>
              <a:rPr lang="en-US" sz="3600" dirty="0" smtClean="0"/>
              <a:t> and implement, if viable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273" y="1454605"/>
            <a:ext cx="8363527" cy="1339395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“The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idea of mutual accountability is that multiple actors are accountable to each </a:t>
            </a: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other”</a:t>
            </a:r>
          </a:p>
          <a:p>
            <a:pPr marL="0" indent="0" algn="r">
              <a:buNone/>
            </a:pPr>
            <a:r>
              <a:rPr lang="en-US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CCWG Advisor Willie Currie, May-2015</a:t>
            </a:r>
            <a:endParaRPr lang="en-US" sz="26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934442"/>
            <a:ext cx="8363527" cy="34219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Our recommendation:</a:t>
            </a:r>
          </a:p>
          <a:p>
            <a:r>
              <a:rPr lang="en-US" dirty="0" smtClean="0"/>
              <a:t>Each AC/SO is accountable </a:t>
            </a:r>
            <a:r>
              <a:rPr lang="en-US" b="1" dirty="0" smtClean="0">
                <a:solidFill>
                  <a:srgbClr val="FF0000"/>
                </a:solidFill>
              </a:rPr>
              <a:t>to its designated community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not to other ACs or SOs.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Sharing of best practices among AC/SOs is beneficial and can be done informally.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No need </a:t>
            </a:r>
            <a:r>
              <a:rPr lang="en-US" dirty="0" smtClean="0"/>
              <a:t>to implement new processes for a Mutual Accountability Roundtable</a:t>
            </a:r>
          </a:p>
        </p:txBody>
      </p:sp>
    </p:spTree>
    <p:extLst>
      <p:ext uri="{BB962C8B-B14F-4D97-AF65-F5344CB8AC3E}">
        <p14:creationId xmlns:p14="http://schemas.microsoft.com/office/powerpoint/2010/main" val="428335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019" y="149968"/>
            <a:ext cx="705889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Track </a:t>
            </a:r>
            <a:r>
              <a:rPr lang="en-US" sz="3600" dirty="0"/>
              <a:t>3</a:t>
            </a:r>
            <a:r>
              <a:rPr lang="en-US" sz="3600" dirty="0" smtClean="0"/>
              <a:t>: Should the IRP also be applicable </a:t>
            </a:r>
            <a:r>
              <a:rPr lang="en-US" sz="3600" b="1" dirty="0" smtClean="0">
                <a:solidFill>
                  <a:srgbClr val="FF0000"/>
                </a:solidFill>
              </a:rPr>
              <a:t>to AC and SO activities?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10-Mar-2017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3A66B-ADB9-3748-9E22-CBB03BAC9027}" type="slidenum">
              <a:rPr lang="en-US" smtClean="0"/>
              <a:t>6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45655" y="1454727"/>
            <a:ext cx="8363527" cy="47053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Our recommendation:</a:t>
            </a:r>
          </a:p>
          <a:p>
            <a:r>
              <a:rPr lang="en-US" dirty="0" smtClean="0"/>
              <a:t>The </a:t>
            </a:r>
            <a:r>
              <a:rPr lang="en-US" dirty="0"/>
              <a:t>IRP </a:t>
            </a:r>
            <a:r>
              <a:rPr lang="en-US" b="1" dirty="0">
                <a:solidFill>
                  <a:srgbClr val="FF0000"/>
                </a:solidFill>
              </a:rPr>
              <a:t>would not</a:t>
            </a:r>
            <a:r>
              <a:rPr lang="en-US" dirty="0"/>
              <a:t> be applicable to SO &amp; AC activities, as </a:t>
            </a:r>
            <a:r>
              <a:rPr lang="en-US" dirty="0" smtClean="0"/>
              <a:t>it is now described </a:t>
            </a:r>
            <a:r>
              <a:rPr lang="en-US" dirty="0"/>
              <a:t>in </a:t>
            </a:r>
            <a:r>
              <a:rPr lang="en-US" dirty="0" smtClean="0"/>
              <a:t>the Bylaws</a:t>
            </a:r>
            <a:r>
              <a:rPr lang="en-US" dirty="0"/>
              <a:t>. </a:t>
            </a:r>
          </a:p>
          <a:p>
            <a:r>
              <a:rPr lang="en-US" dirty="0" smtClean="0"/>
              <a:t>While </a:t>
            </a:r>
            <a:r>
              <a:rPr lang="en-US" dirty="0"/>
              <a:t>the IRP </a:t>
            </a:r>
            <a:r>
              <a:rPr lang="en-US" b="1" dirty="0">
                <a:solidFill>
                  <a:srgbClr val="FF0000"/>
                </a:solidFill>
              </a:rPr>
              <a:t>could</a:t>
            </a:r>
            <a:r>
              <a:rPr lang="en-US" dirty="0"/>
              <a:t> be made applicable by amending bylaws significantly, </a:t>
            </a:r>
          </a:p>
          <a:p>
            <a:r>
              <a:rPr lang="en-US" dirty="0" smtClean="0"/>
              <a:t>the </a:t>
            </a:r>
            <a:r>
              <a:rPr lang="en-US" dirty="0"/>
              <a:t>IRP </a:t>
            </a:r>
            <a:r>
              <a:rPr lang="en-US" b="1" dirty="0">
                <a:solidFill>
                  <a:srgbClr val="FF0000"/>
                </a:solidFill>
              </a:rPr>
              <a:t>should not </a:t>
            </a:r>
            <a:r>
              <a:rPr lang="en-US" dirty="0"/>
              <a:t>be made applicable to SO &amp; AC </a:t>
            </a:r>
            <a:r>
              <a:rPr lang="en-US" dirty="0" smtClean="0"/>
              <a:t>activities, </a:t>
            </a:r>
            <a:r>
              <a:rPr lang="en-US" dirty="0"/>
              <a:t>because it is complex and  expensive, and there are easier alternative ways to challenge an AC or SO action or </a:t>
            </a:r>
            <a:r>
              <a:rPr lang="en-US" dirty="0" smtClean="0"/>
              <a:t>inaction.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4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507</Words>
  <Application>Microsoft Macintosh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Work Stream 2 Project on SO/AC Accountability </vt:lpstr>
      <vt:lpstr>The mandate for SO/AC Accountability</vt:lpstr>
      <vt:lpstr>Track 1: Reviews &amp; Recommendations</vt:lpstr>
      <vt:lpstr>Track 1: Selected Recommendations</vt:lpstr>
      <vt:lpstr>Track 2: Evaluate Mutual Accountability Roundtable and implement, if viable</vt:lpstr>
      <vt:lpstr>Track 3: Should the IRP also be applicable to AC and SO activities?</vt:lpstr>
    </vt:vector>
  </TitlesOfParts>
  <Company>NetChoice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Lightning Talk: SO/AC Accountability</dc:title>
  <dc:creator>Steve DelBianco</dc:creator>
  <cp:lastModifiedBy>Steve DelBianco</cp:lastModifiedBy>
  <cp:revision>17</cp:revision>
  <dcterms:created xsi:type="dcterms:W3CDTF">2016-06-26T08:12:23Z</dcterms:created>
  <dcterms:modified xsi:type="dcterms:W3CDTF">2017-03-09T22:05:28Z</dcterms:modified>
</cp:coreProperties>
</file>